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1.xml" ContentType="application/vnd.openxmlformats-officedocument.presentationml.notesSlide+xml"/>
  <Override PartName="/ppt/media/image3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321" r:id="rId3"/>
    <p:sldId id="260" r:id="rId4"/>
    <p:sldId id="266" r:id="rId5"/>
    <p:sldId id="269" r:id="rId6"/>
    <p:sldId id="263" r:id="rId7"/>
    <p:sldId id="270" r:id="rId8"/>
    <p:sldId id="268" r:id="rId9"/>
    <p:sldId id="267" r:id="rId10"/>
    <p:sldId id="262" r:id="rId11"/>
    <p:sldId id="310" r:id="rId12"/>
    <p:sldId id="314" r:id="rId13"/>
    <p:sldId id="297" r:id="rId14"/>
    <p:sldId id="329" r:id="rId15"/>
    <p:sldId id="315" r:id="rId16"/>
    <p:sldId id="316" r:id="rId17"/>
    <p:sldId id="290" r:id="rId18"/>
    <p:sldId id="291" r:id="rId19"/>
    <p:sldId id="294" r:id="rId20"/>
    <p:sldId id="295" r:id="rId21"/>
    <p:sldId id="311" r:id="rId22"/>
    <p:sldId id="289" r:id="rId23"/>
    <p:sldId id="292" r:id="rId24"/>
    <p:sldId id="296" r:id="rId25"/>
    <p:sldId id="332" r:id="rId26"/>
    <p:sldId id="330" r:id="rId27"/>
    <p:sldId id="331" r:id="rId28"/>
    <p:sldId id="293" r:id="rId29"/>
    <p:sldId id="307" r:id="rId30"/>
    <p:sldId id="298" r:id="rId31"/>
    <p:sldId id="308" r:id="rId32"/>
    <p:sldId id="299" r:id="rId33"/>
    <p:sldId id="320" r:id="rId34"/>
    <p:sldId id="301" r:id="rId35"/>
    <p:sldId id="300" r:id="rId36"/>
    <p:sldId id="303" r:id="rId37"/>
    <p:sldId id="302" r:id="rId38"/>
    <p:sldId id="304" r:id="rId39"/>
    <p:sldId id="305" r:id="rId40"/>
    <p:sldId id="306" r:id="rId41"/>
    <p:sldId id="325" r:id="rId42"/>
    <p:sldId id="327" r:id="rId43"/>
    <p:sldId id="326" r:id="rId44"/>
    <p:sldId id="309" r:id="rId45"/>
    <p:sldId id="324" r:id="rId46"/>
    <p:sldId id="287" r:id="rId47"/>
    <p:sldId id="277" r:id="rId48"/>
    <p:sldId id="313" r:id="rId49"/>
    <p:sldId id="317" r:id="rId50"/>
    <p:sldId id="318" r:id="rId51"/>
    <p:sldId id="319" r:id="rId52"/>
    <p:sldId id="322" r:id="rId53"/>
    <p:sldId id="323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bs530\surfdrive\Shared\GTRC\Masterfile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bs530\surfdrive\Shared\GTRC\_country_reports\US_age+cohort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bs530\surfdrive\Shared\GTRC\_country_reports\US_age+cohort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bs530\surfdrive\Shared\GTRC\_country_reports\US_age+cohort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bs530\surfdrive\Shared\GTRC\_country_reports\US_age+cohort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bs530\surfdrive\Shared\GTRC\_country_reports\US_age+cohort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bs530\surfdrive\Shared\GTRC\_country_reports\US_age+cohort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bs530\surfdrive\Shared\GTRC\_country_reports\US_age+cohort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bs530\surfdrive\Shared\GTRC\_country_reports\US_age+cohort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bs530\surfdrive\Shared\GTRC\_country_reports\US_age+cohort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bs530\surfdrive\Shared\GTRC\_country_reports\US_age+cohor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bs530\surfdrive\Shared\GTRC\Masterfile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rbs530\surfdrive\Shared\GTRC\_ESS18NL\comparisons_aggregate_yellow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rbs530\surfdrive\Shared\GTRC\_ESS18NL\comparisons_aggregate_yellow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rbs530\surfdrive\Shared\GTRC\_ESS18NL\comparisons_aggregate_yellow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rbs530\surfdrive\Shared\GTRC\_ESS18NL\comparisons_aggregate_yellow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bs530\surfdrive\Shared\GTRC\_country_reports\US_age+cohort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bs530\surfdrive\Shared\GTRC\_country_reports\US_age+cohort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bs530\surfdrive\Shared\GTRC\_country_reports\US_age+coho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Years!$A$1:$A$69</c:f>
              <c:strCache>
                <c:ptCount val="69"/>
                <c:pt idx="0">
                  <c:v>1948</c:v>
                </c:pt>
                <c:pt idx="1">
                  <c:v>1949</c:v>
                </c:pt>
                <c:pt idx="2">
                  <c:v>1950</c:v>
                </c:pt>
                <c:pt idx="3">
                  <c:v>1951</c:v>
                </c:pt>
                <c:pt idx="4">
                  <c:v>1952</c:v>
                </c:pt>
                <c:pt idx="5">
                  <c:v>1953</c:v>
                </c:pt>
                <c:pt idx="6">
                  <c:v>1954</c:v>
                </c:pt>
                <c:pt idx="7">
                  <c:v>1956</c:v>
                </c:pt>
                <c:pt idx="8">
                  <c:v>1957</c:v>
                </c:pt>
                <c:pt idx="9">
                  <c:v>1958</c:v>
                </c:pt>
                <c:pt idx="10">
                  <c:v>1959</c:v>
                </c:pt>
                <c:pt idx="11">
                  <c:v>1960</c:v>
                </c:pt>
                <c:pt idx="12">
                  <c:v>1961</c:v>
                </c:pt>
                <c:pt idx="13">
                  <c:v>1962</c:v>
                </c:pt>
                <c:pt idx="14">
                  <c:v>1963</c:v>
                </c:pt>
                <c:pt idx="15">
                  <c:v>1964</c:v>
                </c:pt>
                <c:pt idx="16">
                  <c:v>1965</c:v>
                </c:pt>
                <c:pt idx="17">
                  <c:v>1966</c:v>
                </c:pt>
                <c:pt idx="18">
                  <c:v>1967</c:v>
                </c:pt>
                <c:pt idx="19">
                  <c:v>1968</c:v>
                </c:pt>
                <c:pt idx="20">
                  <c:v>1969</c:v>
                </c:pt>
                <c:pt idx="21">
                  <c:v>1970</c:v>
                </c:pt>
                <c:pt idx="22">
                  <c:v>1971</c:v>
                </c:pt>
                <c:pt idx="23">
                  <c:v>1972</c:v>
                </c:pt>
                <c:pt idx="24">
                  <c:v>1973</c:v>
                </c:pt>
                <c:pt idx="25">
                  <c:v>1974</c:v>
                </c:pt>
                <c:pt idx="26">
                  <c:v>1975</c:v>
                </c:pt>
                <c:pt idx="27">
                  <c:v>1976</c:v>
                </c:pt>
                <c:pt idx="28">
                  <c:v>1977</c:v>
                </c:pt>
                <c:pt idx="29">
                  <c:v>1978</c:v>
                </c:pt>
                <c:pt idx="30">
                  <c:v>1979</c:v>
                </c:pt>
                <c:pt idx="31">
                  <c:v>1980</c:v>
                </c:pt>
                <c:pt idx="32">
                  <c:v>1981</c:v>
                </c:pt>
                <c:pt idx="33">
                  <c:v>1982</c:v>
                </c:pt>
                <c:pt idx="34">
                  <c:v>1983</c:v>
                </c:pt>
                <c:pt idx="35">
                  <c:v>1984</c:v>
                </c:pt>
                <c:pt idx="36">
                  <c:v>1985</c:v>
                </c:pt>
                <c:pt idx="37">
                  <c:v>1986</c:v>
                </c:pt>
                <c:pt idx="38">
                  <c:v>1987</c:v>
                </c:pt>
                <c:pt idx="39">
                  <c:v>1988</c:v>
                </c:pt>
                <c:pt idx="40">
                  <c:v>1989</c:v>
                </c:pt>
                <c:pt idx="41">
                  <c:v>1990</c:v>
                </c:pt>
                <c:pt idx="42">
                  <c:v>1991</c:v>
                </c:pt>
                <c:pt idx="43">
                  <c:v>1992</c:v>
                </c:pt>
                <c:pt idx="44">
                  <c:v>1993</c:v>
                </c:pt>
                <c:pt idx="45">
                  <c:v>1994</c:v>
                </c:pt>
                <c:pt idx="46">
                  <c:v>1995</c:v>
                </c:pt>
                <c:pt idx="47">
                  <c:v>1996</c:v>
                </c:pt>
                <c:pt idx="48">
                  <c:v>1997</c:v>
                </c:pt>
                <c:pt idx="49">
                  <c:v>1998</c:v>
                </c:pt>
                <c:pt idx="50">
                  <c:v>1999</c:v>
                </c:pt>
                <c:pt idx="51">
                  <c:v>2000</c:v>
                </c:pt>
                <c:pt idx="52">
                  <c:v>2001</c:v>
                </c:pt>
                <c:pt idx="53">
                  <c:v>2002</c:v>
                </c:pt>
                <c:pt idx="54">
                  <c:v>2003</c:v>
                </c:pt>
                <c:pt idx="55">
                  <c:v>2004</c:v>
                </c:pt>
                <c:pt idx="56">
                  <c:v>2005</c:v>
                </c:pt>
                <c:pt idx="57">
                  <c:v>2006</c:v>
                </c:pt>
                <c:pt idx="58">
                  <c:v>2007</c:v>
                </c:pt>
                <c:pt idx="59">
                  <c:v>2008</c:v>
                </c:pt>
                <c:pt idx="60">
                  <c:v>2009</c:v>
                </c:pt>
                <c:pt idx="61">
                  <c:v>2010</c:v>
                </c:pt>
                <c:pt idx="62">
                  <c:v>2011</c:v>
                </c:pt>
                <c:pt idx="63">
                  <c:v>2012</c:v>
                </c:pt>
                <c:pt idx="64">
                  <c:v>2013</c:v>
                </c:pt>
                <c:pt idx="65">
                  <c:v>2014</c:v>
                </c:pt>
                <c:pt idx="66">
                  <c:v>2015</c:v>
                </c:pt>
                <c:pt idx="67">
                  <c:v>2016</c:v>
                </c:pt>
                <c:pt idx="68">
                  <c:v>2017</c:v>
                </c:pt>
              </c:strCache>
            </c:strRef>
          </c:cat>
          <c:val>
            <c:numRef>
              <c:f>Years!$B$1:$B$69</c:f>
              <c:numCache>
                <c:formatCode>General</c:formatCode>
                <c:ptCount val="69"/>
                <c:pt idx="0" formatCode="###0">
                  <c:v>662</c:v>
                </c:pt>
                <c:pt idx="4" formatCode="###0">
                  <c:v>1899</c:v>
                </c:pt>
                <c:pt idx="5" formatCode="###0">
                  <c:v>3246</c:v>
                </c:pt>
                <c:pt idx="6" formatCode="###0">
                  <c:v>1139</c:v>
                </c:pt>
                <c:pt idx="7" formatCode="###0">
                  <c:v>1762</c:v>
                </c:pt>
                <c:pt idx="9" formatCode="###0">
                  <c:v>1450</c:v>
                </c:pt>
                <c:pt idx="11" formatCode="###0">
                  <c:v>1181</c:v>
                </c:pt>
                <c:pt idx="13" formatCode="###0">
                  <c:v>1297</c:v>
                </c:pt>
                <c:pt idx="15" formatCode="###0">
                  <c:v>3546</c:v>
                </c:pt>
                <c:pt idx="17" formatCode="###0">
                  <c:v>1291</c:v>
                </c:pt>
                <c:pt idx="19" formatCode="###0">
                  <c:v>1557</c:v>
                </c:pt>
                <c:pt idx="21" formatCode="###0">
                  <c:v>1507</c:v>
                </c:pt>
                <c:pt idx="22" formatCode="###0">
                  <c:v>4376</c:v>
                </c:pt>
                <c:pt idx="23" formatCode="###0">
                  <c:v>5844</c:v>
                </c:pt>
                <c:pt idx="24" formatCode="###0">
                  <c:v>1504</c:v>
                </c:pt>
                <c:pt idx="25" formatCode="###0">
                  <c:v>3059</c:v>
                </c:pt>
                <c:pt idx="26" formatCode="###0">
                  <c:v>1490</c:v>
                </c:pt>
                <c:pt idx="27" formatCode="###0">
                  <c:v>7094</c:v>
                </c:pt>
                <c:pt idx="28" formatCode="###0">
                  <c:v>7115</c:v>
                </c:pt>
                <c:pt idx="29" formatCode="###0">
                  <c:v>7627</c:v>
                </c:pt>
                <c:pt idx="30" formatCode="###0">
                  <c:v>3365</c:v>
                </c:pt>
                <c:pt idx="31" formatCode="###0">
                  <c:v>9358</c:v>
                </c:pt>
                <c:pt idx="32" formatCode="###0">
                  <c:v>23636</c:v>
                </c:pt>
                <c:pt idx="33" formatCode="###0">
                  <c:v>21097</c:v>
                </c:pt>
                <c:pt idx="34" formatCode="###0">
                  <c:v>5503</c:v>
                </c:pt>
                <c:pt idx="35" formatCode="###0">
                  <c:v>20136</c:v>
                </c:pt>
                <c:pt idx="36" formatCode="###0">
                  <c:v>4846</c:v>
                </c:pt>
                <c:pt idx="37" formatCode="###0">
                  <c:v>23390</c:v>
                </c:pt>
                <c:pt idx="38" formatCode="###0">
                  <c:v>5194</c:v>
                </c:pt>
                <c:pt idx="39" formatCode="###0">
                  <c:v>10551</c:v>
                </c:pt>
                <c:pt idx="40" formatCode="###0">
                  <c:v>8501</c:v>
                </c:pt>
                <c:pt idx="41" formatCode="###0">
                  <c:v>58878</c:v>
                </c:pt>
                <c:pt idx="42" formatCode="###0">
                  <c:v>27179</c:v>
                </c:pt>
                <c:pt idx="43" formatCode="###0">
                  <c:v>11420</c:v>
                </c:pt>
                <c:pt idx="44" formatCode="###0">
                  <c:v>8564</c:v>
                </c:pt>
                <c:pt idx="45" formatCode="###0">
                  <c:v>16861</c:v>
                </c:pt>
                <c:pt idx="46" formatCode="###0">
                  <c:v>25591</c:v>
                </c:pt>
                <c:pt idx="47" formatCode="###0">
                  <c:v>71118</c:v>
                </c:pt>
                <c:pt idx="48" formatCode="###0">
                  <c:v>39983</c:v>
                </c:pt>
                <c:pt idx="49" formatCode="###0">
                  <c:v>99684</c:v>
                </c:pt>
                <c:pt idx="50" formatCode="###0">
                  <c:v>94734</c:v>
                </c:pt>
                <c:pt idx="51" formatCode="###0">
                  <c:v>119261</c:v>
                </c:pt>
                <c:pt idx="52" formatCode="###0">
                  <c:v>139844</c:v>
                </c:pt>
                <c:pt idx="53" formatCode="###0">
                  <c:v>134321</c:v>
                </c:pt>
                <c:pt idx="54" formatCode="###0">
                  <c:v>99738</c:v>
                </c:pt>
                <c:pt idx="55" formatCode="###0">
                  <c:v>233286</c:v>
                </c:pt>
                <c:pt idx="56" formatCode="###0">
                  <c:v>159061</c:v>
                </c:pt>
                <c:pt idx="57" formatCode="###0">
                  <c:v>296190</c:v>
                </c:pt>
                <c:pt idx="58" formatCode="###0">
                  <c:v>260313</c:v>
                </c:pt>
                <c:pt idx="59" formatCode="###0">
                  <c:v>330821</c:v>
                </c:pt>
                <c:pt idx="60" formatCode="###0">
                  <c:v>134341</c:v>
                </c:pt>
                <c:pt idx="61" formatCode="###0">
                  <c:v>317760</c:v>
                </c:pt>
                <c:pt idx="62" formatCode="###0">
                  <c:v>325849</c:v>
                </c:pt>
                <c:pt idx="63" formatCode="###0">
                  <c:v>244724</c:v>
                </c:pt>
                <c:pt idx="64" formatCode="###0">
                  <c:v>136944</c:v>
                </c:pt>
                <c:pt idx="65" formatCode="###0">
                  <c:v>148205</c:v>
                </c:pt>
                <c:pt idx="66" formatCode="###0">
                  <c:v>50789</c:v>
                </c:pt>
                <c:pt idx="67" formatCode="###0">
                  <c:v>40325</c:v>
                </c:pt>
                <c:pt idx="68" formatCode="###0">
                  <c:v>8335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6697984"/>
        <c:axId val="208666624"/>
      </c:barChart>
      <c:catAx>
        <c:axId val="206697984"/>
        <c:scaling>
          <c:orientation val="minMax"/>
        </c:scaling>
        <c:delete val="0"/>
        <c:axPos val="b"/>
        <c:majorTickMark val="out"/>
        <c:minorTickMark val="none"/>
        <c:tickLblPos val="nextTo"/>
        <c:crossAx val="208666624"/>
        <c:crosses val="autoZero"/>
        <c:auto val="1"/>
        <c:lblAlgn val="ctr"/>
        <c:lblOffset val="100"/>
        <c:noMultiLvlLbl val="0"/>
      </c:catAx>
      <c:valAx>
        <c:axId val="208666624"/>
        <c:scaling>
          <c:orientation val="minMax"/>
        </c:scaling>
        <c:delete val="0"/>
        <c:axPos val="l"/>
        <c:majorGridlines/>
        <c:numFmt formatCode="###0" sourceLinked="1"/>
        <c:majorTickMark val="out"/>
        <c:minorTickMark val="none"/>
        <c:tickLblPos val="nextTo"/>
        <c:crossAx val="206697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nl-N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strRef>
              <c:f>'US cohort x age'!$A$2:$A$6</c:f>
              <c:strCache>
                <c:ptCount val="5"/>
                <c:pt idx="0">
                  <c:v>pre 1920</c:v>
                </c:pt>
                <c:pt idx="1">
                  <c:v>1920-1939</c:v>
                </c:pt>
                <c:pt idx="2">
                  <c:v>1940-1959</c:v>
                </c:pt>
                <c:pt idx="3">
                  <c:v>1960-1979</c:v>
                </c:pt>
                <c:pt idx="4">
                  <c:v>1980 and after</c:v>
                </c:pt>
              </c:strCache>
            </c:strRef>
          </c:cat>
          <c:val>
            <c:numRef>
              <c:f>'US cohort x age'!$K$2:$K$6</c:f>
              <c:numCache>
                <c:formatCode>###0.0000</c:formatCode>
                <c:ptCount val="5"/>
                <c:pt idx="0">
                  <c:v>0.45834304508844054</c:v>
                </c:pt>
                <c:pt idx="1">
                  <c:v>0.47923732556085397</c:v>
                </c:pt>
                <c:pt idx="2">
                  <c:v>0.47612811820282958</c:v>
                </c:pt>
                <c:pt idx="3">
                  <c:v>0.38817937471142466</c:v>
                </c:pt>
                <c:pt idx="4" formatCode="General">
                  <c:v>0.32519999999999999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196544"/>
        <c:axId val="208694656"/>
      </c:lineChart>
      <c:catAx>
        <c:axId val="2091965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nl-NL"/>
          </a:p>
        </c:txPr>
        <c:crossAx val="208694656"/>
        <c:crosses val="autoZero"/>
        <c:auto val="1"/>
        <c:lblAlgn val="ctr"/>
        <c:lblOffset val="100"/>
        <c:noMultiLvlLbl val="0"/>
      </c:catAx>
      <c:valAx>
        <c:axId val="208694656"/>
        <c:scaling>
          <c:orientation val="minMax"/>
          <c:max val="0.70000000000000007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nl-NL"/>
          </a:p>
        </c:txPr>
        <c:crossAx val="2091965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'MTF byear x age'!$A$2:$A$22</c:f>
              <c:numCache>
                <c:formatCode>General</c:formatCode>
                <c:ptCount val="21"/>
                <c:pt idx="0">
                  <c:v>1957</c:v>
                </c:pt>
                <c:pt idx="1">
                  <c:v>1958</c:v>
                </c:pt>
                <c:pt idx="2">
                  <c:v>1959</c:v>
                </c:pt>
                <c:pt idx="3">
                  <c:v>1960</c:v>
                </c:pt>
                <c:pt idx="4">
                  <c:v>1961</c:v>
                </c:pt>
                <c:pt idx="5">
                  <c:v>1962</c:v>
                </c:pt>
                <c:pt idx="6">
                  <c:v>1963</c:v>
                </c:pt>
                <c:pt idx="7">
                  <c:v>1964</c:v>
                </c:pt>
                <c:pt idx="8">
                  <c:v>1965</c:v>
                </c:pt>
                <c:pt idx="9">
                  <c:v>1966</c:v>
                </c:pt>
                <c:pt idx="10">
                  <c:v>1967</c:v>
                </c:pt>
                <c:pt idx="11">
                  <c:v>1968</c:v>
                </c:pt>
                <c:pt idx="12">
                  <c:v>1969</c:v>
                </c:pt>
                <c:pt idx="13">
                  <c:v>1970</c:v>
                </c:pt>
                <c:pt idx="14">
                  <c:v>1971</c:v>
                </c:pt>
                <c:pt idx="15">
                  <c:v>1972</c:v>
                </c:pt>
                <c:pt idx="16">
                  <c:v>1973</c:v>
                </c:pt>
                <c:pt idx="17">
                  <c:v>1974</c:v>
                </c:pt>
                <c:pt idx="18">
                  <c:v>1975</c:v>
                </c:pt>
                <c:pt idx="19">
                  <c:v>1976</c:v>
                </c:pt>
                <c:pt idx="20">
                  <c:v>1977</c:v>
                </c:pt>
              </c:numCache>
            </c:numRef>
          </c:cat>
          <c:val>
            <c:numRef>
              <c:f>'MTF byear x age'!$K$2:$K$22</c:f>
              <c:numCache>
                <c:formatCode>###0.0000</c:formatCode>
                <c:ptCount val="21"/>
                <c:pt idx="0">
                  <c:v>0.46716826265389871</c:v>
                </c:pt>
                <c:pt idx="1">
                  <c:v>0.47817014446227879</c:v>
                </c:pt>
                <c:pt idx="2">
                  <c:v>0.46742577111559563</c:v>
                </c:pt>
                <c:pt idx="3">
                  <c:v>0.45849111564229494</c:v>
                </c:pt>
                <c:pt idx="4">
                  <c:v>0.45121566150931486</c:v>
                </c:pt>
                <c:pt idx="5">
                  <c:v>0.4615625980545966</c:v>
                </c:pt>
                <c:pt idx="6">
                  <c:v>0.44505336025382269</c:v>
                </c:pt>
                <c:pt idx="7">
                  <c:v>0.43099415204678376</c:v>
                </c:pt>
                <c:pt idx="8">
                  <c:v>0.41639819587628929</c:v>
                </c:pt>
                <c:pt idx="9">
                  <c:v>0.40622982569399552</c:v>
                </c:pt>
                <c:pt idx="10">
                  <c:v>0.4190074906367045</c:v>
                </c:pt>
                <c:pt idx="11">
                  <c:v>0.39513365318711313</c:v>
                </c:pt>
                <c:pt idx="12">
                  <c:v>0.3771001866832599</c:v>
                </c:pt>
                <c:pt idx="13">
                  <c:v>0.36000646621403198</c:v>
                </c:pt>
                <c:pt idx="14">
                  <c:v>0.32014519056261365</c:v>
                </c:pt>
                <c:pt idx="15">
                  <c:v>0.33448697068403921</c:v>
                </c:pt>
                <c:pt idx="16">
                  <c:v>0.32328823288232933</c:v>
                </c:pt>
                <c:pt idx="17">
                  <c:v>0.30243707550938875</c:v>
                </c:pt>
                <c:pt idx="18">
                  <c:v>0.30144757433489777</c:v>
                </c:pt>
                <c:pt idx="19">
                  <c:v>0.29649758454106256</c:v>
                </c:pt>
                <c:pt idx="20">
                  <c:v>0.3129032258064523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285120"/>
        <c:axId val="208696960"/>
      </c:lineChart>
      <c:catAx>
        <c:axId val="209285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8696960"/>
        <c:crosses val="autoZero"/>
        <c:auto val="1"/>
        <c:lblAlgn val="ctr"/>
        <c:lblOffset val="100"/>
        <c:noMultiLvlLbl val="0"/>
      </c:catAx>
      <c:valAx>
        <c:axId val="208696960"/>
        <c:scaling>
          <c:orientation val="minMax"/>
          <c:max val="0.5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209285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nl-N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'US cohort x age'!$A$2</c:f>
              <c:strCache>
                <c:ptCount val="1"/>
                <c:pt idx="0">
                  <c:v>pre 1920</c:v>
                </c:pt>
              </c:strCache>
            </c:strRef>
          </c:tx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'US cohort x age'!$B$1:$F$1</c:f>
              <c:strCache>
                <c:ptCount val="5"/>
                <c:pt idx="0">
                  <c:v>&lt;24</c:v>
                </c:pt>
                <c:pt idx="1">
                  <c:v>24-39</c:v>
                </c:pt>
                <c:pt idx="2">
                  <c:v>40-55</c:v>
                </c:pt>
                <c:pt idx="3">
                  <c:v>56-70</c:v>
                </c:pt>
                <c:pt idx="4">
                  <c:v>70 and over</c:v>
                </c:pt>
              </c:strCache>
            </c:strRef>
          </c:cat>
          <c:val>
            <c:numRef>
              <c:f>'US cohort x age'!$B$2:$F$2</c:f>
              <c:numCache>
                <c:formatCode>General</c:formatCode>
                <c:ptCount val="5"/>
                <c:pt idx="2" formatCode="###0.0000">
                  <c:v>0.57399425287356365</c:v>
                </c:pt>
                <c:pt idx="3" formatCode="###0.0000">
                  <c:v>0.46770876182640925</c:v>
                </c:pt>
                <c:pt idx="4" formatCode="###0.0000">
                  <c:v>0.42713213440128922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'US cohort x age'!$A$3</c:f>
              <c:strCache>
                <c:ptCount val="1"/>
                <c:pt idx="0">
                  <c:v>1920-1939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'US cohort x age'!$B$1:$F$1</c:f>
              <c:strCache>
                <c:ptCount val="5"/>
                <c:pt idx="0">
                  <c:v>&lt;24</c:v>
                </c:pt>
                <c:pt idx="1">
                  <c:v>24-39</c:v>
                </c:pt>
                <c:pt idx="2">
                  <c:v>40-55</c:v>
                </c:pt>
                <c:pt idx="3">
                  <c:v>56-70</c:v>
                </c:pt>
                <c:pt idx="4">
                  <c:v>70 and over</c:v>
                </c:pt>
              </c:strCache>
            </c:strRef>
          </c:cat>
          <c:val>
            <c:numRef>
              <c:f>'US cohort x age'!$B$3:$F$3</c:f>
              <c:numCache>
                <c:formatCode>###0.0000</c:formatCode>
                <c:ptCount val="5"/>
                <c:pt idx="1">
                  <c:v>0.57990559676331821</c:v>
                </c:pt>
                <c:pt idx="2">
                  <c:v>0.51397986898865522</c:v>
                </c:pt>
                <c:pt idx="3">
                  <c:v>0.46225244185418896</c:v>
                </c:pt>
                <c:pt idx="4">
                  <c:v>0.46029020481405991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'US cohort x age'!$A$4</c:f>
              <c:strCache>
                <c:ptCount val="1"/>
                <c:pt idx="0">
                  <c:v>1940-1959</c:v>
                </c:pt>
              </c:strCache>
            </c:strRef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strRef>
              <c:f>'US cohort x age'!$B$1:$F$1</c:f>
              <c:strCache>
                <c:ptCount val="5"/>
                <c:pt idx="0">
                  <c:v>&lt;24</c:v>
                </c:pt>
                <c:pt idx="1">
                  <c:v>24-39</c:v>
                </c:pt>
                <c:pt idx="2">
                  <c:v>40-55</c:v>
                </c:pt>
                <c:pt idx="3">
                  <c:v>56-70</c:v>
                </c:pt>
                <c:pt idx="4">
                  <c:v>70 and over</c:v>
                </c:pt>
              </c:strCache>
            </c:strRef>
          </c:cat>
          <c:val>
            <c:numRef>
              <c:f>'US cohort x age'!$B$4:$F$4</c:f>
              <c:numCache>
                <c:formatCode>###0.0000</c:formatCode>
                <c:ptCount val="5"/>
                <c:pt idx="0">
                  <c:v>0.45670113861903366</c:v>
                </c:pt>
                <c:pt idx="1">
                  <c:v>0.42574636811942068</c:v>
                </c:pt>
                <c:pt idx="2">
                  <c:v>0.48473921379699741</c:v>
                </c:pt>
                <c:pt idx="3">
                  <c:v>0.4945776843724678</c:v>
                </c:pt>
                <c:pt idx="4">
                  <c:v>0.33423180592991936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'US cohort x age'!$A$5</c:f>
              <c:strCache>
                <c:ptCount val="1"/>
                <c:pt idx="0">
                  <c:v>1960-1979</c:v>
                </c:pt>
              </c:strCache>
            </c:strRef>
          </c:tx>
          <c:spPr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strRef>
              <c:f>'US cohort x age'!$B$1:$F$1</c:f>
              <c:strCache>
                <c:ptCount val="5"/>
                <c:pt idx="0">
                  <c:v>&lt;24</c:v>
                </c:pt>
                <c:pt idx="1">
                  <c:v>24-39</c:v>
                </c:pt>
                <c:pt idx="2">
                  <c:v>40-55</c:v>
                </c:pt>
                <c:pt idx="3">
                  <c:v>56-70</c:v>
                </c:pt>
                <c:pt idx="4">
                  <c:v>70 and over</c:v>
                </c:pt>
              </c:strCache>
            </c:strRef>
          </c:cat>
          <c:val>
            <c:numRef>
              <c:f>'US cohort x age'!$B$5:$F$5</c:f>
              <c:numCache>
                <c:formatCode>###0.0000</c:formatCode>
                <c:ptCount val="5"/>
                <c:pt idx="0">
                  <c:v>0.38061324489244419</c:v>
                </c:pt>
                <c:pt idx="1">
                  <c:v>0.38776308207337623</c:v>
                </c:pt>
                <c:pt idx="2">
                  <c:v>0.42254354811432399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'US cohort x age'!$A$6</c:f>
              <c:strCache>
                <c:ptCount val="1"/>
                <c:pt idx="0">
                  <c:v>1980 and after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'US cohort x age'!$B$1:$F$1</c:f>
              <c:strCache>
                <c:ptCount val="5"/>
                <c:pt idx="0">
                  <c:v>&lt;24</c:v>
                </c:pt>
                <c:pt idx="1">
                  <c:v>24-39</c:v>
                </c:pt>
                <c:pt idx="2">
                  <c:v>40-55</c:v>
                </c:pt>
                <c:pt idx="3">
                  <c:v>56-70</c:v>
                </c:pt>
                <c:pt idx="4">
                  <c:v>70 and over</c:v>
                </c:pt>
              </c:strCache>
            </c:strRef>
          </c:cat>
          <c:val>
            <c:numRef>
              <c:f>'US cohort x age'!$B$6:$F$6</c:f>
              <c:numCache>
                <c:formatCode>General</c:formatCode>
                <c:ptCount val="5"/>
                <c:pt idx="0">
                  <c:v>0.32669999999999999</c:v>
                </c:pt>
                <c:pt idx="1">
                  <c:v>0.31240000000000001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198080"/>
        <c:axId val="222232576"/>
      </c:lineChart>
      <c:catAx>
        <c:axId val="209198080"/>
        <c:scaling>
          <c:orientation val="minMax"/>
        </c:scaling>
        <c:delete val="0"/>
        <c:axPos val="b"/>
        <c:majorTickMark val="out"/>
        <c:minorTickMark val="none"/>
        <c:tickLblPos val="nextTo"/>
        <c:crossAx val="222232576"/>
        <c:crosses val="autoZero"/>
        <c:auto val="1"/>
        <c:lblAlgn val="ctr"/>
        <c:lblOffset val="100"/>
        <c:noMultiLvlLbl val="0"/>
      </c:catAx>
      <c:valAx>
        <c:axId val="222232576"/>
        <c:scaling>
          <c:orientation val="minMax"/>
          <c:max val="0.70000000000000007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20919808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nl-N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'UK cohort x age'!$A$2</c:f>
              <c:strCache>
                <c:ptCount val="1"/>
                <c:pt idx="0">
                  <c:v>pre 1920</c:v>
                </c:pt>
              </c:strCache>
            </c:strRef>
          </c:tx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'UK cohort x age'!$B$1:$F$1</c:f>
              <c:strCache>
                <c:ptCount val="5"/>
                <c:pt idx="0">
                  <c:v>&lt;24</c:v>
                </c:pt>
                <c:pt idx="1">
                  <c:v>24-39</c:v>
                </c:pt>
                <c:pt idx="2">
                  <c:v>40-55</c:v>
                </c:pt>
                <c:pt idx="3">
                  <c:v>56-70</c:v>
                </c:pt>
                <c:pt idx="4">
                  <c:v>70 and over</c:v>
                </c:pt>
              </c:strCache>
            </c:strRef>
          </c:cat>
          <c:val>
            <c:numRef>
              <c:f>'UK cohort x age'!$B$2:$F$2</c:f>
              <c:numCache>
                <c:formatCode>General</c:formatCode>
                <c:ptCount val="5"/>
                <c:pt idx="3" formatCode="###0.0000">
                  <c:v>0.39259259259259244</c:v>
                </c:pt>
                <c:pt idx="4" formatCode="###0.0000">
                  <c:v>0.47083779443254881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'UK cohort x age'!$A$3</c:f>
              <c:strCache>
                <c:ptCount val="1"/>
                <c:pt idx="0">
                  <c:v>1920-1939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'UK cohort x age'!$B$1:$F$1</c:f>
              <c:strCache>
                <c:ptCount val="5"/>
                <c:pt idx="0">
                  <c:v>&lt;24</c:v>
                </c:pt>
                <c:pt idx="1">
                  <c:v>24-39</c:v>
                </c:pt>
                <c:pt idx="2">
                  <c:v>40-55</c:v>
                </c:pt>
                <c:pt idx="3">
                  <c:v>56-70</c:v>
                </c:pt>
                <c:pt idx="4">
                  <c:v>70 and over</c:v>
                </c:pt>
              </c:strCache>
            </c:strRef>
          </c:cat>
          <c:val>
            <c:numRef>
              <c:f>'UK cohort x age'!$B$3:$F$3</c:f>
              <c:numCache>
                <c:formatCode>General</c:formatCode>
                <c:ptCount val="5"/>
                <c:pt idx="2">
                  <c:v>0.46629999999999999</c:v>
                </c:pt>
                <c:pt idx="3">
                  <c:v>0.40649999999999997</c:v>
                </c:pt>
                <c:pt idx="4">
                  <c:v>0.4592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'UK cohort x age'!$A$4</c:f>
              <c:strCache>
                <c:ptCount val="1"/>
                <c:pt idx="0">
                  <c:v>1940-1959</c:v>
                </c:pt>
              </c:strCache>
            </c:strRef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strRef>
              <c:f>'UK cohort x age'!$B$1:$F$1</c:f>
              <c:strCache>
                <c:ptCount val="5"/>
                <c:pt idx="0">
                  <c:v>&lt;24</c:v>
                </c:pt>
                <c:pt idx="1">
                  <c:v>24-39</c:v>
                </c:pt>
                <c:pt idx="2">
                  <c:v>40-55</c:v>
                </c:pt>
                <c:pt idx="3">
                  <c:v>56-70</c:v>
                </c:pt>
                <c:pt idx="4">
                  <c:v>70 and over</c:v>
                </c:pt>
              </c:strCache>
            </c:strRef>
          </c:cat>
          <c:val>
            <c:numRef>
              <c:f>'UK cohort x age'!$B$4:$F$4</c:f>
              <c:numCache>
                <c:formatCode>###0.0000</c:formatCode>
                <c:ptCount val="5"/>
                <c:pt idx="0">
                  <c:v>0.42857142857142866</c:v>
                </c:pt>
                <c:pt idx="1">
                  <c:v>0.61673316406722223</c:v>
                </c:pt>
                <c:pt idx="2">
                  <c:v>0.45685960481558174</c:v>
                </c:pt>
                <c:pt idx="3">
                  <c:v>0.45475472912193599</c:v>
                </c:pt>
                <c:pt idx="4">
                  <c:v>0.43942307692307608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'UK cohort x age'!$A$5</c:f>
              <c:strCache>
                <c:ptCount val="1"/>
                <c:pt idx="0">
                  <c:v>1960-1979</c:v>
                </c:pt>
              </c:strCache>
            </c:strRef>
          </c:tx>
          <c:spPr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strRef>
              <c:f>'UK cohort x age'!$B$1:$F$1</c:f>
              <c:strCache>
                <c:ptCount val="5"/>
                <c:pt idx="0">
                  <c:v>&lt;24</c:v>
                </c:pt>
                <c:pt idx="1">
                  <c:v>24-39</c:v>
                </c:pt>
                <c:pt idx="2">
                  <c:v>40-55</c:v>
                </c:pt>
                <c:pt idx="3">
                  <c:v>56-70</c:v>
                </c:pt>
                <c:pt idx="4">
                  <c:v>70 and over</c:v>
                </c:pt>
              </c:strCache>
            </c:strRef>
          </c:cat>
          <c:val>
            <c:numRef>
              <c:f>'UK cohort x age'!$B$5:$F$5</c:f>
              <c:numCache>
                <c:formatCode>###0.0000</c:formatCode>
                <c:ptCount val="5"/>
                <c:pt idx="0">
                  <c:v>0.43956370426958713</c:v>
                </c:pt>
                <c:pt idx="1">
                  <c:v>0.37246029572836858</c:v>
                </c:pt>
                <c:pt idx="2">
                  <c:v>0.43660755330238304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'UK cohort x age'!$A$6</c:f>
              <c:strCache>
                <c:ptCount val="1"/>
                <c:pt idx="0">
                  <c:v>1980 and after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'UK cohort x age'!$B$1:$F$1</c:f>
              <c:strCache>
                <c:ptCount val="5"/>
                <c:pt idx="0">
                  <c:v>&lt;24</c:v>
                </c:pt>
                <c:pt idx="1">
                  <c:v>24-39</c:v>
                </c:pt>
                <c:pt idx="2">
                  <c:v>40-55</c:v>
                </c:pt>
                <c:pt idx="3">
                  <c:v>56-70</c:v>
                </c:pt>
                <c:pt idx="4">
                  <c:v>70 and over</c:v>
                </c:pt>
              </c:strCache>
            </c:strRef>
          </c:cat>
          <c:val>
            <c:numRef>
              <c:f>'UK cohort x age'!$B$6:$F$6</c:f>
              <c:numCache>
                <c:formatCode>###0.0000</c:formatCode>
                <c:ptCount val="5"/>
                <c:pt idx="0">
                  <c:v>0.3243384158528918</c:v>
                </c:pt>
                <c:pt idx="1">
                  <c:v>0.35796797389136875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2585344"/>
        <c:axId val="222234880"/>
      </c:lineChart>
      <c:catAx>
        <c:axId val="222585344"/>
        <c:scaling>
          <c:orientation val="minMax"/>
        </c:scaling>
        <c:delete val="0"/>
        <c:axPos val="b"/>
        <c:majorTickMark val="out"/>
        <c:minorTickMark val="none"/>
        <c:tickLblPos val="nextTo"/>
        <c:crossAx val="222234880"/>
        <c:crosses val="autoZero"/>
        <c:auto val="1"/>
        <c:lblAlgn val="ctr"/>
        <c:lblOffset val="100"/>
        <c:noMultiLvlLbl val="0"/>
      </c:catAx>
      <c:valAx>
        <c:axId val="222234880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22258534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nl-N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'DE cohort x age'!$A$2</c:f>
              <c:strCache>
                <c:ptCount val="1"/>
                <c:pt idx="0">
                  <c:v>pre 1920</c:v>
                </c:pt>
              </c:strCache>
            </c:strRef>
          </c:tx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'DE cohort x age'!$B$1:$F$1</c:f>
              <c:strCache>
                <c:ptCount val="5"/>
                <c:pt idx="0">
                  <c:v>&lt;24</c:v>
                </c:pt>
                <c:pt idx="1">
                  <c:v>24-39</c:v>
                </c:pt>
                <c:pt idx="2">
                  <c:v>40-55</c:v>
                </c:pt>
                <c:pt idx="3">
                  <c:v>56-70</c:v>
                </c:pt>
                <c:pt idx="4">
                  <c:v>70 and over</c:v>
                </c:pt>
              </c:strCache>
            </c:strRef>
          </c:cat>
          <c:val>
            <c:numRef>
              <c:f>'DE cohort x age'!$B$2:$F$2</c:f>
              <c:numCache>
                <c:formatCode>###0.0000</c:formatCode>
                <c:ptCount val="5"/>
                <c:pt idx="1">
                  <c:v>0.1210067763794772</c:v>
                </c:pt>
                <c:pt idx="2">
                  <c:v>0.11159737417943111</c:v>
                </c:pt>
                <c:pt idx="3">
                  <c:v>0.14694408322496741</c:v>
                </c:pt>
                <c:pt idx="4">
                  <c:v>0.27901829871414452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'DE cohort x age'!$A$3</c:f>
              <c:strCache>
                <c:ptCount val="1"/>
                <c:pt idx="0">
                  <c:v>1920-1939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'DE cohort x age'!$B$1:$F$1</c:f>
              <c:strCache>
                <c:ptCount val="5"/>
                <c:pt idx="0">
                  <c:v>&lt;24</c:v>
                </c:pt>
                <c:pt idx="1">
                  <c:v>24-39</c:v>
                </c:pt>
                <c:pt idx="2">
                  <c:v>40-55</c:v>
                </c:pt>
                <c:pt idx="3">
                  <c:v>56-70</c:v>
                </c:pt>
                <c:pt idx="4">
                  <c:v>70 and over</c:v>
                </c:pt>
              </c:strCache>
            </c:strRef>
          </c:cat>
          <c:val>
            <c:numRef>
              <c:f>'DE cohort x age'!$B$3:$F$3</c:f>
              <c:numCache>
                <c:formatCode>###0.0000</c:formatCode>
                <c:ptCount val="5"/>
                <c:pt idx="0">
                  <c:v>0.18387909319899234</c:v>
                </c:pt>
                <c:pt idx="1">
                  <c:v>0.15363128491620115</c:v>
                </c:pt>
                <c:pt idx="2">
                  <c:v>0.34368635437881873</c:v>
                </c:pt>
                <c:pt idx="3">
                  <c:v>0.32251493894518107</c:v>
                </c:pt>
                <c:pt idx="4">
                  <c:v>0.35911832648870623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'DE cohort x age'!$A$4</c:f>
              <c:strCache>
                <c:ptCount val="1"/>
                <c:pt idx="0">
                  <c:v>1940-1959</c:v>
                </c:pt>
              </c:strCache>
            </c:strRef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strRef>
              <c:f>'DE cohort x age'!$B$1:$F$1</c:f>
              <c:strCache>
                <c:ptCount val="5"/>
                <c:pt idx="0">
                  <c:v>&lt;24</c:v>
                </c:pt>
                <c:pt idx="1">
                  <c:v>24-39</c:v>
                </c:pt>
                <c:pt idx="2">
                  <c:v>40-55</c:v>
                </c:pt>
                <c:pt idx="3">
                  <c:v>56-70</c:v>
                </c:pt>
                <c:pt idx="4">
                  <c:v>70 and over</c:v>
                </c:pt>
              </c:strCache>
            </c:strRef>
          </c:cat>
          <c:val>
            <c:numRef>
              <c:f>'DE cohort x age'!$B$4:$F$4</c:f>
              <c:numCache>
                <c:formatCode>###0.0000</c:formatCode>
                <c:ptCount val="5"/>
                <c:pt idx="0">
                  <c:v>0.37704918032786883</c:v>
                </c:pt>
                <c:pt idx="1">
                  <c:v>0.35134024009209058</c:v>
                </c:pt>
                <c:pt idx="2">
                  <c:v>0.37220600858369168</c:v>
                </c:pt>
                <c:pt idx="3">
                  <c:v>0.40329909999447849</c:v>
                </c:pt>
                <c:pt idx="4">
                  <c:v>0.42782719186785262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'DE cohort x age'!$A$5</c:f>
              <c:strCache>
                <c:ptCount val="1"/>
                <c:pt idx="0">
                  <c:v>1960-1979</c:v>
                </c:pt>
              </c:strCache>
            </c:strRef>
          </c:tx>
          <c:spPr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strRef>
              <c:f>'DE cohort x age'!$B$1:$F$1</c:f>
              <c:strCache>
                <c:ptCount val="5"/>
                <c:pt idx="0">
                  <c:v>&lt;24</c:v>
                </c:pt>
                <c:pt idx="1">
                  <c:v>24-39</c:v>
                </c:pt>
                <c:pt idx="2">
                  <c:v>40-55</c:v>
                </c:pt>
                <c:pt idx="3">
                  <c:v>56-70</c:v>
                </c:pt>
                <c:pt idx="4">
                  <c:v>70 and over</c:v>
                </c:pt>
              </c:strCache>
            </c:strRef>
          </c:cat>
          <c:val>
            <c:numRef>
              <c:f>'DE cohort x age'!$B$5:$F$5</c:f>
              <c:numCache>
                <c:formatCode>###0.0000</c:formatCode>
                <c:ptCount val="5"/>
                <c:pt idx="0">
                  <c:v>0.3256719022687603</c:v>
                </c:pt>
                <c:pt idx="1">
                  <c:v>0.37867422265304557</c:v>
                </c:pt>
                <c:pt idx="2">
                  <c:v>0.44148066895587029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'DE cohort x age'!$A$6</c:f>
              <c:strCache>
                <c:ptCount val="1"/>
                <c:pt idx="0">
                  <c:v>1980 and after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'DE cohort x age'!$B$1:$F$1</c:f>
              <c:strCache>
                <c:ptCount val="5"/>
                <c:pt idx="0">
                  <c:v>&lt;24</c:v>
                </c:pt>
                <c:pt idx="1">
                  <c:v>24-39</c:v>
                </c:pt>
                <c:pt idx="2">
                  <c:v>40-55</c:v>
                </c:pt>
                <c:pt idx="3">
                  <c:v>56-70</c:v>
                </c:pt>
                <c:pt idx="4">
                  <c:v>70 and over</c:v>
                </c:pt>
              </c:strCache>
            </c:strRef>
          </c:cat>
          <c:val>
            <c:numRef>
              <c:f>'DE cohort x age'!$B$6:$F$6</c:f>
              <c:numCache>
                <c:formatCode>###0.0000</c:formatCode>
                <c:ptCount val="5"/>
                <c:pt idx="0">
                  <c:v>0.43563480020232676</c:v>
                </c:pt>
                <c:pt idx="1">
                  <c:v>0.44294019933554829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2588416"/>
        <c:axId val="222237184"/>
      </c:lineChart>
      <c:catAx>
        <c:axId val="222588416"/>
        <c:scaling>
          <c:orientation val="minMax"/>
        </c:scaling>
        <c:delete val="0"/>
        <c:axPos val="b"/>
        <c:majorTickMark val="out"/>
        <c:minorTickMark val="none"/>
        <c:tickLblPos val="nextTo"/>
        <c:crossAx val="222237184"/>
        <c:crosses val="autoZero"/>
        <c:auto val="1"/>
        <c:lblAlgn val="ctr"/>
        <c:lblOffset val="100"/>
        <c:noMultiLvlLbl val="0"/>
      </c:catAx>
      <c:valAx>
        <c:axId val="222237184"/>
        <c:scaling>
          <c:orientation val="minMax"/>
          <c:max val="0.70000000000000007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22258841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nl-NL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'NL cohort x age'!$A$2</c:f>
              <c:strCache>
                <c:ptCount val="1"/>
                <c:pt idx="0">
                  <c:v>pre 1920</c:v>
                </c:pt>
              </c:strCache>
            </c:strRef>
          </c:tx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'NL cohort x age'!$B$1:$F$1</c:f>
              <c:strCache>
                <c:ptCount val="5"/>
                <c:pt idx="0">
                  <c:v>&lt;24</c:v>
                </c:pt>
                <c:pt idx="1">
                  <c:v>24-39</c:v>
                </c:pt>
                <c:pt idx="2">
                  <c:v>40-55</c:v>
                </c:pt>
                <c:pt idx="3">
                  <c:v>56-70</c:v>
                </c:pt>
                <c:pt idx="4">
                  <c:v>70 and over</c:v>
                </c:pt>
              </c:strCache>
            </c:strRef>
          </c:cat>
          <c:val>
            <c:numRef>
              <c:f>'NL cohort x age'!$B$2:$F$2</c:f>
              <c:numCache>
                <c:formatCode>General</c:formatCode>
                <c:ptCount val="5"/>
                <c:pt idx="3" formatCode="###0.0000">
                  <c:v>0.30656934306569344</c:v>
                </c:pt>
                <c:pt idx="4" formatCode="###0.0000">
                  <c:v>0.41589743589743583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'NL cohort x age'!$A$3</c:f>
              <c:strCache>
                <c:ptCount val="1"/>
                <c:pt idx="0">
                  <c:v>1920-1939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'NL cohort x age'!$B$1:$F$1</c:f>
              <c:strCache>
                <c:ptCount val="5"/>
                <c:pt idx="0">
                  <c:v>&lt;24</c:v>
                </c:pt>
                <c:pt idx="1">
                  <c:v>24-39</c:v>
                </c:pt>
                <c:pt idx="2">
                  <c:v>40-55</c:v>
                </c:pt>
                <c:pt idx="3">
                  <c:v>56-70</c:v>
                </c:pt>
                <c:pt idx="4">
                  <c:v>70 and over</c:v>
                </c:pt>
              </c:strCache>
            </c:strRef>
          </c:cat>
          <c:val>
            <c:numRef>
              <c:f>'NL cohort x age'!$B$3:$F$3</c:f>
              <c:numCache>
                <c:formatCode>General</c:formatCode>
                <c:ptCount val="5"/>
                <c:pt idx="2" formatCode="###0.0000">
                  <c:v>0.38133333333333347</c:v>
                </c:pt>
                <c:pt idx="3" formatCode="###0.0000">
                  <c:v>0.48277872930429749</c:v>
                </c:pt>
                <c:pt idx="4" formatCode="###0.0000">
                  <c:v>0.51103232533889509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'NL cohort x age'!$A$4</c:f>
              <c:strCache>
                <c:ptCount val="1"/>
                <c:pt idx="0">
                  <c:v>1940-1959</c:v>
                </c:pt>
              </c:strCache>
            </c:strRef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strRef>
              <c:f>'NL cohort x age'!$B$1:$F$1</c:f>
              <c:strCache>
                <c:ptCount val="5"/>
                <c:pt idx="0">
                  <c:v>&lt;24</c:v>
                </c:pt>
                <c:pt idx="1">
                  <c:v>24-39</c:v>
                </c:pt>
                <c:pt idx="2">
                  <c:v>40-55</c:v>
                </c:pt>
                <c:pt idx="3">
                  <c:v>56-70</c:v>
                </c:pt>
                <c:pt idx="4">
                  <c:v>70 and over</c:v>
                </c:pt>
              </c:strCache>
            </c:strRef>
          </c:cat>
          <c:val>
            <c:numRef>
              <c:f>'NL cohort x age'!$B$4:$F$4</c:f>
              <c:numCache>
                <c:formatCode>###0.0000</c:formatCode>
                <c:ptCount val="5"/>
                <c:pt idx="0">
                  <c:v>0.42857142857142866</c:v>
                </c:pt>
                <c:pt idx="1">
                  <c:v>0.52831652443754795</c:v>
                </c:pt>
                <c:pt idx="2">
                  <c:v>0.55852238569846657</c:v>
                </c:pt>
                <c:pt idx="3">
                  <c:v>0.56483806285689264</c:v>
                </c:pt>
                <c:pt idx="4">
                  <c:v>0.64018264840182693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'NL cohort x age'!$A$5</c:f>
              <c:strCache>
                <c:ptCount val="1"/>
                <c:pt idx="0">
                  <c:v>1960-1979</c:v>
                </c:pt>
              </c:strCache>
            </c:strRef>
          </c:tx>
          <c:spPr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strRef>
              <c:f>'NL cohort x age'!$B$1:$F$1</c:f>
              <c:strCache>
                <c:ptCount val="5"/>
                <c:pt idx="0">
                  <c:v>&lt;24</c:v>
                </c:pt>
                <c:pt idx="1">
                  <c:v>24-39</c:v>
                </c:pt>
                <c:pt idx="2">
                  <c:v>40-55</c:v>
                </c:pt>
                <c:pt idx="3">
                  <c:v>56-70</c:v>
                </c:pt>
                <c:pt idx="4">
                  <c:v>70 and over</c:v>
                </c:pt>
              </c:strCache>
            </c:strRef>
          </c:cat>
          <c:val>
            <c:numRef>
              <c:f>'NL cohort x age'!$B$5:$F$5</c:f>
              <c:numCache>
                <c:formatCode>General</c:formatCode>
                <c:ptCount val="5"/>
                <c:pt idx="0">
                  <c:v>0.55230000000000001</c:v>
                </c:pt>
                <c:pt idx="1">
                  <c:v>0.55100000000000005</c:v>
                </c:pt>
                <c:pt idx="2">
                  <c:v>0.58409999999999995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'NL cohort x age'!$A$6</c:f>
              <c:strCache>
                <c:ptCount val="1"/>
                <c:pt idx="0">
                  <c:v>1980 and after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'NL cohort x age'!$B$1:$F$1</c:f>
              <c:strCache>
                <c:ptCount val="5"/>
                <c:pt idx="0">
                  <c:v>&lt;24</c:v>
                </c:pt>
                <c:pt idx="1">
                  <c:v>24-39</c:v>
                </c:pt>
                <c:pt idx="2">
                  <c:v>40-55</c:v>
                </c:pt>
                <c:pt idx="3">
                  <c:v>56-70</c:v>
                </c:pt>
                <c:pt idx="4">
                  <c:v>70 and over</c:v>
                </c:pt>
              </c:strCache>
            </c:strRef>
          </c:cat>
          <c:val>
            <c:numRef>
              <c:f>'NL cohort x age'!$B$6:$F$6</c:f>
              <c:numCache>
                <c:formatCode>###0.0000</c:formatCode>
                <c:ptCount val="5"/>
                <c:pt idx="0">
                  <c:v>0.53079972021450161</c:v>
                </c:pt>
                <c:pt idx="1">
                  <c:v>0.56576735957540925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2664192"/>
        <c:axId val="222239488"/>
      </c:lineChart>
      <c:catAx>
        <c:axId val="222664192"/>
        <c:scaling>
          <c:orientation val="minMax"/>
        </c:scaling>
        <c:delete val="0"/>
        <c:axPos val="b"/>
        <c:majorTickMark val="out"/>
        <c:minorTickMark val="none"/>
        <c:tickLblPos val="nextTo"/>
        <c:crossAx val="222239488"/>
        <c:crosses val="autoZero"/>
        <c:auto val="1"/>
        <c:lblAlgn val="ctr"/>
        <c:lblOffset val="100"/>
        <c:noMultiLvlLbl val="0"/>
      </c:catAx>
      <c:valAx>
        <c:axId val="222239488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22266419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nl-NL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nl-NL"/>
              <a:t>Germany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'gini WIID'!$Q$2</c:f>
              <c:strCache>
                <c:ptCount val="1"/>
                <c:pt idx="0">
                  <c:v>income inequality at age 15-18</c:v>
                </c:pt>
              </c:strCache>
            </c:strRef>
          </c:tx>
          <c:marker>
            <c:symbol val="none"/>
          </c:marker>
          <c:cat>
            <c:strRef>
              <c:f>'gini WIID'!$P$4:$P$8</c:f>
              <c:strCache>
                <c:ptCount val="5"/>
                <c:pt idx="0">
                  <c:v>pre 1920</c:v>
                </c:pt>
                <c:pt idx="1">
                  <c:v>1920-1939</c:v>
                </c:pt>
                <c:pt idx="2">
                  <c:v>1940-1959</c:v>
                </c:pt>
                <c:pt idx="3">
                  <c:v>1960-1979</c:v>
                </c:pt>
                <c:pt idx="4">
                  <c:v>1980 and after</c:v>
                </c:pt>
              </c:strCache>
            </c:strRef>
          </c:cat>
          <c:val>
            <c:numRef>
              <c:f>'gini WIID'!$Q$4:$Q$8</c:f>
              <c:numCache>
                <c:formatCode>General</c:formatCode>
                <c:ptCount val="5"/>
                <c:pt idx="0">
                  <c:v>48.521428571428572</c:v>
                </c:pt>
                <c:pt idx="1">
                  <c:v>44.527285714285725</c:v>
                </c:pt>
                <c:pt idx="2">
                  <c:v>36.457749999999997</c:v>
                </c:pt>
                <c:pt idx="3">
                  <c:v>29.590499999999999</c:v>
                </c:pt>
                <c:pt idx="4">
                  <c:v>30.418125000000003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'gini WIID'!$Q$9</c:f>
              <c:strCache>
                <c:ptCount val="1"/>
                <c:pt idx="0">
                  <c:v>distrust</c:v>
                </c:pt>
              </c:strCache>
            </c:strRef>
          </c:tx>
          <c:marker>
            <c:symbol val="none"/>
          </c:marker>
          <c:val>
            <c:numRef>
              <c:f>'gini WIID'!$Q$11:$Q$15</c:f>
              <c:numCache>
                <c:formatCode>General</c:formatCode>
                <c:ptCount val="5"/>
                <c:pt idx="0">
                  <c:v>82.379019028871426</c:v>
                </c:pt>
                <c:pt idx="1">
                  <c:v>66.553667001170737</c:v>
                </c:pt>
                <c:pt idx="2">
                  <c:v>61.363465866466669</c:v>
                </c:pt>
                <c:pt idx="3">
                  <c:v>59.973196408964867</c:v>
                </c:pt>
                <c:pt idx="4">
                  <c:v>56.111989598706955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2392832"/>
        <c:axId val="222299264"/>
      </c:lineChart>
      <c:catAx>
        <c:axId val="222392832"/>
        <c:scaling>
          <c:orientation val="minMax"/>
        </c:scaling>
        <c:delete val="0"/>
        <c:axPos val="b"/>
        <c:majorTickMark val="out"/>
        <c:minorTickMark val="none"/>
        <c:tickLblPos val="nextTo"/>
        <c:crossAx val="222299264"/>
        <c:crosses val="autoZero"/>
        <c:auto val="1"/>
        <c:lblAlgn val="ctr"/>
        <c:lblOffset val="100"/>
        <c:noMultiLvlLbl val="0"/>
      </c:catAx>
      <c:valAx>
        <c:axId val="222299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239283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nl-NL"/>
              <a:t>Netherlands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'gini WIID'!$Q$2</c:f>
              <c:strCache>
                <c:ptCount val="1"/>
                <c:pt idx="0">
                  <c:v>income inequality at age 15-18</c:v>
                </c:pt>
              </c:strCache>
            </c:strRef>
          </c:tx>
          <c:marker>
            <c:symbol val="none"/>
          </c:marker>
          <c:cat>
            <c:strRef>
              <c:f>'gini WIID'!$P$4:$P$8</c:f>
              <c:strCache>
                <c:ptCount val="5"/>
                <c:pt idx="0">
                  <c:v>pre 1920</c:v>
                </c:pt>
                <c:pt idx="1">
                  <c:v>1920-1939</c:v>
                </c:pt>
                <c:pt idx="2">
                  <c:v>1940-1959</c:v>
                </c:pt>
                <c:pt idx="3">
                  <c:v>1960-1979</c:v>
                </c:pt>
                <c:pt idx="4">
                  <c:v>1980 and after</c:v>
                </c:pt>
              </c:strCache>
            </c:strRef>
          </c:cat>
          <c:val>
            <c:numRef>
              <c:f>'gini WIID'!$R$4:$R$8</c:f>
              <c:numCache>
                <c:formatCode>General</c:formatCode>
                <c:ptCount val="5"/>
                <c:pt idx="0">
                  <c:v>48</c:v>
                </c:pt>
                <c:pt idx="1">
                  <c:v>45.949649999999998</c:v>
                </c:pt>
                <c:pt idx="2">
                  <c:v>36.676349999999992</c:v>
                </c:pt>
                <c:pt idx="3">
                  <c:v>28.994750000000003</c:v>
                </c:pt>
                <c:pt idx="4">
                  <c:v>28.903124999999996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'gini WIID'!$Q$9</c:f>
              <c:strCache>
                <c:ptCount val="1"/>
                <c:pt idx="0">
                  <c:v>distrust</c:v>
                </c:pt>
              </c:strCache>
            </c:strRef>
          </c:tx>
          <c:marker>
            <c:symbol val="none"/>
          </c:marker>
          <c:val>
            <c:numRef>
              <c:f>'gini WIID'!$R$11:$R$15</c:f>
              <c:numCache>
                <c:formatCode>General</c:formatCode>
                <c:ptCount val="5"/>
                <c:pt idx="0">
                  <c:v>60.043620501635807</c:v>
                </c:pt>
                <c:pt idx="1">
                  <c:v>50.669583378344242</c:v>
                </c:pt>
                <c:pt idx="2">
                  <c:v>44.055921052631852</c:v>
                </c:pt>
                <c:pt idx="3">
                  <c:v>43.86</c:v>
                </c:pt>
                <c:pt idx="4">
                  <c:v>45.712977099236632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2393344"/>
        <c:axId val="222300992"/>
      </c:lineChart>
      <c:catAx>
        <c:axId val="222393344"/>
        <c:scaling>
          <c:orientation val="minMax"/>
        </c:scaling>
        <c:delete val="0"/>
        <c:axPos val="b"/>
        <c:majorTickMark val="out"/>
        <c:minorTickMark val="none"/>
        <c:tickLblPos val="nextTo"/>
        <c:crossAx val="222300992"/>
        <c:crosses val="autoZero"/>
        <c:auto val="1"/>
        <c:lblAlgn val="ctr"/>
        <c:lblOffset val="100"/>
        <c:noMultiLvlLbl val="0"/>
      </c:catAx>
      <c:valAx>
        <c:axId val="222300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239334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nl-NL"/>
              <a:t>UK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'gini WIID'!$Q$2</c:f>
              <c:strCache>
                <c:ptCount val="1"/>
                <c:pt idx="0">
                  <c:v>income inequality at age 15-18</c:v>
                </c:pt>
              </c:strCache>
            </c:strRef>
          </c:tx>
          <c:marker>
            <c:symbol val="none"/>
          </c:marker>
          <c:cat>
            <c:strRef>
              <c:f>'gini WIID'!$P$4:$P$8</c:f>
              <c:strCache>
                <c:ptCount val="5"/>
                <c:pt idx="0">
                  <c:v>pre 1920</c:v>
                </c:pt>
                <c:pt idx="1">
                  <c:v>1920-1939</c:v>
                </c:pt>
                <c:pt idx="2">
                  <c:v>1940-1959</c:v>
                </c:pt>
                <c:pt idx="3">
                  <c:v>1960-1979</c:v>
                </c:pt>
                <c:pt idx="4">
                  <c:v>1980 and after</c:v>
                </c:pt>
              </c:strCache>
            </c:strRef>
          </c:cat>
          <c:val>
            <c:numRef>
              <c:f>'gini WIID'!$S$4:$S$8</c:f>
              <c:numCache>
                <c:formatCode>General</c:formatCode>
                <c:ptCount val="5"/>
                <c:pt idx="0">
                  <c:v>40.5</c:v>
                </c:pt>
                <c:pt idx="1">
                  <c:v>38.705000000000005</c:v>
                </c:pt>
                <c:pt idx="2">
                  <c:v>29.532999999999994</c:v>
                </c:pt>
                <c:pt idx="3">
                  <c:v>31.458499999999997</c:v>
                </c:pt>
                <c:pt idx="4">
                  <c:v>36.262500000000003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'gini WIID'!$Q$9</c:f>
              <c:strCache>
                <c:ptCount val="1"/>
                <c:pt idx="0">
                  <c:v>distrust</c:v>
                </c:pt>
              </c:strCache>
            </c:strRef>
          </c:tx>
          <c:marker>
            <c:symbol val="none"/>
          </c:marker>
          <c:val>
            <c:numRef>
              <c:f>'gini WIID'!$S$11:$S$15</c:f>
              <c:numCache>
                <c:formatCode>General</c:formatCode>
                <c:ptCount val="5"/>
                <c:pt idx="0">
                  <c:v>53.18909842417979</c:v>
                </c:pt>
                <c:pt idx="1">
                  <c:v>55.47</c:v>
                </c:pt>
                <c:pt idx="2">
                  <c:v>54.003166401180856</c:v>
                </c:pt>
                <c:pt idx="3">
                  <c:v>59.810407827470002</c:v>
                </c:pt>
                <c:pt idx="4">
                  <c:v>66.25762269574804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2393856"/>
        <c:axId val="222302720"/>
      </c:lineChart>
      <c:catAx>
        <c:axId val="222393856"/>
        <c:scaling>
          <c:orientation val="minMax"/>
        </c:scaling>
        <c:delete val="0"/>
        <c:axPos val="b"/>
        <c:majorTickMark val="out"/>
        <c:minorTickMark val="none"/>
        <c:tickLblPos val="nextTo"/>
        <c:crossAx val="222302720"/>
        <c:crosses val="autoZero"/>
        <c:auto val="1"/>
        <c:lblAlgn val="ctr"/>
        <c:lblOffset val="100"/>
        <c:noMultiLvlLbl val="0"/>
      </c:catAx>
      <c:valAx>
        <c:axId val="222302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239385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nl-NL"/>
              <a:t>US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'gini WIID'!$Q$2</c:f>
              <c:strCache>
                <c:ptCount val="1"/>
                <c:pt idx="0">
                  <c:v>income inequality at age 15-18</c:v>
                </c:pt>
              </c:strCache>
            </c:strRef>
          </c:tx>
          <c:marker>
            <c:symbol val="none"/>
          </c:marker>
          <c:cat>
            <c:strRef>
              <c:f>'gini WIID'!$P$4:$P$8</c:f>
              <c:strCache>
                <c:ptCount val="5"/>
                <c:pt idx="0">
                  <c:v>pre 1920</c:v>
                </c:pt>
                <c:pt idx="1">
                  <c:v>1920-1939</c:v>
                </c:pt>
                <c:pt idx="2">
                  <c:v>1940-1959</c:v>
                </c:pt>
                <c:pt idx="3">
                  <c:v>1960-1979</c:v>
                </c:pt>
                <c:pt idx="4">
                  <c:v>1980 and after</c:v>
                </c:pt>
              </c:strCache>
            </c:strRef>
          </c:cat>
          <c:val>
            <c:numRef>
              <c:f>'gini WIID'!$T$4:$T$8</c:f>
              <c:numCache>
                <c:formatCode>General</c:formatCode>
                <c:ptCount val="5"/>
                <c:pt idx="0">
                  <c:v>42.631981249402102</c:v>
                </c:pt>
                <c:pt idx="1">
                  <c:v>42.220000000000006</c:v>
                </c:pt>
                <c:pt idx="2">
                  <c:v>41.811999999999998</c:v>
                </c:pt>
                <c:pt idx="3">
                  <c:v>39.6785</c:v>
                </c:pt>
                <c:pt idx="4">
                  <c:v>42.01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'gini WIID'!$Q$9</c:f>
              <c:strCache>
                <c:ptCount val="1"/>
                <c:pt idx="0">
                  <c:v>distrust</c:v>
                </c:pt>
              </c:strCache>
            </c:strRef>
          </c:tx>
          <c:marker>
            <c:symbol val="none"/>
          </c:marker>
          <c:val>
            <c:numRef>
              <c:f>'gini WIID'!$T$11:$T$15</c:f>
              <c:numCache>
                <c:formatCode>General</c:formatCode>
                <c:ptCount val="5"/>
                <c:pt idx="0">
                  <c:v>54.165695491155951</c:v>
                </c:pt>
                <c:pt idx="1">
                  <c:v>52.076267443914602</c:v>
                </c:pt>
                <c:pt idx="2">
                  <c:v>52.387188179717036</c:v>
                </c:pt>
                <c:pt idx="3">
                  <c:v>61.182062528857543</c:v>
                </c:pt>
                <c:pt idx="4">
                  <c:v>67.48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2394368"/>
        <c:axId val="222304448"/>
      </c:lineChart>
      <c:catAx>
        <c:axId val="222394368"/>
        <c:scaling>
          <c:orientation val="minMax"/>
        </c:scaling>
        <c:delete val="0"/>
        <c:axPos val="b"/>
        <c:majorTickMark val="out"/>
        <c:minorTickMark val="none"/>
        <c:tickLblPos val="nextTo"/>
        <c:crossAx val="222304448"/>
        <c:crosses val="autoZero"/>
        <c:auto val="1"/>
        <c:lblAlgn val="ctr"/>
        <c:lblOffset val="100"/>
        <c:noMultiLvlLbl val="0"/>
      </c:catAx>
      <c:valAx>
        <c:axId val="2223044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239436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'Trust Score by Country'!$B$2:$B$157</c:f>
              <c:strCache>
                <c:ptCount val="156"/>
                <c:pt idx="0">
                  <c:v> Finland</c:v>
                </c:pt>
                <c:pt idx="1">
                  <c:v> China</c:v>
                </c:pt>
                <c:pt idx="2">
                  <c:v> Sweden</c:v>
                </c:pt>
                <c:pt idx="3">
                  <c:v> Norway</c:v>
                </c:pt>
                <c:pt idx="4">
                  <c:v> Netherlands</c:v>
                </c:pt>
                <c:pt idx="5">
                  <c:v> Burundi</c:v>
                </c:pt>
                <c:pt idx="6">
                  <c:v> Denmark</c:v>
                </c:pt>
                <c:pt idx="7">
                  <c:v> Australia</c:v>
                </c:pt>
                <c:pt idx="8">
                  <c:v> Kuwait</c:v>
                </c:pt>
                <c:pt idx="9">
                  <c:v> Switzerland</c:v>
                </c:pt>
                <c:pt idx="10">
                  <c:v> Guinea Bissau</c:v>
                </c:pt>
                <c:pt idx="11">
                  <c:v> Afghanistan</c:v>
                </c:pt>
                <c:pt idx="12">
                  <c:v> Iceland</c:v>
                </c:pt>
                <c:pt idx="13">
                  <c:v> Japan</c:v>
                </c:pt>
                <c:pt idx="14">
                  <c:v> Ireland</c:v>
                </c:pt>
                <c:pt idx="15">
                  <c:v> Niger</c:v>
                </c:pt>
                <c:pt idx="16">
                  <c:v> Czech Republic</c:v>
                </c:pt>
                <c:pt idx="17">
                  <c:v> Maldives</c:v>
                </c:pt>
                <c:pt idx="18">
                  <c:v> New Zealand</c:v>
                </c:pt>
                <c:pt idx="19">
                  <c:v> Northern Ireland</c:v>
                </c:pt>
                <c:pt idx="20">
                  <c:v> Yemen</c:v>
                </c:pt>
                <c:pt idx="21">
                  <c:v> Austria</c:v>
                </c:pt>
                <c:pt idx="22">
                  <c:v> Israel</c:v>
                </c:pt>
                <c:pt idx="23">
                  <c:v> South Korea</c:v>
                </c:pt>
                <c:pt idx="24">
                  <c:v> United Kingdom</c:v>
                </c:pt>
                <c:pt idx="25">
                  <c:v> Iraq</c:v>
                </c:pt>
                <c:pt idx="26">
                  <c:v> Belgium</c:v>
                </c:pt>
                <c:pt idx="27">
                  <c:v> United States</c:v>
                </c:pt>
                <c:pt idx="28">
                  <c:v> Vietnam</c:v>
                </c:pt>
                <c:pt idx="29">
                  <c:v> Palestine</c:v>
                </c:pt>
                <c:pt idx="30">
                  <c:v> Luxembourg</c:v>
                </c:pt>
                <c:pt idx="31">
                  <c:v> Estonia</c:v>
                </c:pt>
                <c:pt idx="32">
                  <c:v> Hungary</c:v>
                </c:pt>
                <c:pt idx="33">
                  <c:v> Saudi Arabia</c:v>
                </c:pt>
                <c:pt idx="34">
                  <c:v> Taiwan</c:v>
                </c:pt>
                <c:pt idx="35">
                  <c:v> Germany</c:v>
                </c:pt>
                <c:pt idx="36">
                  <c:v> Spain</c:v>
                </c:pt>
                <c:pt idx="37">
                  <c:v> Canada</c:v>
                </c:pt>
                <c:pt idx="38">
                  <c:v> Hong Kong</c:v>
                </c:pt>
                <c:pt idx="39">
                  <c:v> Ukraine</c:v>
                </c:pt>
                <c:pt idx="40">
                  <c:v> France</c:v>
                </c:pt>
                <c:pt idx="41">
                  <c:v> Bahrain</c:v>
                </c:pt>
                <c:pt idx="42">
                  <c:v>World Average</c:v>
                </c:pt>
                <c:pt idx="43">
                  <c:v> Ethiopia</c:v>
                </c:pt>
                <c:pt idx="44">
                  <c:v> Lithuania</c:v>
                </c:pt>
                <c:pt idx="45">
                  <c:v> Djibouti</c:v>
                </c:pt>
                <c:pt idx="46">
                  <c:v> Portugal</c:v>
                </c:pt>
                <c:pt idx="47">
                  <c:v> Poland</c:v>
                </c:pt>
                <c:pt idx="48">
                  <c:v> Chad</c:v>
                </c:pt>
                <c:pt idx="49">
                  <c:v> Azerbaijan</c:v>
                </c:pt>
                <c:pt idx="50">
                  <c:v> Russia</c:v>
                </c:pt>
                <c:pt idx="51">
                  <c:v> Turkmenistan</c:v>
                </c:pt>
                <c:pt idx="52">
                  <c:v> Egypt</c:v>
                </c:pt>
                <c:pt idx="53">
                  <c:v> Iran</c:v>
                </c:pt>
                <c:pt idx="54">
                  <c:v> Greece</c:v>
                </c:pt>
                <c:pt idx="55">
                  <c:v> Sudan</c:v>
                </c:pt>
                <c:pt idx="56">
                  <c:v> India</c:v>
                </c:pt>
                <c:pt idx="57">
                  <c:v> Georgia</c:v>
                </c:pt>
                <c:pt idx="58">
                  <c:v> Italy</c:v>
                </c:pt>
                <c:pt idx="59">
                  <c:v> Tajikistan</c:v>
                </c:pt>
                <c:pt idx="60">
                  <c:v> Kazakhstan</c:v>
                </c:pt>
                <c:pt idx="61">
                  <c:v> Bulgaria</c:v>
                </c:pt>
                <c:pt idx="62">
                  <c:v> Bhutan</c:v>
                </c:pt>
                <c:pt idx="63">
                  <c:v> Belarus</c:v>
                </c:pt>
                <c:pt idx="64">
                  <c:v> Thailand</c:v>
                </c:pt>
                <c:pt idx="65">
                  <c:v> Jordan</c:v>
                </c:pt>
                <c:pt idx="66">
                  <c:v> Slovakia</c:v>
                </c:pt>
                <c:pt idx="67">
                  <c:v> Slovenia</c:v>
                </c:pt>
                <c:pt idx="68">
                  <c:v> Libya</c:v>
                </c:pt>
                <c:pt idx="69">
                  <c:v> Tunisia</c:v>
                </c:pt>
                <c:pt idx="70">
                  <c:v> Indonesia</c:v>
                </c:pt>
                <c:pt idx="71">
                  <c:v> Madagascar</c:v>
                </c:pt>
                <c:pt idx="72">
                  <c:v> Pakistan</c:v>
                </c:pt>
                <c:pt idx="73">
                  <c:v> Benin</c:v>
                </c:pt>
                <c:pt idx="74">
                  <c:v> Singapore</c:v>
                </c:pt>
                <c:pt idx="75">
                  <c:v> Croatia</c:v>
                </c:pt>
                <c:pt idx="76">
                  <c:v> Uruguay</c:v>
                </c:pt>
                <c:pt idx="77">
                  <c:v> Cyprus</c:v>
                </c:pt>
                <c:pt idx="78">
                  <c:v> Dominican Republic</c:v>
                </c:pt>
                <c:pt idx="79">
                  <c:v> Namibia</c:v>
                </c:pt>
                <c:pt idx="80">
                  <c:v> Senegal</c:v>
                </c:pt>
                <c:pt idx="81">
                  <c:v> Serbia &amp; Montenegro</c:v>
                </c:pt>
                <c:pt idx="82">
                  <c:v> Armenia</c:v>
                </c:pt>
                <c:pt idx="83">
                  <c:v> Latvia</c:v>
                </c:pt>
                <c:pt idx="84">
                  <c:v> Nepal</c:v>
                </c:pt>
                <c:pt idx="85">
                  <c:v> Mexico</c:v>
                </c:pt>
                <c:pt idx="86">
                  <c:v> Kyrgyzstan</c:v>
                </c:pt>
                <c:pt idx="87">
                  <c:v> Guinea</c:v>
                </c:pt>
                <c:pt idx="88">
                  <c:v> South Africa</c:v>
                </c:pt>
                <c:pt idx="89">
                  <c:v> Bosnia-Herzegovina</c:v>
                </c:pt>
                <c:pt idx="90">
                  <c:v> The Republic of Congo</c:v>
                </c:pt>
                <c:pt idx="91">
                  <c:v> Sierra Leone</c:v>
                </c:pt>
                <c:pt idx="92">
                  <c:v> Malawi</c:v>
                </c:pt>
                <c:pt idx="93">
                  <c:v> Bangladesh</c:v>
                </c:pt>
                <c:pt idx="94">
                  <c:v> Laos</c:v>
                </c:pt>
                <c:pt idx="95">
                  <c:v> Montenegro</c:v>
                </c:pt>
                <c:pt idx="96">
                  <c:v> Burkina Faso</c:v>
                </c:pt>
                <c:pt idx="97">
                  <c:v> Morocco</c:v>
                </c:pt>
                <c:pt idx="98">
                  <c:v> Qatar</c:v>
                </c:pt>
                <c:pt idx="99">
                  <c:v> Algeria</c:v>
                </c:pt>
                <c:pt idx="100">
                  <c:v> Argentina</c:v>
                </c:pt>
                <c:pt idx="101">
                  <c:v> El Salvador</c:v>
                </c:pt>
                <c:pt idx="102">
                  <c:v> Andorra</c:v>
                </c:pt>
                <c:pt idx="103">
                  <c:v> Panama</c:v>
                </c:pt>
                <c:pt idx="104">
                  <c:v> Liberia</c:v>
                </c:pt>
                <c:pt idx="105">
                  <c:v> Guatemala</c:v>
                </c:pt>
                <c:pt idx="106">
                  <c:v> Brunei</c:v>
                </c:pt>
                <c:pt idx="107">
                  <c:v> Venezuala</c:v>
                </c:pt>
                <c:pt idx="108">
                  <c:v> Ecuador</c:v>
                </c:pt>
                <c:pt idx="109">
                  <c:v> Serbia</c:v>
                </c:pt>
                <c:pt idx="110">
                  <c:v> Malta</c:v>
                </c:pt>
                <c:pt idx="111">
                  <c:v> Mali</c:v>
                </c:pt>
                <c:pt idx="112">
                  <c:v> Albania</c:v>
                </c:pt>
                <c:pt idx="113">
                  <c:v> Bolivia</c:v>
                </c:pt>
                <c:pt idx="114">
                  <c:v> Myanmar</c:v>
                </c:pt>
                <c:pt idx="115">
                  <c:v> Lebanon</c:v>
                </c:pt>
                <c:pt idx="116">
                  <c:v> Nicaragua</c:v>
                </c:pt>
                <c:pt idx="117">
                  <c:v> Honduras</c:v>
                </c:pt>
                <c:pt idx="118">
                  <c:v> Moldova</c:v>
                </c:pt>
                <c:pt idx="119">
                  <c:v> Togo</c:v>
                </c:pt>
                <c:pt idx="120">
                  <c:v> Chile</c:v>
                </c:pt>
                <c:pt idx="121">
                  <c:v> Nigeria</c:v>
                </c:pt>
                <c:pt idx="122">
                  <c:v> Mozambique</c:v>
                </c:pt>
                <c:pt idx="123">
                  <c:v> Sri Lanka</c:v>
                </c:pt>
                <c:pt idx="124">
                  <c:v> Uzbekistan</c:v>
                </c:pt>
                <c:pt idx="125">
                  <c:v> Romania</c:v>
                </c:pt>
                <c:pt idx="126">
                  <c:v> Philippines</c:v>
                </c:pt>
                <c:pt idx="127">
                  <c:v> Costa Rica</c:v>
                </c:pt>
                <c:pt idx="128">
                  <c:v> Uganda</c:v>
                </c:pt>
                <c:pt idx="129">
                  <c:v> Colombia</c:v>
                </c:pt>
                <c:pt idx="130">
                  <c:v> Mongolia</c:v>
                </c:pt>
                <c:pt idx="131">
                  <c:v> Turkey</c:v>
                </c:pt>
                <c:pt idx="132">
                  <c:v> Ivory Coast</c:v>
                </c:pt>
                <c:pt idx="133">
                  <c:v> Botswana</c:v>
                </c:pt>
                <c:pt idx="134">
                  <c:v> Rwanda</c:v>
                </c:pt>
                <c:pt idx="135">
                  <c:v> Zambia</c:v>
                </c:pt>
                <c:pt idx="136">
                  <c:v> Kenya</c:v>
                </c:pt>
                <c:pt idx="137">
                  <c:v> Paraguay</c:v>
                </c:pt>
                <c:pt idx="138">
                  <c:v> Cameroon</c:v>
                </c:pt>
                <c:pt idx="139">
                  <c:v> Serbia</c:v>
                </c:pt>
                <c:pt idx="140">
                  <c:v> Peru</c:v>
                </c:pt>
                <c:pt idx="141">
                  <c:v> Zimbabwe</c:v>
                </c:pt>
                <c:pt idx="142">
                  <c:v> Macedonia</c:v>
                </c:pt>
                <c:pt idx="143">
                  <c:v> Puerto Rico</c:v>
                </c:pt>
                <c:pt idx="144">
                  <c:v> Mauritius</c:v>
                </c:pt>
                <c:pt idx="145">
                  <c:v> Tanzania</c:v>
                </c:pt>
                <c:pt idx="146">
                  <c:v> Kosovo</c:v>
                </c:pt>
                <c:pt idx="147">
                  <c:v> Ghana</c:v>
                </c:pt>
                <c:pt idx="148">
                  <c:v> Malaysia</c:v>
                </c:pt>
                <c:pt idx="149">
                  <c:v> Cambodia</c:v>
                </c:pt>
                <c:pt idx="150">
                  <c:v> Lesotho</c:v>
                </c:pt>
                <c:pt idx="151">
                  <c:v> Swaziland</c:v>
                </c:pt>
                <c:pt idx="152">
                  <c:v> Brazil</c:v>
                </c:pt>
                <c:pt idx="153">
                  <c:v> Cabo verde</c:v>
                </c:pt>
                <c:pt idx="154">
                  <c:v> Northern Cyprus</c:v>
                </c:pt>
                <c:pt idx="155">
                  <c:v> Trinidad and Tobago</c:v>
                </c:pt>
              </c:strCache>
            </c:strRef>
          </c:cat>
          <c:val>
            <c:numRef>
              <c:f>'Trust Score by Country'!$C$2:$C$157</c:f>
              <c:numCache>
                <c:formatCode>###0.0000</c:formatCode>
                <c:ptCount val="156"/>
                <c:pt idx="0">
                  <c:v>59.445880161067834</c:v>
                </c:pt>
                <c:pt idx="1">
                  <c:v>58.361654593460202</c:v>
                </c:pt>
                <c:pt idx="2">
                  <c:v>58.065142608317025</c:v>
                </c:pt>
                <c:pt idx="3">
                  <c:v>57.226135413203103</c:v>
                </c:pt>
                <c:pt idx="4">
                  <c:v>55.984067818330317</c:v>
                </c:pt>
                <c:pt idx="5">
                  <c:v>54.749999999999936</c:v>
                </c:pt>
                <c:pt idx="6">
                  <c:v>53.246248721588501</c:v>
                </c:pt>
                <c:pt idx="7">
                  <c:v>51.64618178746403</c:v>
                </c:pt>
                <c:pt idx="8">
                  <c:v>49.650872817955154</c:v>
                </c:pt>
                <c:pt idx="9">
                  <c:v>49.033670156494942</c:v>
                </c:pt>
                <c:pt idx="10">
                  <c:v>48.699999999999989</c:v>
                </c:pt>
                <c:pt idx="11">
                  <c:v>48.283752860411902</c:v>
                </c:pt>
                <c:pt idx="12">
                  <c:v>47.609063955950887</c:v>
                </c:pt>
                <c:pt idx="13">
                  <c:v>47.449496397378013</c:v>
                </c:pt>
                <c:pt idx="14">
                  <c:v>45.822042796994594</c:v>
                </c:pt>
                <c:pt idx="15">
                  <c:v>45.371142618849007</c:v>
                </c:pt>
                <c:pt idx="16">
                  <c:v>44.039316880233791</c:v>
                </c:pt>
                <c:pt idx="17">
                  <c:v>43.727161997563989</c:v>
                </c:pt>
                <c:pt idx="18">
                  <c:v>43.662881934828832</c:v>
                </c:pt>
                <c:pt idx="19">
                  <c:v>43.303600925008276</c:v>
                </c:pt>
                <c:pt idx="20">
                  <c:v>42.786865813181471</c:v>
                </c:pt>
                <c:pt idx="21">
                  <c:v>42.715189782179579</c:v>
                </c:pt>
                <c:pt idx="22">
                  <c:v>42.450861767632354</c:v>
                </c:pt>
                <c:pt idx="23">
                  <c:v>41.66937707152411</c:v>
                </c:pt>
                <c:pt idx="24">
                  <c:v>41.525928769917783</c:v>
                </c:pt>
                <c:pt idx="25">
                  <c:v>41.240991275762006</c:v>
                </c:pt>
                <c:pt idx="26">
                  <c:v>41.164725097619211</c:v>
                </c:pt>
                <c:pt idx="27">
                  <c:v>40.887210374487566</c:v>
                </c:pt>
                <c:pt idx="28">
                  <c:v>40.037368210329475</c:v>
                </c:pt>
                <c:pt idx="29">
                  <c:v>39.644160583941471</c:v>
                </c:pt>
                <c:pt idx="30">
                  <c:v>39.255014326647583</c:v>
                </c:pt>
                <c:pt idx="31">
                  <c:v>38.386008142275642</c:v>
                </c:pt>
                <c:pt idx="32">
                  <c:v>38.307991673454595</c:v>
                </c:pt>
                <c:pt idx="33">
                  <c:v>37.875288683602719</c:v>
                </c:pt>
                <c:pt idx="34">
                  <c:v>37.839362431856856</c:v>
                </c:pt>
                <c:pt idx="35">
                  <c:v>37.387316796514014</c:v>
                </c:pt>
                <c:pt idx="36">
                  <c:v>37.141427225624213</c:v>
                </c:pt>
                <c:pt idx="37">
                  <c:v>36.867813210322311</c:v>
                </c:pt>
                <c:pt idx="38">
                  <c:v>36.590946233044669</c:v>
                </c:pt>
                <c:pt idx="39">
                  <c:v>36.559994241704267</c:v>
                </c:pt>
                <c:pt idx="40">
                  <c:v>36.03429223744282</c:v>
                </c:pt>
                <c:pt idx="41">
                  <c:v>35.874877810361667</c:v>
                </c:pt>
                <c:pt idx="42">
                  <c:v>35.384003216645368</c:v>
                </c:pt>
                <c:pt idx="43">
                  <c:v>35.300000000000111</c:v>
                </c:pt>
                <c:pt idx="44">
                  <c:v>34.8522852495149</c:v>
                </c:pt>
                <c:pt idx="45">
                  <c:v>33.933333333333294</c:v>
                </c:pt>
                <c:pt idx="46">
                  <c:v>33.245283539656668</c:v>
                </c:pt>
                <c:pt idx="47">
                  <c:v>32.693883862986155</c:v>
                </c:pt>
                <c:pt idx="48">
                  <c:v>32.468396540252805</c:v>
                </c:pt>
                <c:pt idx="49">
                  <c:v>32.288289304274954</c:v>
                </c:pt>
                <c:pt idx="50">
                  <c:v>32.268529878457471</c:v>
                </c:pt>
                <c:pt idx="51">
                  <c:v>32.25</c:v>
                </c:pt>
                <c:pt idx="52">
                  <c:v>31.639628363741497</c:v>
                </c:pt>
                <c:pt idx="53">
                  <c:v>31.470106470106373</c:v>
                </c:pt>
                <c:pt idx="54">
                  <c:v>31.379178501201771</c:v>
                </c:pt>
                <c:pt idx="55">
                  <c:v>31.254781943381779</c:v>
                </c:pt>
                <c:pt idx="56">
                  <c:v>31.228254447580831</c:v>
                </c:pt>
                <c:pt idx="57">
                  <c:v>31.207222006080862</c:v>
                </c:pt>
                <c:pt idx="58">
                  <c:v>31.128782914083349</c:v>
                </c:pt>
                <c:pt idx="59">
                  <c:v>30.999999999999989</c:v>
                </c:pt>
                <c:pt idx="60">
                  <c:v>30.913043478260906</c:v>
                </c:pt>
                <c:pt idx="61">
                  <c:v>30.901226023333987</c:v>
                </c:pt>
                <c:pt idx="62">
                  <c:v>30.836454431960036</c:v>
                </c:pt>
                <c:pt idx="63">
                  <c:v>30.584612376576285</c:v>
                </c:pt>
                <c:pt idx="64">
                  <c:v>30.537576411362821</c:v>
                </c:pt>
                <c:pt idx="65">
                  <c:v>30.535542747358434</c:v>
                </c:pt>
                <c:pt idx="66">
                  <c:v>30.433327099307832</c:v>
                </c:pt>
                <c:pt idx="67">
                  <c:v>30.110004291748435</c:v>
                </c:pt>
                <c:pt idx="68">
                  <c:v>30.073720728534301</c:v>
                </c:pt>
                <c:pt idx="69">
                  <c:v>29.977199087963424</c:v>
                </c:pt>
                <c:pt idx="70">
                  <c:v>29.965947786606087</c:v>
                </c:pt>
                <c:pt idx="71">
                  <c:v>29.882352941176496</c:v>
                </c:pt>
                <c:pt idx="72">
                  <c:v>29.527794381350926</c:v>
                </c:pt>
                <c:pt idx="73">
                  <c:v>29.399499582985772</c:v>
                </c:pt>
                <c:pt idx="74">
                  <c:v>28.924809298946538</c:v>
                </c:pt>
                <c:pt idx="75">
                  <c:v>28.524116092224769</c:v>
                </c:pt>
                <c:pt idx="76">
                  <c:v>28.199931254370586</c:v>
                </c:pt>
                <c:pt idx="77">
                  <c:v>28.125172318720669</c:v>
                </c:pt>
                <c:pt idx="78">
                  <c:v>27.382321618743347</c:v>
                </c:pt>
                <c:pt idx="79">
                  <c:v>27.295562377895656</c:v>
                </c:pt>
                <c:pt idx="80">
                  <c:v>27.000000000000004</c:v>
                </c:pt>
                <c:pt idx="81">
                  <c:v>26.6137566137566</c:v>
                </c:pt>
                <c:pt idx="82">
                  <c:v>26.573190043509562</c:v>
                </c:pt>
                <c:pt idx="83">
                  <c:v>26.508523155830527</c:v>
                </c:pt>
                <c:pt idx="84">
                  <c:v>26.249999999999972</c:v>
                </c:pt>
                <c:pt idx="85">
                  <c:v>26.091971967804746</c:v>
                </c:pt>
                <c:pt idx="86">
                  <c:v>25.845049356865115</c:v>
                </c:pt>
                <c:pt idx="87">
                  <c:v>25.000000000000025</c:v>
                </c:pt>
                <c:pt idx="88">
                  <c:v>24.648594377510182</c:v>
                </c:pt>
                <c:pt idx="89">
                  <c:v>23.904538341158052</c:v>
                </c:pt>
                <c:pt idx="90">
                  <c:v>23.436471362738612</c:v>
                </c:pt>
                <c:pt idx="91">
                  <c:v>23.277310924369736</c:v>
                </c:pt>
                <c:pt idx="92">
                  <c:v>23.115264797507859</c:v>
                </c:pt>
                <c:pt idx="93">
                  <c:v>22.464666501363766</c:v>
                </c:pt>
                <c:pt idx="94">
                  <c:v>22.444444444444436</c:v>
                </c:pt>
                <c:pt idx="95">
                  <c:v>22.069464544138928</c:v>
                </c:pt>
                <c:pt idx="96">
                  <c:v>21.945866861740981</c:v>
                </c:pt>
                <c:pt idx="97">
                  <c:v>21.853222325007586</c:v>
                </c:pt>
                <c:pt idx="98">
                  <c:v>21.425200566304884</c:v>
                </c:pt>
                <c:pt idx="99">
                  <c:v>21.392086085949749</c:v>
                </c:pt>
                <c:pt idx="100">
                  <c:v>21.079052882531485</c:v>
                </c:pt>
                <c:pt idx="101">
                  <c:v>20.595238095238237</c:v>
                </c:pt>
                <c:pt idx="102">
                  <c:v>20.538384845463597</c:v>
                </c:pt>
                <c:pt idx="103">
                  <c:v>20.457440327850538</c:v>
                </c:pt>
                <c:pt idx="104">
                  <c:v>20.414968506854372</c:v>
                </c:pt>
                <c:pt idx="105">
                  <c:v>20.218686893562552</c:v>
                </c:pt>
                <c:pt idx="106">
                  <c:v>19.527363184079615</c:v>
                </c:pt>
                <c:pt idx="107">
                  <c:v>19.458257986738925</c:v>
                </c:pt>
                <c:pt idx="108">
                  <c:v>19.336023155863554</c:v>
                </c:pt>
                <c:pt idx="109">
                  <c:v>19.305157593123205</c:v>
                </c:pt>
                <c:pt idx="110">
                  <c:v>19.244497323022028</c:v>
                </c:pt>
                <c:pt idx="111">
                  <c:v>19.060421678222774</c:v>
                </c:pt>
                <c:pt idx="112">
                  <c:v>19.042365401588725</c:v>
                </c:pt>
                <c:pt idx="113">
                  <c:v>18.96329365079367</c:v>
                </c:pt>
                <c:pt idx="114">
                  <c:v>18.957345971564017</c:v>
                </c:pt>
                <c:pt idx="115">
                  <c:v>18.829253907401942</c:v>
                </c:pt>
                <c:pt idx="116">
                  <c:v>18.713676869430348</c:v>
                </c:pt>
                <c:pt idx="117">
                  <c:v>18.638987566607412</c:v>
                </c:pt>
                <c:pt idx="118">
                  <c:v>18.234926975408793</c:v>
                </c:pt>
                <c:pt idx="119">
                  <c:v>18.166666666666664</c:v>
                </c:pt>
                <c:pt idx="120">
                  <c:v>17.950902049220712</c:v>
                </c:pt>
                <c:pt idx="121">
                  <c:v>17.86058100685187</c:v>
                </c:pt>
                <c:pt idx="122">
                  <c:v>17.77167516673207</c:v>
                </c:pt>
                <c:pt idx="123">
                  <c:v>17.606943583385011</c:v>
                </c:pt>
                <c:pt idx="124">
                  <c:v>17.322580645161292</c:v>
                </c:pt>
                <c:pt idx="125">
                  <c:v>16.239416547908512</c:v>
                </c:pt>
                <c:pt idx="126">
                  <c:v>16.157661562169054</c:v>
                </c:pt>
                <c:pt idx="127">
                  <c:v>15.989777209844952</c:v>
                </c:pt>
                <c:pt idx="128">
                  <c:v>15.889388785251809</c:v>
                </c:pt>
                <c:pt idx="129">
                  <c:v>15.592450952958387</c:v>
                </c:pt>
                <c:pt idx="130">
                  <c:v>15.57860847791089</c:v>
                </c:pt>
                <c:pt idx="131">
                  <c:v>15.027649004508156</c:v>
                </c:pt>
                <c:pt idx="132">
                  <c:v>14.972972972972963</c:v>
                </c:pt>
                <c:pt idx="133">
                  <c:v>14.884832681442827</c:v>
                </c:pt>
                <c:pt idx="134">
                  <c:v>14.600892414476913</c:v>
                </c:pt>
                <c:pt idx="135">
                  <c:v>14.414562151525114</c:v>
                </c:pt>
                <c:pt idx="136">
                  <c:v>14.357397215927442</c:v>
                </c:pt>
                <c:pt idx="137">
                  <c:v>14.243995470528651</c:v>
                </c:pt>
                <c:pt idx="138">
                  <c:v>14.132445431002573</c:v>
                </c:pt>
                <c:pt idx="139">
                  <c:v>13.606557377049176</c:v>
                </c:pt>
                <c:pt idx="140">
                  <c:v>13.345195729537307</c:v>
                </c:pt>
                <c:pt idx="141">
                  <c:v>12.848246476565054</c:v>
                </c:pt>
                <c:pt idx="142">
                  <c:v>12.387238723872349</c:v>
                </c:pt>
                <c:pt idx="143">
                  <c:v>12.208067940552018</c:v>
                </c:pt>
                <c:pt idx="144">
                  <c:v>12.000000000000014</c:v>
                </c:pt>
                <c:pt idx="145">
                  <c:v>11.099452022851811</c:v>
                </c:pt>
                <c:pt idx="146">
                  <c:v>10.805746408494684</c:v>
                </c:pt>
                <c:pt idx="147">
                  <c:v>10.64101305585551</c:v>
                </c:pt>
                <c:pt idx="148">
                  <c:v>9.5423340961098404</c:v>
                </c:pt>
                <c:pt idx="149">
                  <c:v>8.8629402756508266</c:v>
                </c:pt>
                <c:pt idx="150">
                  <c:v>8.4582743988684399</c:v>
                </c:pt>
                <c:pt idx="151">
                  <c:v>8.3333333333333464</c:v>
                </c:pt>
                <c:pt idx="152">
                  <c:v>7.3259078149053778</c:v>
                </c:pt>
                <c:pt idx="153">
                  <c:v>5.275974025974028</c:v>
                </c:pt>
                <c:pt idx="154">
                  <c:v>4.7999999999999989</c:v>
                </c:pt>
                <c:pt idx="155">
                  <c:v>3.4982508745627228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6699520"/>
        <c:axId val="208668928"/>
      </c:barChart>
      <c:catAx>
        <c:axId val="206699520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nl-NL"/>
          </a:p>
        </c:txPr>
        <c:crossAx val="208668928"/>
        <c:crosses val="autoZero"/>
        <c:auto val="1"/>
        <c:lblAlgn val="ctr"/>
        <c:lblOffset val="100"/>
        <c:noMultiLvlLbl val="0"/>
      </c:catAx>
      <c:valAx>
        <c:axId val="208668928"/>
        <c:scaling>
          <c:orientation val="minMax"/>
        </c:scaling>
        <c:delete val="0"/>
        <c:axPos val="t"/>
        <c:majorGridlines/>
        <c:numFmt formatCode="#,##0" sourceLinked="0"/>
        <c:majorTickMark val="out"/>
        <c:minorTickMark val="none"/>
        <c:tickLblPos val="nextTo"/>
        <c:crossAx val="206699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nl-N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ESS</c:v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chemeClr val="tx1"/>
              </a:solidFill>
            </c:spPr>
          </c:marker>
          <c:xVal>
            <c:numRef>
              <c:f>forest!$C$2:$C$26</c:f>
              <c:numCache>
                <c:formatCode>General</c:formatCode>
                <c:ptCount val="25"/>
                <c:pt idx="0">
                  <c:v>0.22939999999999999</c:v>
                </c:pt>
                <c:pt idx="1">
                  <c:v>0.38640000000000002</c:v>
                </c:pt>
                <c:pt idx="2">
                  <c:v>0.39460000000000001</c:v>
                </c:pt>
                <c:pt idx="3">
                  <c:v>0.39789999999999998</c:v>
                </c:pt>
                <c:pt idx="4">
                  <c:v>0.39829999999999999</c:v>
                </c:pt>
                <c:pt idx="5">
                  <c:v>0.40029999999999999</c:v>
                </c:pt>
                <c:pt idx="6">
                  <c:v>0.4148</c:v>
                </c:pt>
                <c:pt idx="7">
                  <c:v>0.41649999999999998</c:v>
                </c:pt>
                <c:pt idx="8">
                  <c:v>0.41739999999999999</c:v>
                </c:pt>
                <c:pt idx="9">
                  <c:v>0.44340000000000002</c:v>
                </c:pt>
                <c:pt idx="10">
                  <c:v>0.45829999999999999</c:v>
                </c:pt>
                <c:pt idx="11">
                  <c:v>0.47839999999999999</c:v>
                </c:pt>
                <c:pt idx="12">
                  <c:v>0.4803</c:v>
                </c:pt>
                <c:pt idx="13">
                  <c:v>0.49790000000000001</c:v>
                </c:pt>
                <c:pt idx="14">
                  <c:v>0.49890000000000001</c:v>
                </c:pt>
                <c:pt idx="15">
                  <c:v>0.51129999999999998</c:v>
                </c:pt>
                <c:pt idx="16">
                  <c:v>0.52500000000000002</c:v>
                </c:pt>
                <c:pt idx="17">
                  <c:v>0.52900000000000003</c:v>
                </c:pt>
                <c:pt idx="18">
                  <c:v>0.55349999999999999</c:v>
                </c:pt>
                <c:pt idx="19">
                  <c:v>0.55869999999999997</c:v>
                </c:pt>
                <c:pt idx="20">
                  <c:v>0.57069999999999999</c:v>
                </c:pt>
                <c:pt idx="21">
                  <c:v>0.58550000000000002</c:v>
                </c:pt>
                <c:pt idx="22">
                  <c:v>0.62150000000000005</c:v>
                </c:pt>
                <c:pt idx="23">
                  <c:v>0.65069999999999995</c:v>
                </c:pt>
                <c:pt idx="24">
                  <c:v>0.66930000000000001</c:v>
                </c:pt>
              </c:numCache>
            </c:numRef>
          </c:xVal>
          <c:yVal>
            <c:numRef>
              <c:f>forest!$B$2:$B$26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none"/>
          </c:marker>
          <c:dLbls>
            <c:dLbl>
              <c:idx val="0"/>
              <c:layout/>
              <c:tx>
                <c:strRef>
                  <c:f>forest!$A$2</c:f>
                  <c:strCache>
                    <c:ptCount val="1"/>
                    <c:pt idx="0">
                      <c:v>Turkey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strRef>
                  <c:f>forest!$A$3</c:f>
                  <c:strCache>
                    <c:ptCount val="1"/>
                    <c:pt idx="0">
                      <c:v>Portugal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strRef>
                  <c:f>forest!$A$4</c:f>
                  <c:strCache>
                    <c:ptCount val="1"/>
                    <c:pt idx="0">
                      <c:v>Poland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strRef>
                  <c:f>forest!$A$5</c:f>
                  <c:strCache>
                    <c:ptCount val="1"/>
                    <c:pt idx="0">
                      <c:v>Ukraine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strRef>
                  <c:f>forest!$A$6</c:f>
                  <c:strCache>
                    <c:ptCount val="1"/>
                    <c:pt idx="0">
                      <c:v>Russia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strRef>
                  <c:f>forest!$A$7</c:f>
                  <c:strCache>
                    <c:ptCount val="1"/>
                    <c:pt idx="0">
                      <c:v>Slovakia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strRef>
                  <c:f>forest!$A$8</c:f>
                  <c:strCache>
                    <c:ptCount val="1"/>
                    <c:pt idx="0">
                      <c:v>Hungary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strRef>
                  <c:f>forest!$A$9</c:f>
                  <c:strCache>
                    <c:ptCount val="1"/>
                    <c:pt idx="0">
                      <c:v>Slovenia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strRef>
                  <c:f>forest!$A$10</c:f>
                  <c:strCache>
                    <c:ptCount val="1"/>
                    <c:pt idx="0">
                      <c:v>Croatia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strRef>
                  <c:f>forest!$A$11</c:f>
                  <c:strCache>
                    <c:ptCount val="1"/>
                    <c:pt idx="0">
                      <c:v>France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tx>
                <c:strRef>
                  <c:f>forest!$A$12</c:f>
                  <c:strCache>
                    <c:ptCount val="1"/>
                    <c:pt idx="0">
                      <c:v>Cyprus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/>
              <c:tx>
                <c:strRef>
                  <c:f>forest!$A$13</c:f>
                  <c:strCache>
                    <c:ptCount val="1"/>
                    <c:pt idx="0">
                      <c:v>Lithuania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/>
              <c:tx>
                <c:strRef>
                  <c:f>forest!$A$14</c:f>
                  <c:strCache>
                    <c:ptCount val="1"/>
                    <c:pt idx="0">
                      <c:v>Germany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/>
              <c:tx>
                <c:strRef>
                  <c:f>forest!$A$15</c:f>
                  <c:strCache>
                    <c:ptCount val="1"/>
                    <c:pt idx="0">
                      <c:v>Spain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/>
              <c:tx>
                <c:strRef>
                  <c:f>forest!$A$16</c:f>
                  <c:strCache>
                    <c:ptCount val="1"/>
                    <c:pt idx="0">
                      <c:v>Belgium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/>
              <c:tx>
                <c:strRef>
                  <c:f>forest!$A$17</c:f>
                  <c:strCache>
                    <c:ptCount val="1"/>
                    <c:pt idx="0">
                      <c:v>Austria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/>
              <c:tx>
                <c:strRef>
                  <c:f>forest!$A$18</c:f>
                  <c:strCache>
                    <c:ptCount val="1"/>
                    <c:pt idx="0">
                      <c:v>Israel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/>
              <c:tx>
                <c:strRef>
                  <c:f>forest!$A$19</c:f>
                  <c:strCache>
                    <c:ptCount val="1"/>
                    <c:pt idx="0">
                      <c:v>United Kingdom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/>
              <c:tx>
                <c:strRef>
                  <c:f>forest!$A$20</c:f>
                  <c:strCache>
                    <c:ptCount val="1"/>
                    <c:pt idx="0">
                      <c:v>Czech Republic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/>
              <c:tx>
                <c:strRef>
                  <c:f>forest!$A$21</c:f>
                  <c:strCache>
                    <c:ptCount val="1"/>
                    <c:pt idx="0">
                      <c:v>Ireland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/>
              <c:tx>
                <c:strRef>
                  <c:f>forest!$A$22</c:f>
                  <c:strCache>
                    <c:ptCount val="1"/>
                    <c:pt idx="0">
                      <c:v>Switzerland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/>
              <c:tx>
                <c:strRef>
                  <c:f>forest!$A$23</c:f>
                  <c:strCache>
                    <c:ptCount val="1"/>
                    <c:pt idx="0">
                      <c:v>Netherlands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/>
              <c:tx>
                <c:strRef>
                  <c:f>forest!$A$24</c:f>
                  <c:strCache>
                    <c:ptCount val="1"/>
                    <c:pt idx="0">
                      <c:v>Sweden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/>
              <c:tx>
                <c:strRef>
                  <c:f>forest!$A$25</c:f>
                  <c:strCache>
                    <c:ptCount val="1"/>
                    <c:pt idx="0">
                      <c:v>Finland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/>
              <c:tx>
                <c:strRef>
                  <c:f>forest!$A$26</c:f>
                  <c:strCache>
                    <c:ptCount val="1"/>
                    <c:pt idx="0">
                      <c:v>Norway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nl-NL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forest!$H$2:$H$27</c:f>
              <c:numCache>
                <c:formatCode>General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</c:numCache>
            </c:numRef>
          </c:xVal>
          <c:yVal>
            <c:numRef>
              <c:f>forest!$B$2:$B$27</c:f>
              <c:numCache>
                <c:formatCode>General</c:formatCode>
                <c:ptCount val="2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</c:numCache>
            </c:numRef>
          </c:yVal>
          <c:smooth val="0"/>
        </c:ser>
        <c:ser>
          <c:idx val="4"/>
          <c:order val="2"/>
          <c:tx>
            <c:strRef>
              <c:f>forest!$D$1</c:f>
              <c:strCache>
                <c:ptCount val="1"/>
                <c:pt idx="0">
                  <c:v>forced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</c:spPr>
          </c:marker>
          <c:xVal>
            <c:numRef>
              <c:f>forest!$D$2:$D$26</c:f>
              <c:numCache>
                <c:formatCode>General</c:formatCode>
                <c:ptCount val="25"/>
                <c:pt idx="12">
                  <c:v>0.3901</c:v>
                </c:pt>
                <c:pt idx="13">
                  <c:v>0.33750000000000002</c:v>
                </c:pt>
                <c:pt idx="17">
                  <c:v>0.38940000000000002</c:v>
                </c:pt>
                <c:pt idx="21">
                  <c:v>0.52149999999999996</c:v>
                </c:pt>
              </c:numCache>
            </c:numRef>
          </c:xVal>
          <c:yVal>
            <c:numRef>
              <c:f>forest!$B$2:$B$26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</c:numCache>
            </c:numRef>
          </c:yVal>
          <c:smooth val="0"/>
        </c:ser>
        <c:ser>
          <c:idx val="2"/>
          <c:order val="3"/>
          <c:tx>
            <c:strRef>
              <c:f>forest!$E$1</c:f>
              <c:strCache>
                <c:ptCount val="1"/>
                <c:pt idx="0">
                  <c:v>4</c:v>
                </c:pt>
              </c:strCache>
            </c:strRef>
          </c:tx>
          <c:spPr>
            <a:ln w="28575">
              <a:noFill/>
            </a:ln>
          </c:spPr>
          <c:xVal>
            <c:numRef>
              <c:f>forest!$E$2:$E$26</c:f>
              <c:numCache>
                <c:formatCode>General</c:formatCode>
                <c:ptCount val="25"/>
                <c:pt idx="0">
                  <c:v>0.1804</c:v>
                </c:pt>
                <c:pt idx="1">
                  <c:v>0.36830000000000002</c:v>
                </c:pt>
                <c:pt idx="2">
                  <c:v>0.3468</c:v>
                </c:pt>
                <c:pt idx="3">
                  <c:v>0.55600000000000005</c:v>
                </c:pt>
                <c:pt idx="4">
                  <c:v>0.37419999999999998</c:v>
                </c:pt>
                <c:pt idx="5">
                  <c:v>0.37519999999999998</c:v>
                </c:pt>
                <c:pt idx="6">
                  <c:v>0.45069999999999999</c:v>
                </c:pt>
                <c:pt idx="7">
                  <c:v>0.36399999999999999</c:v>
                </c:pt>
                <c:pt idx="8">
                  <c:v>0.27110000000000001</c:v>
                </c:pt>
                <c:pt idx="9">
                  <c:v>0.41099999999999998</c:v>
                </c:pt>
                <c:pt idx="10">
                  <c:v>0.26829999999999998</c:v>
                </c:pt>
                <c:pt idx="12">
                  <c:v>0.4551</c:v>
                </c:pt>
                <c:pt idx="13">
                  <c:v>0.44479999999999997</c:v>
                </c:pt>
                <c:pt idx="14">
                  <c:v>0.43159999999999998</c:v>
                </c:pt>
                <c:pt idx="15">
                  <c:v>0.53349999999999997</c:v>
                </c:pt>
                <c:pt idx="16">
                  <c:v>0.3533</c:v>
                </c:pt>
                <c:pt idx="17">
                  <c:v>0.47139999999999999</c:v>
                </c:pt>
                <c:pt idx="18">
                  <c:v>0.46260000000000001</c:v>
                </c:pt>
                <c:pt idx="19">
                  <c:v>0.50180000000000002</c:v>
                </c:pt>
                <c:pt idx="20">
                  <c:v>0.54649999999999999</c:v>
                </c:pt>
                <c:pt idx="21">
                  <c:v>0.52259999999999995</c:v>
                </c:pt>
                <c:pt idx="22">
                  <c:v>0.55520000000000003</c:v>
                </c:pt>
                <c:pt idx="23">
                  <c:v>0.50429999999999997</c:v>
                </c:pt>
                <c:pt idx="24">
                  <c:v>0.58579999999999999</c:v>
                </c:pt>
              </c:numCache>
            </c:numRef>
          </c:xVal>
          <c:yVal>
            <c:numRef>
              <c:f>forest!$B$2:$B$26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</c:numCache>
            </c:numRef>
          </c:yVal>
          <c:smooth val="0"/>
        </c:ser>
        <c:ser>
          <c:idx val="3"/>
          <c:order val="4"/>
          <c:tx>
            <c:strRef>
              <c:f>forest!$F$1</c:f>
              <c:strCache>
                <c:ptCount val="1"/>
                <c:pt idx="0">
                  <c:v>5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chemeClr val="tx1">
                  <a:lumMod val="65000"/>
                  <a:lumOff val="35000"/>
                </a:schemeClr>
              </a:solidFill>
            </c:spPr>
          </c:marker>
          <c:xVal>
            <c:numRef>
              <c:f>forest!$F$2:$F$26</c:f>
              <c:numCache>
                <c:formatCode>General</c:formatCode>
                <c:ptCount val="25"/>
                <c:pt idx="1">
                  <c:v>0.2324</c:v>
                </c:pt>
                <c:pt idx="2">
                  <c:v>0.23649999999999999</c:v>
                </c:pt>
                <c:pt idx="4">
                  <c:v>0.31619999999999998</c:v>
                </c:pt>
                <c:pt idx="6">
                  <c:v>0.20449999999999999</c:v>
                </c:pt>
                <c:pt idx="7">
                  <c:v>0.245</c:v>
                </c:pt>
                <c:pt idx="9">
                  <c:v>0.316</c:v>
                </c:pt>
                <c:pt idx="11">
                  <c:v>0.39750000000000002</c:v>
                </c:pt>
                <c:pt idx="12">
                  <c:v>0.35089999999999999</c:v>
                </c:pt>
                <c:pt idx="13">
                  <c:v>0.33029999999999998</c:v>
                </c:pt>
                <c:pt idx="14">
                  <c:v>0.47639999999999999</c:v>
                </c:pt>
                <c:pt idx="17">
                  <c:v>0.44429999999999997</c:v>
                </c:pt>
                <c:pt idx="18">
                  <c:v>0.36270000000000002</c:v>
                </c:pt>
                <c:pt idx="19">
                  <c:v>0.249</c:v>
                </c:pt>
                <c:pt idx="20">
                  <c:v>0.43130000000000002</c:v>
                </c:pt>
                <c:pt idx="21">
                  <c:v>0.50749999999999995</c:v>
                </c:pt>
                <c:pt idx="22">
                  <c:v>0.52359999999999995</c:v>
                </c:pt>
                <c:pt idx="23">
                  <c:v>0.45850000000000002</c:v>
                </c:pt>
                <c:pt idx="24">
                  <c:v>0.43440000000000001</c:v>
                </c:pt>
              </c:numCache>
            </c:numRef>
          </c:xVal>
          <c:yVal>
            <c:numRef>
              <c:f>forest!$B$2:$B$26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forest!$G$1</c:f>
              <c:strCache>
                <c:ptCount val="1"/>
                <c:pt idx="0">
                  <c:v>11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  <c:spPr>
              <a:noFill/>
              <a:ln>
                <a:solidFill>
                  <a:sysClr val="windowText" lastClr="000000"/>
                </a:solidFill>
              </a:ln>
            </c:spPr>
          </c:marker>
          <c:xVal>
            <c:numRef>
              <c:f>forest!$G$2:$G$26</c:f>
              <c:numCache>
                <c:formatCode>General</c:formatCode>
                <c:ptCount val="25"/>
                <c:pt idx="13">
                  <c:v>0.4672</c:v>
                </c:pt>
                <c:pt idx="21">
                  <c:v>0.60370000000000001</c:v>
                </c:pt>
                <c:pt idx="22">
                  <c:v>0.64749999999999996</c:v>
                </c:pt>
              </c:numCache>
            </c:numRef>
          </c:xVal>
          <c:yVal>
            <c:numRef>
              <c:f>forest!$B$2:$B$26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2356032"/>
        <c:axId val="222356608"/>
      </c:scatterChart>
      <c:valAx>
        <c:axId val="222356032"/>
        <c:scaling>
          <c:orientation val="minMax"/>
          <c:max val="1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nl-NL"/>
          </a:p>
        </c:txPr>
        <c:crossAx val="222356608"/>
        <c:crosses val="autoZero"/>
        <c:crossBetween val="midCat"/>
      </c:valAx>
      <c:valAx>
        <c:axId val="222356608"/>
        <c:scaling>
          <c:orientation val="minMax"/>
          <c:max val="25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22356032"/>
        <c:crosses val="autoZero"/>
        <c:crossBetween val="midCat"/>
      </c:valAx>
    </c:plotArea>
    <c:legend>
      <c:legendPos val="b"/>
      <c:legendEntry>
        <c:idx val="1"/>
        <c:delete val="1"/>
      </c:legendEntry>
      <c:layout/>
      <c:overlay val="0"/>
      <c:txPr>
        <a:bodyPr/>
        <a:lstStyle/>
        <a:p>
          <a:pPr>
            <a:defRPr sz="1600"/>
          </a:pPr>
          <a:endParaRPr lang="nl-NL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ESS</c:v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chemeClr val="tx1"/>
              </a:solidFill>
            </c:spPr>
          </c:marker>
          <c:xVal>
            <c:numRef>
              <c:f>forest!$C$2:$C$26</c:f>
              <c:numCache>
                <c:formatCode>General</c:formatCode>
                <c:ptCount val="25"/>
                <c:pt idx="0">
                  <c:v>0.22939999999999999</c:v>
                </c:pt>
                <c:pt idx="1">
                  <c:v>0.38640000000000002</c:v>
                </c:pt>
                <c:pt idx="2">
                  <c:v>0.39460000000000001</c:v>
                </c:pt>
                <c:pt idx="3">
                  <c:v>0.39789999999999998</c:v>
                </c:pt>
                <c:pt idx="4">
                  <c:v>0.39829999999999999</c:v>
                </c:pt>
                <c:pt idx="5">
                  <c:v>0.40029999999999999</c:v>
                </c:pt>
                <c:pt idx="6">
                  <c:v>0.4148</c:v>
                </c:pt>
                <c:pt idx="7">
                  <c:v>0.41649999999999998</c:v>
                </c:pt>
                <c:pt idx="8">
                  <c:v>0.41739999999999999</c:v>
                </c:pt>
                <c:pt idx="9">
                  <c:v>0.44340000000000002</c:v>
                </c:pt>
                <c:pt idx="10">
                  <c:v>0.45829999999999999</c:v>
                </c:pt>
                <c:pt idx="11">
                  <c:v>0.47839999999999999</c:v>
                </c:pt>
                <c:pt idx="12">
                  <c:v>0.4803</c:v>
                </c:pt>
                <c:pt idx="13">
                  <c:v>0.49790000000000001</c:v>
                </c:pt>
                <c:pt idx="14">
                  <c:v>0.49890000000000001</c:v>
                </c:pt>
                <c:pt idx="15">
                  <c:v>0.51129999999999998</c:v>
                </c:pt>
                <c:pt idx="16">
                  <c:v>0.52500000000000002</c:v>
                </c:pt>
                <c:pt idx="17">
                  <c:v>0.52900000000000003</c:v>
                </c:pt>
                <c:pt idx="18">
                  <c:v>0.55349999999999999</c:v>
                </c:pt>
                <c:pt idx="19">
                  <c:v>0.55869999999999997</c:v>
                </c:pt>
                <c:pt idx="20">
                  <c:v>0.57069999999999999</c:v>
                </c:pt>
                <c:pt idx="21">
                  <c:v>0.58550000000000002</c:v>
                </c:pt>
                <c:pt idx="22">
                  <c:v>0.62150000000000005</c:v>
                </c:pt>
                <c:pt idx="23">
                  <c:v>0.65069999999999995</c:v>
                </c:pt>
                <c:pt idx="24">
                  <c:v>0.66930000000000001</c:v>
                </c:pt>
              </c:numCache>
            </c:numRef>
          </c:xVal>
          <c:yVal>
            <c:numRef>
              <c:f>forest!$B$2:$B$26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none"/>
          </c:marker>
          <c:dLbls>
            <c:dLbl>
              <c:idx val="0"/>
              <c:layout/>
              <c:tx>
                <c:strRef>
                  <c:f>forest!$A$2</c:f>
                  <c:strCache>
                    <c:ptCount val="1"/>
                    <c:pt idx="0">
                      <c:v>Turkey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strRef>
                  <c:f>forest!$A$3</c:f>
                  <c:strCache>
                    <c:ptCount val="1"/>
                    <c:pt idx="0">
                      <c:v>Portugal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strRef>
                  <c:f>forest!$A$4</c:f>
                  <c:strCache>
                    <c:ptCount val="1"/>
                    <c:pt idx="0">
                      <c:v>Poland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strRef>
                  <c:f>forest!$A$5</c:f>
                  <c:strCache>
                    <c:ptCount val="1"/>
                    <c:pt idx="0">
                      <c:v>Ukraine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strRef>
                  <c:f>forest!$A$6</c:f>
                  <c:strCache>
                    <c:ptCount val="1"/>
                    <c:pt idx="0">
                      <c:v>Russia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strRef>
                  <c:f>forest!$A$7</c:f>
                  <c:strCache>
                    <c:ptCount val="1"/>
                    <c:pt idx="0">
                      <c:v>Slovakia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strRef>
                  <c:f>forest!$A$8</c:f>
                  <c:strCache>
                    <c:ptCount val="1"/>
                    <c:pt idx="0">
                      <c:v>Hungary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strRef>
                  <c:f>forest!$A$9</c:f>
                  <c:strCache>
                    <c:ptCount val="1"/>
                    <c:pt idx="0">
                      <c:v>Slovenia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strRef>
                  <c:f>forest!$A$10</c:f>
                  <c:strCache>
                    <c:ptCount val="1"/>
                    <c:pt idx="0">
                      <c:v>Croatia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strRef>
                  <c:f>forest!$A$11</c:f>
                  <c:strCache>
                    <c:ptCount val="1"/>
                    <c:pt idx="0">
                      <c:v>France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tx>
                <c:strRef>
                  <c:f>forest!$A$12</c:f>
                  <c:strCache>
                    <c:ptCount val="1"/>
                    <c:pt idx="0">
                      <c:v>Cyprus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/>
              <c:tx>
                <c:strRef>
                  <c:f>forest!$A$13</c:f>
                  <c:strCache>
                    <c:ptCount val="1"/>
                    <c:pt idx="0">
                      <c:v>Lithuania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/>
              <c:tx>
                <c:strRef>
                  <c:f>forest!$A$14</c:f>
                  <c:strCache>
                    <c:ptCount val="1"/>
                    <c:pt idx="0">
                      <c:v>Germany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/>
              <c:tx>
                <c:strRef>
                  <c:f>forest!$A$15</c:f>
                  <c:strCache>
                    <c:ptCount val="1"/>
                    <c:pt idx="0">
                      <c:v>Spain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/>
              <c:tx>
                <c:strRef>
                  <c:f>forest!$A$16</c:f>
                  <c:strCache>
                    <c:ptCount val="1"/>
                    <c:pt idx="0">
                      <c:v>Belgium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/>
              <c:tx>
                <c:strRef>
                  <c:f>forest!$A$17</c:f>
                  <c:strCache>
                    <c:ptCount val="1"/>
                    <c:pt idx="0">
                      <c:v>Austria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/>
              <c:tx>
                <c:strRef>
                  <c:f>forest!$A$18</c:f>
                  <c:strCache>
                    <c:ptCount val="1"/>
                    <c:pt idx="0">
                      <c:v>Israel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/>
              <c:tx>
                <c:strRef>
                  <c:f>forest!$A$19</c:f>
                  <c:strCache>
                    <c:ptCount val="1"/>
                    <c:pt idx="0">
                      <c:v>United Kingdom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/>
              <c:tx>
                <c:strRef>
                  <c:f>forest!$A$20</c:f>
                  <c:strCache>
                    <c:ptCount val="1"/>
                    <c:pt idx="0">
                      <c:v>Czech Republic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/>
              <c:tx>
                <c:strRef>
                  <c:f>forest!$A$21</c:f>
                  <c:strCache>
                    <c:ptCount val="1"/>
                    <c:pt idx="0">
                      <c:v>Ireland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/>
              <c:tx>
                <c:strRef>
                  <c:f>forest!$A$22</c:f>
                  <c:strCache>
                    <c:ptCount val="1"/>
                    <c:pt idx="0">
                      <c:v>Switzerland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/>
              <c:tx>
                <c:strRef>
                  <c:f>forest!$A$23</c:f>
                  <c:strCache>
                    <c:ptCount val="1"/>
                    <c:pt idx="0">
                      <c:v>Netherlands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/>
              <c:tx>
                <c:strRef>
                  <c:f>forest!$A$24</c:f>
                  <c:strCache>
                    <c:ptCount val="1"/>
                    <c:pt idx="0">
                      <c:v>Sweden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/>
              <c:tx>
                <c:strRef>
                  <c:f>forest!$A$25</c:f>
                  <c:strCache>
                    <c:ptCount val="1"/>
                    <c:pt idx="0">
                      <c:v>Finland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/>
              <c:tx>
                <c:strRef>
                  <c:f>forest!$A$26</c:f>
                  <c:strCache>
                    <c:ptCount val="1"/>
                    <c:pt idx="0">
                      <c:v>Norway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nl-NL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forest!$H$2:$H$27</c:f>
              <c:numCache>
                <c:formatCode>General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</c:numCache>
            </c:numRef>
          </c:xVal>
          <c:yVal>
            <c:numRef>
              <c:f>forest!$B$2:$B$27</c:f>
              <c:numCache>
                <c:formatCode>General</c:formatCode>
                <c:ptCount val="2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</c:numCache>
            </c:numRef>
          </c:yVal>
          <c:smooth val="0"/>
        </c:ser>
        <c:ser>
          <c:idx val="4"/>
          <c:order val="2"/>
          <c:tx>
            <c:strRef>
              <c:f>forest!$D$1</c:f>
              <c:strCache>
                <c:ptCount val="1"/>
                <c:pt idx="0">
                  <c:v>forced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</c:spPr>
          </c:marker>
          <c:xVal>
            <c:numRef>
              <c:f>forest!$D$2:$D$26</c:f>
              <c:numCache>
                <c:formatCode>General</c:formatCode>
                <c:ptCount val="25"/>
                <c:pt idx="12">
                  <c:v>0.3901</c:v>
                </c:pt>
                <c:pt idx="13">
                  <c:v>0.33750000000000002</c:v>
                </c:pt>
                <c:pt idx="17">
                  <c:v>0.38940000000000002</c:v>
                </c:pt>
                <c:pt idx="21">
                  <c:v>0.52149999999999996</c:v>
                </c:pt>
              </c:numCache>
            </c:numRef>
          </c:xVal>
          <c:yVal>
            <c:numRef>
              <c:f>forest!$B$2:$B$26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</c:numCache>
            </c:numRef>
          </c:yVal>
          <c:smooth val="0"/>
        </c:ser>
        <c:ser>
          <c:idx val="2"/>
          <c:order val="3"/>
          <c:tx>
            <c:strRef>
              <c:f>forest!$E$1</c:f>
              <c:strCache>
                <c:ptCount val="1"/>
                <c:pt idx="0">
                  <c:v>4</c:v>
                </c:pt>
              </c:strCache>
            </c:strRef>
          </c:tx>
          <c:spPr>
            <a:ln w="28575">
              <a:noFill/>
            </a:ln>
          </c:spPr>
          <c:xVal>
            <c:numRef>
              <c:f>forest!$E$2:$E$26</c:f>
              <c:numCache>
                <c:formatCode>General</c:formatCode>
                <c:ptCount val="25"/>
                <c:pt idx="0">
                  <c:v>0.1804</c:v>
                </c:pt>
                <c:pt idx="1">
                  <c:v>0.36830000000000002</c:v>
                </c:pt>
                <c:pt idx="2">
                  <c:v>0.3468</c:v>
                </c:pt>
                <c:pt idx="3">
                  <c:v>0.55600000000000005</c:v>
                </c:pt>
                <c:pt idx="4">
                  <c:v>0.37419999999999998</c:v>
                </c:pt>
                <c:pt idx="5">
                  <c:v>0.37519999999999998</c:v>
                </c:pt>
                <c:pt idx="6">
                  <c:v>0.45069999999999999</c:v>
                </c:pt>
                <c:pt idx="7">
                  <c:v>0.36399999999999999</c:v>
                </c:pt>
                <c:pt idx="8">
                  <c:v>0.27110000000000001</c:v>
                </c:pt>
                <c:pt idx="9">
                  <c:v>0.41099999999999998</c:v>
                </c:pt>
                <c:pt idx="10">
                  <c:v>0.26829999999999998</c:v>
                </c:pt>
                <c:pt idx="12">
                  <c:v>0.4551</c:v>
                </c:pt>
                <c:pt idx="13">
                  <c:v>0.44479999999999997</c:v>
                </c:pt>
                <c:pt idx="14">
                  <c:v>0.43159999999999998</c:v>
                </c:pt>
                <c:pt idx="15">
                  <c:v>0.53349999999999997</c:v>
                </c:pt>
                <c:pt idx="16">
                  <c:v>0.3533</c:v>
                </c:pt>
                <c:pt idx="17">
                  <c:v>0.47139999999999999</c:v>
                </c:pt>
                <c:pt idx="18">
                  <c:v>0.46260000000000001</c:v>
                </c:pt>
                <c:pt idx="19">
                  <c:v>0.50180000000000002</c:v>
                </c:pt>
                <c:pt idx="20">
                  <c:v>0.54649999999999999</c:v>
                </c:pt>
                <c:pt idx="21">
                  <c:v>0.52259999999999995</c:v>
                </c:pt>
                <c:pt idx="22">
                  <c:v>0.55520000000000003</c:v>
                </c:pt>
                <c:pt idx="23">
                  <c:v>0.50429999999999997</c:v>
                </c:pt>
                <c:pt idx="24">
                  <c:v>0.58579999999999999</c:v>
                </c:pt>
              </c:numCache>
            </c:numRef>
          </c:xVal>
          <c:yVal>
            <c:numRef>
              <c:f>forest!$B$2:$B$26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</c:numCache>
            </c:numRef>
          </c:yVal>
          <c:smooth val="0"/>
        </c:ser>
        <c:ser>
          <c:idx val="3"/>
          <c:order val="4"/>
          <c:tx>
            <c:strRef>
              <c:f>forest!$F$1</c:f>
              <c:strCache>
                <c:ptCount val="1"/>
                <c:pt idx="0">
                  <c:v>5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chemeClr val="tx1">
                  <a:lumMod val="65000"/>
                  <a:lumOff val="35000"/>
                </a:schemeClr>
              </a:solidFill>
            </c:spPr>
          </c:marker>
          <c:xVal>
            <c:numRef>
              <c:f>forest!$F$2:$F$26</c:f>
              <c:numCache>
                <c:formatCode>General</c:formatCode>
                <c:ptCount val="25"/>
                <c:pt idx="1">
                  <c:v>0.2324</c:v>
                </c:pt>
                <c:pt idx="2">
                  <c:v>0.23649999999999999</c:v>
                </c:pt>
                <c:pt idx="4">
                  <c:v>0.31619999999999998</c:v>
                </c:pt>
                <c:pt idx="6">
                  <c:v>0.20449999999999999</c:v>
                </c:pt>
                <c:pt idx="7">
                  <c:v>0.245</c:v>
                </c:pt>
                <c:pt idx="9">
                  <c:v>0.316</c:v>
                </c:pt>
                <c:pt idx="11">
                  <c:v>0.39750000000000002</c:v>
                </c:pt>
                <c:pt idx="12">
                  <c:v>0.35089999999999999</c:v>
                </c:pt>
                <c:pt idx="13">
                  <c:v>0.33029999999999998</c:v>
                </c:pt>
                <c:pt idx="14">
                  <c:v>0.47639999999999999</c:v>
                </c:pt>
                <c:pt idx="17">
                  <c:v>0.44429999999999997</c:v>
                </c:pt>
                <c:pt idx="18">
                  <c:v>0.36270000000000002</c:v>
                </c:pt>
                <c:pt idx="19">
                  <c:v>0.249</c:v>
                </c:pt>
                <c:pt idx="20">
                  <c:v>0.43130000000000002</c:v>
                </c:pt>
                <c:pt idx="21">
                  <c:v>0.50749999999999995</c:v>
                </c:pt>
                <c:pt idx="22">
                  <c:v>0.52359999999999995</c:v>
                </c:pt>
                <c:pt idx="23">
                  <c:v>0.45850000000000002</c:v>
                </c:pt>
                <c:pt idx="24">
                  <c:v>0.43440000000000001</c:v>
                </c:pt>
              </c:numCache>
            </c:numRef>
          </c:xVal>
          <c:yVal>
            <c:numRef>
              <c:f>forest!$B$2:$B$26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forest!$G$1</c:f>
              <c:strCache>
                <c:ptCount val="1"/>
                <c:pt idx="0">
                  <c:v>11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  <c:spPr>
              <a:noFill/>
              <a:ln>
                <a:solidFill>
                  <a:sysClr val="windowText" lastClr="000000"/>
                </a:solidFill>
              </a:ln>
            </c:spPr>
          </c:marker>
          <c:xVal>
            <c:numRef>
              <c:f>forest!$G$2:$G$26</c:f>
              <c:numCache>
                <c:formatCode>General</c:formatCode>
                <c:ptCount val="25"/>
                <c:pt idx="13">
                  <c:v>0.4672</c:v>
                </c:pt>
                <c:pt idx="21">
                  <c:v>0.60370000000000001</c:v>
                </c:pt>
                <c:pt idx="22">
                  <c:v>0.64749999999999996</c:v>
                </c:pt>
              </c:numCache>
            </c:numRef>
          </c:xVal>
          <c:yVal>
            <c:numRef>
              <c:f>forest!$B$2:$B$26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7595264"/>
        <c:axId val="277595840"/>
      </c:scatterChart>
      <c:valAx>
        <c:axId val="277595264"/>
        <c:scaling>
          <c:orientation val="minMax"/>
          <c:max val="1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nl-NL"/>
          </a:p>
        </c:txPr>
        <c:crossAx val="277595840"/>
        <c:crosses val="autoZero"/>
        <c:crossBetween val="midCat"/>
      </c:valAx>
      <c:valAx>
        <c:axId val="277595840"/>
        <c:scaling>
          <c:orientation val="minMax"/>
          <c:max val="25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77595264"/>
        <c:crosses val="autoZero"/>
        <c:crossBetween val="midCat"/>
      </c:valAx>
    </c:plotArea>
    <c:legend>
      <c:legendPos val="b"/>
      <c:legendEntry>
        <c:idx val="1"/>
        <c:delete val="1"/>
      </c:legendEntry>
      <c:layout/>
      <c:overlay val="0"/>
      <c:txPr>
        <a:bodyPr/>
        <a:lstStyle/>
        <a:p>
          <a:pPr>
            <a:defRPr sz="1600"/>
          </a:pPr>
          <a:endParaRPr lang="nl-NL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ESS</c:v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chemeClr val="tx1"/>
              </a:solidFill>
            </c:spPr>
          </c:marker>
          <c:xVal>
            <c:numRef>
              <c:f>forest!$C$2:$C$26</c:f>
              <c:numCache>
                <c:formatCode>General</c:formatCode>
                <c:ptCount val="25"/>
                <c:pt idx="0">
                  <c:v>0.22939999999999999</c:v>
                </c:pt>
                <c:pt idx="1">
                  <c:v>0.38640000000000002</c:v>
                </c:pt>
                <c:pt idx="2">
                  <c:v>0.39460000000000001</c:v>
                </c:pt>
                <c:pt idx="3">
                  <c:v>0.39789999999999998</c:v>
                </c:pt>
                <c:pt idx="4">
                  <c:v>0.39829999999999999</c:v>
                </c:pt>
                <c:pt idx="5">
                  <c:v>0.40029999999999999</c:v>
                </c:pt>
                <c:pt idx="6">
                  <c:v>0.4148</c:v>
                </c:pt>
                <c:pt idx="7">
                  <c:v>0.41649999999999998</c:v>
                </c:pt>
                <c:pt idx="8">
                  <c:v>0.41739999999999999</c:v>
                </c:pt>
                <c:pt idx="9">
                  <c:v>0.44340000000000002</c:v>
                </c:pt>
                <c:pt idx="10">
                  <c:v>0.45829999999999999</c:v>
                </c:pt>
                <c:pt idx="11">
                  <c:v>0.47839999999999999</c:v>
                </c:pt>
                <c:pt idx="12">
                  <c:v>0.4803</c:v>
                </c:pt>
                <c:pt idx="13">
                  <c:v>0.49790000000000001</c:v>
                </c:pt>
                <c:pt idx="14">
                  <c:v>0.49890000000000001</c:v>
                </c:pt>
                <c:pt idx="15">
                  <c:v>0.51129999999999998</c:v>
                </c:pt>
                <c:pt idx="16">
                  <c:v>0.52500000000000002</c:v>
                </c:pt>
                <c:pt idx="17">
                  <c:v>0.52900000000000003</c:v>
                </c:pt>
                <c:pt idx="18">
                  <c:v>0.55349999999999999</c:v>
                </c:pt>
                <c:pt idx="19">
                  <c:v>0.55869999999999997</c:v>
                </c:pt>
                <c:pt idx="20">
                  <c:v>0.57069999999999999</c:v>
                </c:pt>
                <c:pt idx="21">
                  <c:v>0.58550000000000002</c:v>
                </c:pt>
                <c:pt idx="22">
                  <c:v>0.62150000000000005</c:v>
                </c:pt>
                <c:pt idx="23">
                  <c:v>0.65069999999999995</c:v>
                </c:pt>
                <c:pt idx="24">
                  <c:v>0.66930000000000001</c:v>
                </c:pt>
              </c:numCache>
            </c:numRef>
          </c:xVal>
          <c:yVal>
            <c:numRef>
              <c:f>forest!$B$2:$B$26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none"/>
          </c:marker>
          <c:dLbls>
            <c:dLbl>
              <c:idx val="0"/>
              <c:layout/>
              <c:tx>
                <c:strRef>
                  <c:f>forest!$A$2</c:f>
                  <c:strCache>
                    <c:ptCount val="1"/>
                    <c:pt idx="0">
                      <c:v>Turkey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strRef>
                  <c:f>forest!$A$3</c:f>
                  <c:strCache>
                    <c:ptCount val="1"/>
                    <c:pt idx="0">
                      <c:v>Portugal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strRef>
                  <c:f>forest!$A$4</c:f>
                  <c:strCache>
                    <c:ptCount val="1"/>
                    <c:pt idx="0">
                      <c:v>Poland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strRef>
                  <c:f>forest!$A$5</c:f>
                  <c:strCache>
                    <c:ptCount val="1"/>
                    <c:pt idx="0">
                      <c:v>Ukraine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strRef>
                  <c:f>forest!$A$6</c:f>
                  <c:strCache>
                    <c:ptCount val="1"/>
                    <c:pt idx="0">
                      <c:v>Russia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strRef>
                  <c:f>forest!$A$7</c:f>
                  <c:strCache>
                    <c:ptCount val="1"/>
                    <c:pt idx="0">
                      <c:v>Slovakia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strRef>
                  <c:f>forest!$A$8</c:f>
                  <c:strCache>
                    <c:ptCount val="1"/>
                    <c:pt idx="0">
                      <c:v>Hungary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strRef>
                  <c:f>forest!$A$9</c:f>
                  <c:strCache>
                    <c:ptCount val="1"/>
                    <c:pt idx="0">
                      <c:v>Slovenia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strRef>
                  <c:f>forest!$A$10</c:f>
                  <c:strCache>
                    <c:ptCount val="1"/>
                    <c:pt idx="0">
                      <c:v>Croatia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strRef>
                  <c:f>forest!$A$11</c:f>
                  <c:strCache>
                    <c:ptCount val="1"/>
                    <c:pt idx="0">
                      <c:v>France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tx>
                <c:strRef>
                  <c:f>forest!$A$12</c:f>
                  <c:strCache>
                    <c:ptCount val="1"/>
                    <c:pt idx="0">
                      <c:v>Cyprus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/>
              <c:tx>
                <c:strRef>
                  <c:f>forest!$A$13</c:f>
                  <c:strCache>
                    <c:ptCount val="1"/>
                    <c:pt idx="0">
                      <c:v>Lithuania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/>
              <c:tx>
                <c:strRef>
                  <c:f>forest!$A$14</c:f>
                  <c:strCache>
                    <c:ptCount val="1"/>
                    <c:pt idx="0">
                      <c:v>Germany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/>
              <c:tx>
                <c:strRef>
                  <c:f>forest!$A$15</c:f>
                  <c:strCache>
                    <c:ptCount val="1"/>
                    <c:pt idx="0">
                      <c:v>Spain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/>
              <c:tx>
                <c:strRef>
                  <c:f>forest!$A$16</c:f>
                  <c:strCache>
                    <c:ptCount val="1"/>
                    <c:pt idx="0">
                      <c:v>Belgium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/>
              <c:tx>
                <c:strRef>
                  <c:f>forest!$A$17</c:f>
                  <c:strCache>
                    <c:ptCount val="1"/>
                    <c:pt idx="0">
                      <c:v>Austria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/>
              <c:tx>
                <c:strRef>
                  <c:f>forest!$A$18</c:f>
                  <c:strCache>
                    <c:ptCount val="1"/>
                    <c:pt idx="0">
                      <c:v>Israel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/>
              <c:tx>
                <c:strRef>
                  <c:f>forest!$A$19</c:f>
                  <c:strCache>
                    <c:ptCount val="1"/>
                    <c:pt idx="0">
                      <c:v>United Kingdom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/>
              <c:tx>
                <c:strRef>
                  <c:f>forest!$A$20</c:f>
                  <c:strCache>
                    <c:ptCount val="1"/>
                    <c:pt idx="0">
                      <c:v>Czech Republic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/>
              <c:tx>
                <c:strRef>
                  <c:f>forest!$A$21</c:f>
                  <c:strCache>
                    <c:ptCount val="1"/>
                    <c:pt idx="0">
                      <c:v>Ireland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/>
              <c:tx>
                <c:strRef>
                  <c:f>forest!$A$22</c:f>
                  <c:strCache>
                    <c:ptCount val="1"/>
                    <c:pt idx="0">
                      <c:v>Switzerland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/>
              <c:tx>
                <c:strRef>
                  <c:f>forest!$A$23</c:f>
                  <c:strCache>
                    <c:ptCount val="1"/>
                    <c:pt idx="0">
                      <c:v>Netherlands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/>
              <c:tx>
                <c:strRef>
                  <c:f>forest!$A$24</c:f>
                  <c:strCache>
                    <c:ptCount val="1"/>
                    <c:pt idx="0">
                      <c:v>Sweden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/>
              <c:tx>
                <c:strRef>
                  <c:f>forest!$A$25</c:f>
                  <c:strCache>
                    <c:ptCount val="1"/>
                    <c:pt idx="0">
                      <c:v>Finland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/>
              <c:tx>
                <c:strRef>
                  <c:f>forest!$A$26</c:f>
                  <c:strCache>
                    <c:ptCount val="1"/>
                    <c:pt idx="0">
                      <c:v>Norway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nl-NL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forest!$H$2:$H$27</c:f>
              <c:numCache>
                <c:formatCode>General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</c:numCache>
            </c:numRef>
          </c:xVal>
          <c:yVal>
            <c:numRef>
              <c:f>forest!$B$2:$B$27</c:f>
              <c:numCache>
                <c:formatCode>General</c:formatCode>
                <c:ptCount val="2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</c:numCache>
            </c:numRef>
          </c:yVal>
          <c:smooth val="0"/>
        </c:ser>
        <c:ser>
          <c:idx val="4"/>
          <c:order val="2"/>
          <c:tx>
            <c:strRef>
              <c:f>forest!$D$1</c:f>
              <c:strCache>
                <c:ptCount val="1"/>
                <c:pt idx="0">
                  <c:v>forced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</c:spPr>
          </c:marker>
          <c:xVal>
            <c:numRef>
              <c:f>forest!$D$2:$D$26</c:f>
              <c:numCache>
                <c:formatCode>General</c:formatCode>
                <c:ptCount val="25"/>
                <c:pt idx="12">
                  <c:v>0.3901</c:v>
                </c:pt>
                <c:pt idx="13">
                  <c:v>0.33750000000000002</c:v>
                </c:pt>
                <c:pt idx="17">
                  <c:v>0.38940000000000002</c:v>
                </c:pt>
                <c:pt idx="21">
                  <c:v>0.52149999999999996</c:v>
                </c:pt>
              </c:numCache>
            </c:numRef>
          </c:xVal>
          <c:yVal>
            <c:numRef>
              <c:f>forest!$B$2:$B$26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</c:numCache>
            </c:numRef>
          </c:yVal>
          <c:smooth val="0"/>
        </c:ser>
        <c:ser>
          <c:idx val="2"/>
          <c:order val="3"/>
          <c:tx>
            <c:strRef>
              <c:f>forest!$E$1</c:f>
              <c:strCache>
                <c:ptCount val="1"/>
                <c:pt idx="0">
                  <c:v>4</c:v>
                </c:pt>
              </c:strCache>
            </c:strRef>
          </c:tx>
          <c:spPr>
            <a:ln w="28575">
              <a:noFill/>
            </a:ln>
          </c:spPr>
          <c:xVal>
            <c:numRef>
              <c:f>forest!$E$2:$E$26</c:f>
              <c:numCache>
                <c:formatCode>General</c:formatCode>
                <c:ptCount val="25"/>
                <c:pt idx="0">
                  <c:v>0.1804</c:v>
                </c:pt>
                <c:pt idx="1">
                  <c:v>0.36830000000000002</c:v>
                </c:pt>
                <c:pt idx="2">
                  <c:v>0.3468</c:v>
                </c:pt>
                <c:pt idx="3">
                  <c:v>0.55600000000000005</c:v>
                </c:pt>
                <c:pt idx="4">
                  <c:v>0.37419999999999998</c:v>
                </c:pt>
                <c:pt idx="5">
                  <c:v>0.37519999999999998</c:v>
                </c:pt>
                <c:pt idx="6">
                  <c:v>0.45069999999999999</c:v>
                </c:pt>
                <c:pt idx="7">
                  <c:v>0.36399999999999999</c:v>
                </c:pt>
                <c:pt idx="8">
                  <c:v>0.27110000000000001</c:v>
                </c:pt>
                <c:pt idx="9">
                  <c:v>0.41099999999999998</c:v>
                </c:pt>
                <c:pt idx="10">
                  <c:v>0.26829999999999998</c:v>
                </c:pt>
                <c:pt idx="12">
                  <c:v>0.4551</c:v>
                </c:pt>
                <c:pt idx="13">
                  <c:v>0.44479999999999997</c:v>
                </c:pt>
                <c:pt idx="14">
                  <c:v>0.43159999999999998</c:v>
                </c:pt>
                <c:pt idx="15">
                  <c:v>0.53349999999999997</c:v>
                </c:pt>
                <c:pt idx="16">
                  <c:v>0.3533</c:v>
                </c:pt>
                <c:pt idx="17">
                  <c:v>0.47139999999999999</c:v>
                </c:pt>
                <c:pt idx="18">
                  <c:v>0.46260000000000001</c:v>
                </c:pt>
                <c:pt idx="19">
                  <c:v>0.50180000000000002</c:v>
                </c:pt>
                <c:pt idx="20">
                  <c:v>0.54649999999999999</c:v>
                </c:pt>
                <c:pt idx="21">
                  <c:v>0.52259999999999995</c:v>
                </c:pt>
                <c:pt idx="22">
                  <c:v>0.55520000000000003</c:v>
                </c:pt>
                <c:pt idx="23">
                  <c:v>0.50429999999999997</c:v>
                </c:pt>
                <c:pt idx="24">
                  <c:v>0.58579999999999999</c:v>
                </c:pt>
              </c:numCache>
            </c:numRef>
          </c:xVal>
          <c:yVal>
            <c:numRef>
              <c:f>forest!$B$2:$B$26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</c:numCache>
            </c:numRef>
          </c:yVal>
          <c:smooth val="0"/>
        </c:ser>
        <c:ser>
          <c:idx val="3"/>
          <c:order val="4"/>
          <c:tx>
            <c:strRef>
              <c:f>forest!$F$1</c:f>
              <c:strCache>
                <c:ptCount val="1"/>
                <c:pt idx="0">
                  <c:v>5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chemeClr val="tx1">
                  <a:lumMod val="65000"/>
                  <a:lumOff val="35000"/>
                </a:schemeClr>
              </a:solidFill>
            </c:spPr>
          </c:marker>
          <c:xVal>
            <c:numRef>
              <c:f>forest!$F$2:$F$26</c:f>
              <c:numCache>
                <c:formatCode>General</c:formatCode>
                <c:ptCount val="25"/>
                <c:pt idx="1">
                  <c:v>0.2324</c:v>
                </c:pt>
                <c:pt idx="2">
                  <c:v>0.23649999999999999</c:v>
                </c:pt>
                <c:pt idx="4">
                  <c:v>0.31619999999999998</c:v>
                </c:pt>
                <c:pt idx="6">
                  <c:v>0.20449999999999999</c:v>
                </c:pt>
                <c:pt idx="7">
                  <c:v>0.245</c:v>
                </c:pt>
                <c:pt idx="9">
                  <c:v>0.316</c:v>
                </c:pt>
                <c:pt idx="11">
                  <c:v>0.39750000000000002</c:v>
                </c:pt>
                <c:pt idx="12">
                  <c:v>0.35089999999999999</c:v>
                </c:pt>
                <c:pt idx="13">
                  <c:v>0.33029999999999998</c:v>
                </c:pt>
                <c:pt idx="14">
                  <c:v>0.47639999999999999</c:v>
                </c:pt>
                <c:pt idx="17">
                  <c:v>0.44429999999999997</c:v>
                </c:pt>
                <c:pt idx="18">
                  <c:v>0.36270000000000002</c:v>
                </c:pt>
                <c:pt idx="19">
                  <c:v>0.249</c:v>
                </c:pt>
                <c:pt idx="20">
                  <c:v>0.43130000000000002</c:v>
                </c:pt>
                <c:pt idx="21">
                  <c:v>0.50749999999999995</c:v>
                </c:pt>
                <c:pt idx="22">
                  <c:v>0.52359999999999995</c:v>
                </c:pt>
                <c:pt idx="23">
                  <c:v>0.45850000000000002</c:v>
                </c:pt>
                <c:pt idx="24">
                  <c:v>0.43440000000000001</c:v>
                </c:pt>
              </c:numCache>
            </c:numRef>
          </c:xVal>
          <c:yVal>
            <c:numRef>
              <c:f>forest!$B$2:$B$26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forest!$G$1</c:f>
              <c:strCache>
                <c:ptCount val="1"/>
                <c:pt idx="0">
                  <c:v>11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  <c:spPr>
              <a:noFill/>
              <a:ln>
                <a:solidFill>
                  <a:sysClr val="windowText" lastClr="000000"/>
                </a:solidFill>
              </a:ln>
            </c:spPr>
          </c:marker>
          <c:xVal>
            <c:numRef>
              <c:f>forest!$G$2:$G$26</c:f>
              <c:numCache>
                <c:formatCode>General</c:formatCode>
                <c:ptCount val="25"/>
                <c:pt idx="13">
                  <c:v>0.4672</c:v>
                </c:pt>
                <c:pt idx="21">
                  <c:v>0.60370000000000001</c:v>
                </c:pt>
                <c:pt idx="22">
                  <c:v>0.64749999999999996</c:v>
                </c:pt>
              </c:numCache>
            </c:numRef>
          </c:xVal>
          <c:yVal>
            <c:numRef>
              <c:f>forest!$B$2:$B$26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0316608"/>
        <c:axId val="270317760"/>
      </c:scatterChart>
      <c:valAx>
        <c:axId val="270316608"/>
        <c:scaling>
          <c:orientation val="minMax"/>
          <c:max val="1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nl-NL"/>
          </a:p>
        </c:txPr>
        <c:crossAx val="270317760"/>
        <c:crosses val="autoZero"/>
        <c:crossBetween val="midCat"/>
      </c:valAx>
      <c:valAx>
        <c:axId val="270317760"/>
        <c:scaling>
          <c:orientation val="minMax"/>
          <c:max val="25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70316608"/>
        <c:crosses val="autoZero"/>
        <c:crossBetween val="midCat"/>
      </c:valAx>
    </c:plotArea>
    <c:legend>
      <c:legendPos val="b"/>
      <c:legendEntry>
        <c:idx val="1"/>
        <c:delete val="1"/>
      </c:legendEntry>
      <c:layout/>
      <c:overlay val="0"/>
      <c:txPr>
        <a:bodyPr/>
        <a:lstStyle/>
        <a:p>
          <a:pPr>
            <a:defRPr sz="1600"/>
          </a:pPr>
          <a:endParaRPr lang="nl-NL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ESS</c:v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chemeClr val="tx1"/>
              </a:solidFill>
            </c:spPr>
          </c:marker>
          <c:xVal>
            <c:numRef>
              <c:f>forest!$C$2:$C$26</c:f>
              <c:numCache>
                <c:formatCode>General</c:formatCode>
                <c:ptCount val="25"/>
                <c:pt idx="0">
                  <c:v>0.22939999999999999</c:v>
                </c:pt>
                <c:pt idx="1">
                  <c:v>0.38640000000000002</c:v>
                </c:pt>
                <c:pt idx="2">
                  <c:v>0.39460000000000001</c:v>
                </c:pt>
                <c:pt idx="3">
                  <c:v>0.39789999999999998</c:v>
                </c:pt>
                <c:pt idx="4">
                  <c:v>0.39829999999999999</c:v>
                </c:pt>
                <c:pt idx="5">
                  <c:v>0.40029999999999999</c:v>
                </c:pt>
                <c:pt idx="6">
                  <c:v>0.4148</c:v>
                </c:pt>
                <c:pt idx="7">
                  <c:v>0.41649999999999998</c:v>
                </c:pt>
                <c:pt idx="8">
                  <c:v>0.41739999999999999</c:v>
                </c:pt>
                <c:pt idx="9">
                  <c:v>0.44340000000000002</c:v>
                </c:pt>
                <c:pt idx="10">
                  <c:v>0.45829999999999999</c:v>
                </c:pt>
                <c:pt idx="11">
                  <c:v>0.47839999999999999</c:v>
                </c:pt>
                <c:pt idx="12">
                  <c:v>0.4803</c:v>
                </c:pt>
                <c:pt idx="13">
                  <c:v>0.49790000000000001</c:v>
                </c:pt>
                <c:pt idx="14">
                  <c:v>0.49890000000000001</c:v>
                </c:pt>
                <c:pt idx="15">
                  <c:v>0.51129999999999998</c:v>
                </c:pt>
                <c:pt idx="16">
                  <c:v>0.52500000000000002</c:v>
                </c:pt>
                <c:pt idx="17">
                  <c:v>0.52900000000000003</c:v>
                </c:pt>
                <c:pt idx="18">
                  <c:v>0.55349999999999999</c:v>
                </c:pt>
                <c:pt idx="19">
                  <c:v>0.55869999999999997</c:v>
                </c:pt>
                <c:pt idx="20">
                  <c:v>0.57069999999999999</c:v>
                </c:pt>
                <c:pt idx="21">
                  <c:v>0.58550000000000002</c:v>
                </c:pt>
                <c:pt idx="22">
                  <c:v>0.62150000000000005</c:v>
                </c:pt>
                <c:pt idx="23">
                  <c:v>0.65069999999999995</c:v>
                </c:pt>
                <c:pt idx="24">
                  <c:v>0.66930000000000001</c:v>
                </c:pt>
              </c:numCache>
            </c:numRef>
          </c:xVal>
          <c:yVal>
            <c:numRef>
              <c:f>forest!$B$2:$B$26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none"/>
          </c:marker>
          <c:dLbls>
            <c:dLbl>
              <c:idx val="0"/>
              <c:layout/>
              <c:tx>
                <c:strRef>
                  <c:f>forest!$A$2</c:f>
                  <c:strCache>
                    <c:ptCount val="1"/>
                    <c:pt idx="0">
                      <c:v>Turkey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strRef>
                  <c:f>forest!$A$3</c:f>
                  <c:strCache>
                    <c:ptCount val="1"/>
                    <c:pt idx="0">
                      <c:v>Portugal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strRef>
                  <c:f>forest!$A$4</c:f>
                  <c:strCache>
                    <c:ptCount val="1"/>
                    <c:pt idx="0">
                      <c:v>Poland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strRef>
                  <c:f>forest!$A$5</c:f>
                  <c:strCache>
                    <c:ptCount val="1"/>
                    <c:pt idx="0">
                      <c:v>Ukraine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strRef>
                  <c:f>forest!$A$6</c:f>
                  <c:strCache>
                    <c:ptCount val="1"/>
                    <c:pt idx="0">
                      <c:v>Russia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strRef>
                  <c:f>forest!$A$7</c:f>
                  <c:strCache>
                    <c:ptCount val="1"/>
                    <c:pt idx="0">
                      <c:v>Slovakia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strRef>
                  <c:f>forest!$A$8</c:f>
                  <c:strCache>
                    <c:ptCount val="1"/>
                    <c:pt idx="0">
                      <c:v>Hungary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strRef>
                  <c:f>forest!$A$9</c:f>
                  <c:strCache>
                    <c:ptCount val="1"/>
                    <c:pt idx="0">
                      <c:v>Slovenia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strRef>
                  <c:f>forest!$A$10</c:f>
                  <c:strCache>
                    <c:ptCount val="1"/>
                    <c:pt idx="0">
                      <c:v>Croatia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strRef>
                  <c:f>forest!$A$11</c:f>
                  <c:strCache>
                    <c:ptCount val="1"/>
                    <c:pt idx="0">
                      <c:v>France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tx>
                <c:strRef>
                  <c:f>forest!$A$12</c:f>
                  <c:strCache>
                    <c:ptCount val="1"/>
                    <c:pt idx="0">
                      <c:v>Cyprus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/>
              <c:tx>
                <c:strRef>
                  <c:f>forest!$A$13</c:f>
                  <c:strCache>
                    <c:ptCount val="1"/>
                    <c:pt idx="0">
                      <c:v>Lithuania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/>
              <c:tx>
                <c:strRef>
                  <c:f>forest!$A$14</c:f>
                  <c:strCache>
                    <c:ptCount val="1"/>
                    <c:pt idx="0">
                      <c:v>Germany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/>
              <c:tx>
                <c:strRef>
                  <c:f>forest!$A$15</c:f>
                  <c:strCache>
                    <c:ptCount val="1"/>
                    <c:pt idx="0">
                      <c:v>Spain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/>
              <c:tx>
                <c:strRef>
                  <c:f>forest!$A$16</c:f>
                  <c:strCache>
                    <c:ptCount val="1"/>
                    <c:pt idx="0">
                      <c:v>Belgium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/>
              <c:tx>
                <c:strRef>
                  <c:f>forest!$A$17</c:f>
                  <c:strCache>
                    <c:ptCount val="1"/>
                    <c:pt idx="0">
                      <c:v>Austria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/>
              <c:tx>
                <c:strRef>
                  <c:f>forest!$A$18</c:f>
                  <c:strCache>
                    <c:ptCount val="1"/>
                    <c:pt idx="0">
                      <c:v>Israel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/>
              <c:tx>
                <c:strRef>
                  <c:f>forest!$A$19</c:f>
                  <c:strCache>
                    <c:ptCount val="1"/>
                    <c:pt idx="0">
                      <c:v>United Kingdom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/>
              <c:tx>
                <c:strRef>
                  <c:f>forest!$A$20</c:f>
                  <c:strCache>
                    <c:ptCount val="1"/>
                    <c:pt idx="0">
                      <c:v>Czech Republic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/>
              <c:tx>
                <c:strRef>
                  <c:f>forest!$A$21</c:f>
                  <c:strCache>
                    <c:ptCount val="1"/>
                    <c:pt idx="0">
                      <c:v>Ireland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/>
              <c:tx>
                <c:strRef>
                  <c:f>forest!$A$22</c:f>
                  <c:strCache>
                    <c:ptCount val="1"/>
                    <c:pt idx="0">
                      <c:v>Switzerland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/>
              <c:tx>
                <c:strRef>
                  <c:f>forest!$A$23</c:f>
                  <c:strCache>
                    <c:ptCount val="1"/>
                    <c:pt idx="0">
                      <c:v>Netherlands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/>
              <c:tx>
                <c:strRef>
                  <c:f>forest!$A$24</c:f>
                  <c:strCache>
                    <c:ptCount val="1"/>
                    <c:pt idx="0">
                      <c:v>Sweden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/>
              <c:tx>
                <c:strRef>
                  <c:f>forest!$A$25</c:f>
                  <c:strCache>
                    <c:ptCount val="1"/>
                    <c:pt idx="0">
                      <c:v>Finland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/>
              <c:tx>
                <c:strRef>
                  <c:f>forest!$A$26</c:f>
                  <c:strCache>
                    <c:ptCount val="1"/>
                    <c:pt idx="0">
                      <c:v>Norway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nl-NL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forest!$H$2:$H$27</c:f>
              <c:numCache>
                <c:formatCode>General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</c:numCache>
            </c:numRef>
          </c:xVal>
          <c:yVal>
            <c:numRef>
              <c:f>forest!$B$2:$B$27</c:f>
              <c:numCache>
                <c:formatCode>General</c:formatCode>
                <c:ptCount val="2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</c:numCache>
            </c:numRef>
          </c:yVal>
          <c:smooth val="0"/>
        </c:ser>
        <c:ser>
          <c:idx val="4"/>
          <c:order val="2"/>
          <c:tx>
            <c:strRef>
              <c:f>forest!$D$1</c:f>
              <c:strCache>
                <c:ptCount val="1"/>
                <c:pt idx="0">
                  <c:v>forced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</c:spPr>
          </c:marker>
          <c:xVal>
            <c:numRef>
              <c:f>forest!$D$2:$D$26</c:f>
              <c:numCache>
                <c:formatCode>General</c:formatCode>
                <c:ptCount val="25"/>
                <c:pt idx="12">
                  <c:v>0.3901</c:v>
                </c:pt>
                <c:pt idx="13">
                  <c:v>0.33750000000000002</c:v>
                </c:pt>
                <c:pt idx="17">
                  <c:v>0.38940000000000002</c:v>
                </c:pt>
                <c:pt idx="21">
                  <c:v>0.52149999999999996</c:v>
                </c:pt>
              </c:numCache>
            </c:numRef>
          </c:xVal>
          <c:yVal>
            <c:numRef>
              <c:f>forest!$B$2:$B$26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</c:numCache>
            </c:numRef>
          </c:yVal>
          <c:smooth val="0"/>
        </c:ser>
        <c:ser>
          <c:idx val="2"/>
          <c:order val="3"/>
          <c:tx>
            <c:strRef>
              <c:f>forest!$E$1</c:f>
              <c:strCache>
                <c:ptCount val="1"/>
                <c:pt idx="0">
                  <c:v>4</c:v>
                </c:pt>
              </c:strCache>
            </c:strRef>
          </c:tx>
          <c:spPr>
            <a:ln w="28575">
              <a:noFill/>
            </a:ln>
          </c:spPr>
          <c:xVal>
            <c:numRef>
              <c:f>forest!$E$2:$E$26</c:f>
              <c:numCache>
                <c:formatCode>General</c:formatCode>
                <c:ptCount val="25"/>
                <c:pt idx="0">
                  <c:v>0.1804</c:v>
                </c:pt>
                <c:pt idx="1">
                  <c:v>0.36830000000000002</c:v>
                </c:pt>
                <c:pt idx="2">
                  <c:v>0.3468</c:v>
                </c:pt>
                <c:pt idx="3">
                  <c:v>0.55600000000000005</c:v>
                </c:pt>
                <c:pt idx="4">
                  <c:v>0.37419999999999998</c:v>
                </c:pt>
                <c:pt idx="5">
                  <c:v>0.37519999999999998</c:v>
                </c:pt>
                <c:pt idx="6">
                  <c:v>0.45069999999999999</c:v>
                </c:pt>
                <c:pt idx="7">
                  <c:v>0.36399999999999999</c:v>
                </c:pt>
                <c:pt idx="8">
                  <c:v>0.27110000000000001</c:v>
                </c:pt>
                <c:pt idx="9">
                  <c:v>0.41099999999999998</c:v>
                </c:pt>
                <c:pt idx="10">
                  <c:v>0.26829999999999998</c:v>
                </c:pt>
                <c:pt idx="12">
                  <c:v>0.4551</c:v>
                </c:pt>
                <c:pt idx="13">
                  <c:v>0.44479999999999997</c:v>
                </c:pt>
                <c:pt idx="14">
                  <c:v>0.43159999999999998</c:v>
                </c:pt>
                <c:pt idx="15">
                  <c:v>0.53349999999999997</c:v>
                </c:pt>
                <c:pt idx="16">
                  <c:v>0.3533</c:v>
                </c:pt>
                <c:pt idx="17">
                  <c:v>0.47139999999999999</c:v>
                </c:pt>
                <c:pt idx="18">
                  <c:v>0.46260000000000001</c:v>
                </c:pt>
                <c:pt idx="19">
                  <c:v>0.50180000000000002</c:v>
                </c:pt>
                <c:pt idx="20">
                  <c:v>0.54649999999999999</c:v>
                </c:pt>
                <c:pt idx="21">
                  <c:v>0.52259999999999995</c:v>
                </c:pt>
                <c:pt idx="22">
                  <c:v>0.55520000000000003</c:v>
                </c:pt>
                <c:pt idx="23">
                  <c:v>0.50429999999999997</c:v>
                </c:pt>
                <c:pt idx="24">
                  <c:v>0.58579999999999999</c:v>
                </c:pt>
              </c:numCache>
            </c:numRef>
          </c:xVal>
          <c:yVal>
            <c:numRef>
              <c:f>forest!$B$2:$B$26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</c:numCache>
            </c:numRef>
          </c:yVal>
          <c:smooth val="0"/>
        </c:ser>
        <c:ser>
          <c:idx val="3"/>
          <c:order val="4"/>
          <c:tx>
            <c:strRef>
              <c:f>forest!$F$1</c:f>
              <c:strCache>
                <c:ptCount val="1"/>
                <c:pt idx="0">
                  <c:v>5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chemeClr val="tx1">
                  <a:lumMod val="65000"/>
                  <a:lumOff val="35000"/>
                </a:schemeClr>
              </a:solidFill>
            </c:spPr>
          </c:marker>
          <c:xVal>
            <c:numRef>
              <c:f>forest!$F$2:$F$26</c:f>
              <c:numCache>
                <c:formatCode>General</c:formatCode>
                <c:ptCount val="25"/>
                <c:pt idx="1">
                  <c:v>0.2324</c:v>
                </c:pt>
                <c:pt idx="2">
                  <c:v>0.23649999999999999</c:v>
                </c:pt>
                <c:pt idx="4">
                  <c:v>0.31619999999999998</c:v>
                </c:pt>
                <c:pt idx="6">
                  <c:v>0.20449999999999999</c:v>
                </c:pt>
                <c:pt idx="7">
                  <c:v>0.245</c:v>
                </c:pt>
                <c:pt idx="9">
                  <c:v>0.316</c:v>
                </c:pt>
                <c:pt idx="11">
                  <c:v>0.39750000000000002</c:v>
                </c:pt>
                <c:pt idx="12">
                  <c:v>0.35089999999999999</c:v>
                </c:pt>
                <c:pt idx="13">
                  <c:v>0.33029999999999998</c:v>
                </c:pt>
                <c:pt idx="14">
                  <c:v>0.47639999999999999</c:v>
                </c:pt>
                <c:pt idx="17">
                  <c:v>0.44429999999999997</c:v>
                </c:pt>
                <c:pt idx="18">
                  <c:v>0.36270000000000002</c:v>
                </c:pt>
                <c:pt idx="19">
                  <c:v>0.249</c:v>
                </c:pt>
                <c:pt idx="20">
                  <c:v>0.43130000000000002</c:v>
                </c:pt>
                <c:pt idx="21">
                  <c:v>0.50749999999999995</c:v>
                </c:pt>
                <c:pt idx="22">
                  <c:v>0.52359999999999995</c:v>
                </c:pt>
                <c:pt idx="23">
                  <c:v>0.45850000000000002</c:v>
                </c:pt>
                <c:pt idx="24">
                  <c:v>0.43440000000000001</c:v>
                </c:pt>
              </c:numCache>
            </c:numRef>
          </c:xVal>
          <c:yVal>
            <c:numRef>
              <c:f>forest!$B$2:$B$26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forest!$G$1</c:f>
              <c:strCache>
                <c:ptCount val="1"/>
                <c:pt idx="0">
                  <c:v>11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  <c:spPr>
              <a:noFill/>
              <a:ln>
                <a:solidFill>
                  <a:sysClr val="windowText" lastClr="000000"/>
                </a:solidFill>
              </a:ln>
            </c:spPr>
          </c:marker>
          <c:xVal>
            <c:numRef>
              <c:f>forest!$G$2:$G$26</c:f>
              <c:numCache>
                <c:formatCode>General</c:formatCode>
                <c:ptCount val="25"/>
                <c:pt idx="13">
                  <c:v>0.4672</c:v>
                </c:pt>
                <c:pt idx="21">
                  <c:v>0.60370000000000001</c:v>
                </c:pt>
                <c:pt idx="22">
                  <c:v>0.64749999999999996</c:v>
                </c:pt>
              </c:numCache>
            </c:numRef>
          </c:xVal>
          <c:yVal>
            <c:numRef>
              <c:f>forest!$B$2:$B$26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0313152"/>
        <c:axId val="270316032"/>
      </c:scatterChart>
      <c:valAx>
        <c:axId val="270313152"/>
        <c:scaling>
          <c:orientation val="minMax"/>
          <c:max val="1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nl-NL"/>
          </a:p>
        </c:txPr>
        <c:crossAx val="270316032"/>
        <c:crosses val="autoZero"/>
        <c:crossBetween val="midCat"/>
      </c:valAx>
      <c:valAx>
        <c:axId val="270316032"/>
        <c:scaling>
          <c:orientation val="minMax"/>
          <c:max val="25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70313152"/>
        <c:crosses val="autoZero"/>
        <c:crossBetween val="midCat"/>
      </c:valAx>
    </c:plotArea>
    <c:legend>
      <c:legendPos val="b"/>
      <c:legendEntry>
        <c:idx val="1"/>
        <c:delete val="1"/>
      </c:legendEntry>
      <c:layout/>
      <c:overlay val="0"/>
      <c:txPr>
        <a:bodyPr/>
        <a:lstStyle/>
        <a:p>
          <a:pPr>
            <a:defRPr sz="1600"/>
          </a:pPr>
          <a:endParaRPr lang="nl-NL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'US cohort x age'!$A$13</c:f>
              <c:strCache>
                <c:ptCount val="1"/>
                <c:pt idx="0">
                  <c:v>All</c:v>
                </c:pt>
              </c:strCache>
            </c:strRef>
          </c:tx>
          <c:marker>
            <c:symbol val="none"/>
          </c:marker>
          <c:cat>
            <c:strRef>
              <c:f>'US cohort x age'!$B$1:$F$1</c:f>
              <c:strCache>
                <c:ptCount val="5"/>
                <c:pt idx="0">
                  <c:v>&lt;24</c:v>
                </c:pt>
                <c:pt idx="1">
                  <c:v>24-39</c:v>
                </c:pt>
                <c:pt idx="2">
                  <c:v>40-55</c:v>
                </c:pt>
                <c:pt idx="3">
                  <c:v>56-70</c:v>
                </c:pt>
                <c:pt idx="4">
                  <c:v>70 and over</c:v>
                </c:pt>
              </c:strCache>
            </c:strRef>
          </c:cat>
          <c:val>
            <c:numRef>
              <c:f>'US cohort x age'!$B$13:$F$13</c:f>
              <c:numCache>
                <c:formatCode>General</c:formatCode>
                <c:ptCount val="5"/>
                <c:pt idx="0" formatCode="###0.0000">
                  <c:v>0.36499999999999999</c:v>
                </c:pt>
                <c:pt idx="1">
                  <c:v>0.39679999999999999</c:v>
                </c:pt>
                <c:pt idx="2">
                  <c:v>0.47310000000000002</c:v>
                </c:pt>
                <c:pt idx="3">
                  <c:v>0.48159999999999997</c:v>
                </c:pt>
                <c:pt idx="4">
                  <c:v>0.44879999999999998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700032"/>
        <c:axId val="208671232"/>
      </c:lineChart>
      <c:catAx>
        <c:axId val="2067000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nl-NL"/>
          </a:p>
        </c:txPr>
        <c:crossAx val="208671232"/>
        <c:crosses val="autoZero"/>
        <c:auto val="1"/>
        <c:lblAlgn val="ctr"/>
        <c:lblOffset val="100"/>
        <c:noMultiLvlLbl val="0"/>
      </c:catAx>
      <c:valAx>
        <c:axId val="208671232"/>
        <c:scaling>
          <c:orientation val="minMax"/>
          <c:max val="0.70000000000000007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nl-NL"/>
          </a:p>
        </c:txPr>
        <c:crossAx val="2067000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'US cohort x age'!$A$13</c:f>
              <c:strCache>
                <c:ptCount val="1"/>
                <c:pt idx="0">
                  <c:v>All</c:v>
                </c:pt>
              </c:strCache>
            </c:strRef>
          </c:tx>
          <c:marker>
            <c:symbol val="none"/>
          </c:marker>
          <c:cat>
            <c:strRef>
              <c:f>'US cohort x age'!$B$1:$F$1</c:f>
              <c:strCache>
                <c:ptCount val="5"/>
                <c:pt idx="0">
                  <c:v>&lt;24</c:v>
                </c:pt>
                <c:pt idx="1">
                  <c:v>24-39</c:v>
                </c:pt>
                <c:pt idx="2">
                  <c:v>40-55</c:v>
                </c:pt>
                <c:pt idx="3">
                  <c:v>56-70</c:v>
                </c:pt>
                <c:pt idx="4">
                  <c:v>70 and over</c:v>
                </c:pt>
              </c:strCache>
            </c:strRef>
          </c:cat>
          <c:val>
            <c:numRef>
              <c:f>'US cohort x age'!$B$13:$F$13</c:f>
              <c:numCache>
                <c:formatCode>General</c:formatCode>
                <c:ptCount val="5"/>
                <c:pt idx="0" formatCode="###0.0000">
                  <c:v>0.36499999999999999</c:v>
                </c:pt>
                <c:pt idx="1">
                  <c:v>0.39679999999999999</c:v>
                </c:pt>
                <c:pt idx="2">
                  <c:v>0.47310000000000002</c:v>
                </c:pt>
                <c:pt idx="3">
                  <c:v>0.48159999999999997</c:v>
                </c:pt>
                <c:pt idx="4">
                  <c:v>0.44879999999999998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098240"/>
        <c:axId val="208673536"/>
      </c:lineChart>
      <c:catAx>
        <c:axId val="2090982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nl-NL"/>
          </a:p>
        </c:txPr>
        <c:crossAx val="208673536"/>
        <c:crosses val="autoZero"/>
        <c:auto val="1"/>
        <c:lblAlgn val="ctr"/>
        <c:lblOffset val="100"/>
        <c:noMultiLvlLbl val="0"/>
      </c:catAx>
      <c:valAx>
        <c:axId val="208673536"/>
        <c:scaling>
          <c:orientation val="minMax"/>
          <c:max val="0.70000000000000007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nl-NL"/>
          </a:p>
        </c:txPr>
        <c:crossAx val="2090982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strRef>
              <c:f>'US cohort x age'!$A$2:$A$6</c:f>
              <c:strCache>
                <c:ptCount val="5"/>
                <c:pt idx="0">
                  <c:v>pre 1920</c:v>
                </c:pt>
                <c:pt idx="1">
                  <c:v>1920-1939</c:v>
                </c:pt>
                <c:pt idx="2">
                  <c:v>1940-1959</c:v>
                </c:pt>
                <c:pt idx="3">
                  <c:v>1960-1979</c:v>
                </c:pt>
                <c:pt idx="4">
                  <c:v>1980 and after</c:v>
                </c:pt>
              </c:strCache>
            </c:strRef>
          </c:cat>
          <c:val>
            <c:numRef>
              <c:f>'US cohort x age'!$K$2:$K$6</c:f>
              <c:numCache>
                <c:formatCode>###0.0000</c:formatCode>
                <c:ptCount val="5"/>
                <c:pt idx="0">
                  <c:v>0.45834304508844054</c:v>
                </c:pt>
                <c:pt idx="1">
                  <c:v>0.47923732556085397</c:v>
                </c:pt>
                <c:pt idx="2">
                  <c:v>0.47612811820282958</c:v>
                </c:pt>
                <c:pt idx="3">
                  <c:v>0.38817937471142466</c:v>
                </c:pt>
                <c:pt idx="4" formatCode="General">
                  <c:v>0.32519999999999999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100288"/>
        <c:axId val="208692352"/>
      </c:lineChart>
      <c:catAx>
        <c:axId val="2091002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nl-NL"/>
          </a:p>
        </c:txPr>
        <c:crossAx val="208692352"/>
        <c:crosses val="autoZero"/>
        <c:auto val="1"/>
        <c:lblAlgn val="ctr"/>
        <c:lblOffset val="100"/>
        <c:noMultiLvlLbl val="0"/>
      </c:catAx>
      <c:valAx>
        <c:axId val="208692352"/>
        <c:scaling>
          <c:orientation val="minMax"/>
          <c:max val="0.70000000000000007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nl-NL"/>
          </a:p>
        </c:txPr>
        <c:crossAx val="2091002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drawing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drawing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drawing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0.58654</cdr:x>
      <cdr:y>0.38535</cdr:y>
    </cdr:from>
    <cdr:to>
      <cdr:x>0.65962</cdr:x>
      <cdr:y>0.43766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392488" y="2121794"/>
          <a:ext cx="547262" cy="28803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0.71154</cdr:x>
      <cdr:y>0.38535</cdr:y>
    </cdr:from>
    <cdr:to>
      <cdr:x>0.76731</cdr:x>
      <cdr:y>0.43766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5328592" y="2121794"/>
          <a:ext cx="417646" cy="28803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0.82692</cdr:x>
      <cdr:y>0.39843</cdr:y>
    </cdr:from>
    <cdr:to>
      <cdr:x>0.87613</cdr:x>
      <cdr:y>0.43766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6192688" y="2193803"/>
          <a:ext cx="368510" cy="21602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0.92308</cdr:x>
      <cdr:y>0.39818</cdr:y>
    </cdr:from>
    <cdr:to>
      <cdr:x>1</cdr:x>
      <cdr:y>0.43766</cdr:y>
    </cdr:to>
    <cdr:pic>
      <cdr:nvPicPr>
        <cdr:cNvPr id="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/>
        <a:stretch xmlns:a="http://schemas.openxmlformats.org/drawingml/2006/main">
          <a:fillRect/>
        </a:stretch>
      </cdr:blipFill>
      <cdr:spPr>
        <a:xfrm xmlns:a="http://schemas.openxmlformats.org/drawingml/2006/main">
          <a:off x="6912768" y="2192444"/>
          <a:ext cx="576064" cy="217382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0.58654</cdr:x>
      <cdr:y>0.38535</cdr:y>
    </cdr:from>
    <cdr:to>
      <cdr:x>0.65962</cdr:x>
      <cdr:y>0.43766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392488" y="2121794"/>
          <a:ext cx="547262" cy="28803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0.71154</cdr:x>
      <cdr:y>0.38535</cdr:y>
    </cdr:from>
    <cdr:to>
      <cdr:x>0.76731</cdr:x>
      <cdr:y>0.43766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5328592" y="2121794"/>
          <a:ext cx="417646" cy="28803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0.82692</cdr:x>
      <cdr:y>0.39843</cdr:y>
    </cdr:from>
    <cdr:to>
      <cdr:x>0.87613</cdr:x>
      <cdr:y>0.43766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6192688" y="2193803"/>
          <a:ext cx="368510" cy="21602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0.92308</cdr:x>
      <cdr:y>0.39818</cdr:y>
    </cdr:from>
    <cdr:to>
      <cdr:x>1</cdr:x>
      <cdr:y>0.43766</cdr:y>
    </cdr:to>
    <cdr:pic>
      <cdr:nvPicPr>
        <cdr:cNvPr id="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/>
        <a:stretch xmlns:a="http://schemas.openxmlformats.org/drawingml/2006/main">
          <a:fillRect/>
        </a:stretch>
      </cdr:blipFill>
      <cdr:spPr>
        <a:xfrm xmlns:a="http://schemas.openxmlformats.org/drawingml/2006/main">
          <a:off x="6912768" y="2192444"/>
          <a:ext cx="576064" cy="21738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0.59909</cdr:x>
      <cdr:y>0.28073</cdr:y>
    </cdr:from>
    <cdr:to>
      <cdr:x>0.97409</cdr:x>
      <cdr:y>0.38535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486504" y="1545730"/>
          <a:ext cx="2808324" cy="576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Correlation of 0-10 ESS ranking with</a:t>
          </a:r>
        </a:p>
        <a:p xmlns:a="http://schemas.openxmlformats.org/drawingml/2006/main">
          <a:r>
            <a:rPr lang="en-US" sz="1400" dirty="0" smtClean="0"/>
            <a:t>ranking  based on other formats</a:t>
          </a:r>
          <a:endParaRPr lang="en-US" sz="14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0.58654</cdr:x>
      <cdr:y>0.38535</cdr:y>
    </cdr:from>
    <cdr:to>
      <cdr:x>0.65962</cdr:x>
      <cdr:y>0.43766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392488" y="2121794"/>
          <a:ext cx="547262" cy="28803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0.71154</cdr:x>
      <cdr:y>0.38535</cdr:y>
    </cdr:from>
    <cdr:to>
      <cdr:x>0.76731</cdr:x>
      <cdr:y>0.43766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5328592" y="2121794"/>
          <a:ext cx="417646" cy="28803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0.82692</cdr:x>
      <cdr:y>0.39843</cdr:y>
    </cdr:from>
    <cdr:to>
      <cdr:x>0.87613</cdr:x>
      <cdr:y>0.43766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6192688" y="2193803"/>
          <a:ext cx="368510" cy="21602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0.92308</cdr:x>
      <cdr:y>0.39818</cdr:y>
    </cdr:from>
    <cdr:to>
      <cdr:x>1</cdr:x>
      <cdr:y>0.43766</cdr:y>
    </cdr:to>
    <cdr:pic>
      <cdr:nvPicPr>
        <cdr:cNvPr id="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/>
        <a:stretch xmlns:a="http://schemas.openxmlformats.org/drawingml/2006/main">
          <a:fillRect/>
        </a:stretch>
      </cdr:blipFill>
      <cdr:spPr>
        <a:xfrm xmlns:a="http://schemas.openxmlformats.org/drawingml/2006/main">
          <a:off x="6912768" y="2192444"/>
          <a:ext cx="576064" cy="21738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0.59909</cdr:x>
      <cdr:y>0.28073</cdr:y>
    </cdr:from>
    <cdr:to>
      <cdr:x>0.97409</cdr:x>
      <cdr:y>0.38535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486504" y="1545730"/>
          <a:ext cx="2808324" cy="576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Correlation of 0-10 ESS ranking with</a:t>
          </a:r>
        </a:p>
        <a:p xmlns:a="http://schemas.openxmlformats.org/drawingml/2006/main">
          <a:r>
            <a:rPr lang="en-US" sz="1400" dirty="0" smtClean="0"/>
            <a:t>ranking  based on other formats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0.52885</cdr:x>
      <cdr:y>0.69921</cdr:y>
    </cdr:from>
    <cdr:to>
      <cdr:x>0.57692</cdr:x>
      <cdr:y>0.75152</cdr:y>
    </cdr:to>
    <cdr:sp macro="" textlink="">
      <cdr:nvSpPr>
        <cdr:cNvPr id="2" name="Oval 1"/>
        <cdr:cNvSpPr/>
      </cdr:nvSpPr>
      <cdr:spPr>
        <a:xfrm xmlns:a="http://schemas.openxmlformats.org/drawingml/2006/main">
          <a:off x="3960440" y="3849986"/>
          <a:ext cx="360040" cy="28803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nl-NL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0.58654</cdr:x>
      <cdr:y>0.38535</cdr:y>
    </cdr:from>
    <cdr:to>
      <cdr:x>0.65962</cdr:x>
      <cdr:y>0.43766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392488" y="2121794"/>
          <a:ext cx="547262" cy="28803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0.71154</cdr:x>
      <cdr:y>0.38535</cdr:y>
    </cdr:from>
    <cdr:to>
      <cdr:x>0.76731</cdr:x>
      <cdr:y>0.43766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5328592" y="2121794"/>
          <a:ext cx="417646" cy="28803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0.82692</cdr:x>
      <cdr:y>0.39843</cdr:y>
    </cdr:from>
    <cdr:to>
      <cdr:x>0.87613</cdr:x>
      <cdr:y>0.43766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6192688" y="2193803"/>
          <a:ext cx="368510" cy="21602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0.92308</cdr:x>
      <cdr:y>0.39818</cdr:y>
    </cdr:from>
    <cdr:to>
      <cdr:x>1</cdr:x>
      <cdr:y>0.43766</cdr:y>
    </cdr:to>
    <cdr:pic>
      <cdr:nvPicPr>
        <cdr:cNvPr id="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/>
        <a:stretch xmlns:a="http://schemas.openxmlformats.org/drawingml/2006/main">
          <a:fillRect/>
        </a:stretch>
      </cdr:blipFill>
      <cdr:spPr>
        <a:xfrm xmlns:a="http://schemas.openxmlformats.org/drawingml/2006/main">
          <a:off x="6912768" y="2192444"/>
          <a:ext cx="576064" cy="21738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0.59909</cdr:x>
      <cdr:y>0.28073</cdr:y>
    </cdr:from>
    <cdr:to>
      <cdr:x>0.97409</cdr:x>
      <cdr:y>0.38535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486504" y="1545730"/>
          <a:ext cx="2808324" cy="576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Correlation of 0-10 ESS ranking with</a:t>
          </a:r>
        </a:p>
        <a:p xmlns:a="http://schemas.openxmlformats.org/drawingml/2006/main">
          <a:r>
            <a:rPr lang="en-US" sz="1400" dirty="0" smtClean="0"/>
            <a:t>ranking  based on other formats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0.52885</cdr:x>
      <cdr:y>0.69921</cdr:y>
    </cdr:from>
    <cdr:to>
      <cdr:x>0.57692</cdr:x>
      <cdr:y>0.75152</cdr:y>
    </cdr:to>
    <cdr:sp macro="" textlink="">
      <cdr:nvSpPr>
        <cdr:cNvPr id="2" name="Oval 1"/>
        <cdr:cNvSpPr/>
      </cdr:nvSpPr>
      <cdr:spPr>
        <a:xfrm xmlns:a="http://schemas.openxmlformats.org/drawingml/2006/main">
          <a:off x="3960440" y="3849986"/>
          <a:ext cx="360040" cy="28803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nl-NL"/>
        </a:p>
      </cdr:txBody>
    </cdr:sp>
  </cdr:relSizeAnchor>
  <cdr:relSizeAnchor xmlns:cdr="http://schemas.openxmlformats.org/drawingml/2006/chartDrawing">
    <cdr:from>
      <cdr:x>0.23077</cdr:x>
      <cdr:y>0.16303</cdr:y>
    </cdr:from>
    <cdr:to>
      <cdr:x>0.27885</cdr:x>
      <cdr:y>0.21534</cdr:y>
    </cdr:to>
    <cdr:sp macro="" textlink="">
      <cdr:nvSpPr>
        <cdr:cNvPr id="8" name="Oval 7"/>
        <cdr:cNvSpPr/>
      </cdr:nvSpPr>
      <cdr:spPr>
        <a:xfrm xmlns:a="http://schemas.openxmlformats.org/drawingml/2006/main">
          <a:off x="1728192" y="897658"/>
          <a:ext cx="360040" cy="28803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nl-NL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A5041-1152-404F-B839-474A08FD2B08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41BE7-3143-4DBD-90B4-366908106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54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8F28D793-233A-4DF7-A121-153475347EDB}" type="slidenum">
              <a:rPr lang="en-US" alt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46</a:t>
            </a:fld>
            <a:endParaRPr lang="en-US" alt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3881439" y="8686512"/>
            <a:ext cx="2972360" cy="453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2C2C6C41-929E-4E6F-B307-1E20B877824F}" type="slidenum">
              <a:rPr lang="en-US" altLang="en-US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46</a:t>
            </a:fld>
            <a:endParaRPr lang="en-US" altLang="en-US" sz="13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0BF86-3E0A-4EE6-8668-B0D1CCA4C1B9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09AE-1B58-44FA-B3CE-35A397D00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19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0BF86-3E0A-4EE6-8668-B0D1CCA4C1B9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09AE-1B58-44FA-B3CE-35A397D00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34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0BF86-3E0A-4EE6-8668-B0D1CCA4C1B9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09AE-1B58-44FA-B3CE-35A397D00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67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0BF86-3E0A-4EE6-8668-B0D1CCA4C1B9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09AE-1B58-44FA-B3CE-35A397D00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31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0BF86-3E0A-4EE6-8668-B0D1CCA4C1B9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09AE-1B58-44FA-B3CE-35A397D00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37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0BF86-3E0A-4EE6-8668-B0D1CCA4C1B9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09AE-1B58-44FA-B3CE-35A397D00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62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0BF86-3E0A-4EE6-8668-B0D1CCA4C1B9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09AE-1B58-44FA-B3CE-35A397D00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13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0BF86-3E0A-4EE6-8668-B0D1CCA4C1B9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09AE-1B58-44FA-B3CE-35A397D00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94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0BF86-3E0A-4EE6-8668-B0D1CCA4C1B9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09AE-1B58-44FA-B3CE-35A397D00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898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0BF86-3E0A-4EE6-8668-B0D1CCA4C1B9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09AE-1B58-44FA-B3CE-35A397D00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758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0BF86-3E0A-4EE6-8668-B0D1CCA4C1B9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09AE-1B58-44FA-B3CE-35A397D00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76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nstantia" panose="02030602050306030303" pitchFamily="18" charset="0"/>
              </a:defRPr>
            </a:lvl1pPr>
          </a:lstStyle>
          <a:p>
            <a:fld id="{CB50BF86-3E0A-4EE6-8668-B0D1CCA4C1B9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onstantia" panose="02030602050306030303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nstantia" panose="02030602050306030303" pitchFamily="18" charset="0"/>
              </a:defRPr>
            </a:lvl1pPr>
          </a:lstStyle>
          <a:p>
            <a:fld id="{1DC309AE-1B58-44FA-B3CE-35A397D00B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onstantia" panose="020306020503060303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onstantia" panose="02030602050306030303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onstantia" panose="0203060205030603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nstantia" panose="0203060205030603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onstantia" panose="0203060205030603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onstantia" panose="0203060205030603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lobaltrustresearch.wordpress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lobaltrustresearch.wordpress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renebekkers.wordpress.com/2016/07/27/introducing-mega-analysis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osf.io/qfv76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osf.io/qntze/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sf.io/qntze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sf.io/qntze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sf.io/qntze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renebekkers.wordpress.com/2018/03/22/the-force-of-everyday-philanthropy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osf.io/qfv76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osf.io/umdxg/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/>
          <a:lstStyle/>
          <a:p>
            <a:r>
              <a:rPr lang="en-US" dirty="0" smtClean="0"/>
              <a:t>The Gift of Trust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45024"/>
            <a:ext cx="6400800" cy="192429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René Bekkers</a:t>
            </a:r>
          </a:p>
          <a:p>
            <a:r>
              <a:rPr lang="en-US" dirty="0" smtClean="0"/>
              <a:t>Global Trust Research Consortium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globaltrustresearch.wordpress.com/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BigSurv18 </a:t>
            </a:r>
            <a:r>
              <a:rPr lang="en-US" dirty="0" smtClean="0"/>
              <a:t>Conference, October 27, 2018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288" y="1988840"/>
            <a:ext cx="2143424" cy="17147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484" y="5569316"/>
            <a:ext cx="2499031" cy="74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8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Consortium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Huge n – more power. </a:t>
            </a:r>
          </a:p>
          <a:p>
            <a:pPr marL="0" indent="0" algn="ctr">
              <a:buNone/>
            </a:pPr>
            <a:r>
              <a:rPr lang="en-US" dirty="0" smtClean="0"/>
              <a:t>Generalization.</a:t>
            </a:r>
          </a:p>
          <a:p>
            <a:pPr marL="0" indent="0" algn="ctr">
              <a:buNone/>
            </a:pPr>
            <a:r>
              <a:rPr lang="en-US" dirty="0" smtClean="0"/>
              <a:t>Validity in comparative research.</a:t>
            </a:r>
          </a:p>
          <a:p>
            <a:pPr marL="0" indent="0" algn="ctr">
              <a:buNone/>
            </a:pPr>
            <a:r>
              <a:rPr lang="en-US" dirty="0" smtClean="0"/>
              <a:t>Efficient use of existing data.</a:t>
            </a:r>
          </a:p>
          <a:p>
            <a:pPr marL="0" indent="0" algn="ctr">
              <a:buNone/>
            </a:pPr>
            <a:r>
              <a:rPr lang="en-US" dirty="0" smtClean="0"/>
              <a:t>Publications.</a:t>
            </a:r>
          </a:p>
        </p:txBody>
      </p:sp>
      <p:sp>
        <p:nvSpPr>
          <p:cNvPr id="4" name="Rectangle 3"/>
          <p:cNvSpPr/>
          <p:nvPr/>
        </p:nvSpPr>
        <p:spPr>
          <a:xfrm>
            <a:off x="1320268" y="5858108"/>
            <a:ext cx="6924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onstantia" panose="02030602050306030303" pitchFamily="18" charset="0"/>
                <a:hlinkClick r:id="rId2"/>
              </a:rPr>
              <a:t>https://globaltrustresearch.wordpress.com/</a:t>
            </a:r>
            <a:endParaRPr lang="nl-NL" sz="2800" dirty="0">
              <a:latin typeface="Constantia" panose="0203060205030603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573453"/>
            <a:ext cx="1719784" cy="137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1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 per year</a:t>
            </a:r>
            <a:endParaRPr lang="nl-NL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6901118"/>
              </p:ext>
            </p:extLst>
          </p:nvPr>
        </p:nvGraphicFramePr>
        <p:xfrm>
          <a:off x="395536" y="1412776"/>
          <a:ext cx="8280920" cy="4392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460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 Post Survey Data Harmonization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A process:</a:t>
            </a:r>
          </a:p>
          <a:p>
            <a:pPr marL="514350" indent="-514350">
              <a:buAutoNum type="alphaLcParenBoth"/>
            </a:pPr>
            <a:r>
              <a:rPr lang="en-US" dirty="0" smtClean="0"/>
              <a:t>in which </a:t>
            </a:r>
            <a:r>
              <a:rPr lang="en-US" b="1" dirty="0" smtClean="0"/>
              <a:t>different survey datasets</a:t>
            </a:r>
            <a:r>
              <a:rPr lang="en-US" dirty="0" smtClean="0"/>
              <a:t> that were not specifically designed to be compared </a:t>
            </a:r>
            <a:r>
              <a:rPr lang="en-US" b="1" dirty="0" smtClean="0"/>
              <a:t>are pooled and adjusted</a:t>
            </a:r>
            <a:r>
              <a:rPr lang="en-US" dirty="0" smtClean="0"/>
              <a:t> (i.e. recoded, rescaled, or transformed) </a:t>
            </a:r>
            <a:r>
              <a:rPr lang="en-US" b="1" dirty="0" smtClean="0"/>
              <a:t>to create a new integrated dataset </a:t>
            </a:r>
            <a:r>
              <a:rPr lang="en-US" dirty="0" smtClean="0"/>
              <a:t>that could be analyzed as a typical single-source dataset; and </a:t>
            </a:r>
          </a:p>
          <a:p>
            <a:pPr marL="514350" indent="-514350">
              <a:buAutoNum type="alphaLcParenBoth"/>
            </a:pPr>
            <a:r>
              <a:rPr lang="en-US" dirty="0" smtClean="0"/>
              <a:t>that is based on </a:t>
            </a:r>
            <a:r>
              <a:rPr lang="en-US" b="1" dirty="0" smtClean="0"/>
              <a:t>clear criteria </a:t>
            </a:r>
            <a:r>
              <a:rPr lang="en-US" dirty="0" smtClean="0"/>
              <a:t>that specify which datasets are included into the new dataset and clear methods for how variables in the new dataset are created.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5877272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Constantia" panose="02030602050306030303" pitchFamily="18" charset="0"/>
              </a:rPr>
              <a:t>Dubrow</a:t>
            </a:r>
            <a:r>
              <a:rPr lang="en-US" dirty="0" smtClean="0">
                <a:latin typeface="Constantia" panose="02030602050306030303" pitchFamily="18" charset="0"/>
              </a:rPr>
              <a:t> &amp; </a:t>
            </a:r>
            <a:r>
              <a:rPr lang="en-US" dirty="0" err="1" smtClean="0">
                <a:latin typeface="Constantia" panose="02030602050306030303" pitchFamily="18" charset="0"/>
              </a:rPr>
              <a:t>Tomescu-Dubrow</a:t>
            </a:r>
            <a:r>
              <a:rPr lang="en-US" dirty="0" smtClean="0">
                <a:latin typeface="Constantia" panose="02030602050306030303" pitchFamily="18" charset="0"/>
              </a:rPr>
              <a:t>, 2014</a:t>
            </a:r>
            <a:endParaRPr lang="en-US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26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a survey not yet included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Categorize the methodology: trust measure, data collection mode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Provide code for harmonization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Add harmonized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See results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Analyze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46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Mega-analysis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An </a:t>
            </a:r>
            <a:r>
              <a:rPr lang="nl-NL" dirty="0"/>
              <a:t>analysis of data </a:t>
            </a:r>
            <a:r>
              <a:rPr lang="nl-NL" dirty="0" err="1"/>
              <a:t>pooled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different sources,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characteristics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data sources as </a:t>
            </a:r>
            <a:r>
              <a:rPr lang="nl-NL" dirty="0" err="1"/>
              <a:t>covariates</a:t>
            </a:r>
            <a:r>
              <a:rPr lang="nl-NL" dirty="0"/>
              <a:t>. </a:t>
            </a:r>
            <a:endParaRPr lang="nl-NL" dirty="0" smtClean="0"/>
          </a:p>
          <a:p>
            <a:endParaRPr lang="en-US" dirty="0" smtClean="0"/>
          </a:p>
          <a:p>
            <a:r>
              <a:rPr lang="en-US" dirty="0" smtClean="0"/>
              <a:t>A trust response depends on characteristics of the responder, the measurement, time, and context – all cross-nested. </a:t>
            </a:r>
            <a:endParaRPr lang="nl-NL" dirty="0"/>
          </a:p>
          <a:p>
            <a:endParaRPr lang="nl-NL" dirty="0"/>
          </a:p>
        </p:txBody>
      </p:sp>
      <p:sp>
        <p:nvSpPr>
          <p:cNvPr id="4" name="Rectangle 3"/>
          <p:cNvSpPr/>
          <p:nvPr/>
        </p:nvSpPr>
        <p:spPr>
          <a:xfrm>
            <a:off x="683568" y="5807005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tantia" panose="02030602050306030303" pitchFamily="18" charset="0"/>
              </a:rPr>
              <a:t>Bekkers, R. (2016). Introducing Mega-analysis. July 27, 2016. </a:t>
            </a:r>
            <a:r>
              <a:rPr lang="nl-NL" u="sng" dirty="0">
                <a:latin typeface="Constantia" panose="02030602050306030303" pitchFamily="18" charset="0"/>
                <a:hlinkClick r:id="rId2"/>
              </a:rPr>
              <a:t>https://renebekkers.wordpress.com/2016/07/27/introducing-mega-analysis/</a:t>
            </a:r>
            <a:endParaRPr lang="nl-NL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53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283171"/>
            <a:ext cx="8029575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3" y="620688"/>
            <a:ext cx="17430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091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 vs Mega-analysis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Meta-analysis also allows scholars to analyze the collective evidence on a certain phenomenon</a:t>
            </a:r>
          </a:p>
          <a:p>
            <a:r>
              <a:rPr lang="en-US" dirty="0" smtClean="0"/>
              <a:t>But meta is only possible on released reports, and susceptible to publication bias</a:t>
            </a:r>
          </a:p>
          <a:p>
            <a:r>
              <a:rPr lang="en-US" dirty="0" smtClean="0"/>
              <a:t>Power is limited to the #studies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Meta-analysis of Individual Patient Data (IPD) = Mega-analysis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75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Global Trust Research Consortium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René Bekkers, Bart Sandberg, Eric </a:t>
            </a:r>
            <a:r>
              <a:rPr lang="en-US" dirty="0" err="1"/>
              <a:t>Uslaner</a:t>
            </a:r>
            <a:r>
              <a:rPr lang="en-US" dirty="0"/>
              <a:t>, Zhongsheng Wu, Tom van der Meer, Arjen de Wit, Erik van Ingen, </a:t>
            </a:r>
            <a:r>
              <a:rPr lang="en-US" dirty="0" err="1"/>
              <a:t>Lisanne</a:t>
            </a:r>
            <a:r>
              <a:rPr lang="en-US" dirty="0"/>
              <a:t> de Blok, M. Kent Jennings, Bert Bakker, Dustin </a:t>
            </a:r>
            <a:r>
              <a:rPr lang="en-US" dirty="0" err="1"/>
              <a:t>Gilbreath</a:t>
            </a:r>
            <a:r>
              <a:rPr lang="en-US" dirty="0"/>
              <a:t>, Rati </a:t>
            </a:r>
            <a:r>
              <a:rPr lang="en-US" dirty="0" err="1"/>
              <a:t>Shubladze</a:t>
            </a:r>
            <a:r>
              <a:rPr lang="en-US" dirty="0"/>
              <a:t>, Matthew </a:t>
            </a:r>
            <a:r>
              <a:rPr lang="en-US" dirty="0" err="1"/>
              <a:t>Eckel</a:t>
            </a:r>
            <a:r>
              <a:rPr lang="en-US" dirty="0"/>
              <a:t>, </a:t>
            </a:r>
            <a:r>
              <a:rPr lang="en-US" dirty="0" err="1"/>
              <a:t>Cengiz</a:t>
            </a:r>
            <a:r>
              <a:rPr lang="en-US" dirty="0"/>
              <a:t> </a:t>
            </a:r>
            <a:r>
              <a:rPr lang="en-US" dirty="0" err="1"/>
              <a:t>Enrisen</a:t>
            </a:r>
            <a:r>
              <a:rPr lang="en-US" dirty="0"/>
              <a:t>, Gino </a:t>
            </a:r>
            <a:r>
              <a:rPr lang="en-US" dirty="0" err="1"/>
              <a:t>Pauselli</a:t>
            </a:r>
            <a:r>
              <a:rPr lang="en-US" dirty="0"/>
              <a:t>, </a:t>
            </a:r>
            <a:r>
              <a:rPr lang="en-US" dirty="0" err="1"/>
              <a:t>Thessalia</a:t>
            </a:r>
            <a:r>
              <a:rPr lang="en-US" dirty="0"/>
              <a:t> </a:t>
            </a:r>
            <a:r>
              <a:rPr lang="en-US" dirty="0" err="1"/>
              <a:t>Merivaki</a:t>
            </a:r>
            <a:r>
              <a:rPr lang="en-US" dirty="0"/>
              <a:t>, Laura Morales, Sonja </a:t>
            </a:r>
            <a:r>
              <a:rPr lang="en-US" dirty="0" err="1"/>
              <a:t>Zmerli</a:t>
            </a:r>
            <a:endParaRPr lang="en-US" dirty="0"/>
          </a:p>
          <a:p>
            <a:r>
              <a:rPr lang="en-US" dirty="0" smtClean="0"/>
              <a:t>Open Science Framework: </a:t>
            </a:r>
            <a:r>
              <a:rPr lang="en-US" dirty="0" smtClean="0">
                <a:hlinkClick r:id="rId2"/>
              </a:rPr>
              <a:t>https://osf.io/qfv76/</a:t>
            </a:r>
            <a:r>
              <a:rPr lang="en-US" dirty="0" smtClean="0"/>
              <a:t> </a:t>
            </a:r>
          </a:p>
          <a:p>
            <a:r>
              <a:rPr lang="en-US" dirty="0" smtClean="0"/>
              <a:t>You </a:t>
            </a:r>
            <a:r>
              <a:rPr lang="en-US" dirty="0"/>
              <a:t>are most </a:t>
            </a:r>
            <a:r>
              <a:rPr lang="en-US" dirty="0" smtClean="0"/>
              <a:t>welcome to </a:t>
            </a:r>
            <a:r>
              <a:rPr lang="en-US" dirty="0"/>
              <a:t>join us!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120" y="4797152"/>
            <a:ext cx="2028453" cy="8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24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Harmonized Trust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Multinational surveys: ISSP, WVS, EVS, ESS, EQLS, Eurobarometer, Survey of Adult Skills (PIAAC), CID, ICCS, ICILS, PGPE</a:t>
            </a:r>
          </a:p>
          <a:p>
            <a:r>
              <a:rPr lang="en-US" dirty="0" smtClean="0"/>
              <a:t>National: general social surveys, national election surveys, longitudinal panel studies</a:t>
            </a:r>
          </a:p>
          <a:p>
            <a:r>
              <a:rPr lang="en-US" dirty="0" smtClean="0"/>
              <a:t>We have identified ~365 surveys since 1953.</a:t>
            </a:r>
          </a:p>
          <a:p>
            <a:r>
              <a:rPr lang="en-US" dirty="0"/>
              <a:t>Rough estimate: these surveys include about 2/3 of all trust responses ever </a:t>
            </a:r>
            <a:r>
              <a:rPr lang="en-US" dirty="0" smtClean="0"/>
              <a:t>collected</a:t>
            </a:r>
          </a:p>
          <a:p>
            <a:r>
              <a:rPr lang="en-US" dirty="0" smtClean="0"/>
              <a:t>The currently harmonized data include almost 4 million observations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4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99" y="1268760"/>
            <a:ext cx="8779001" cy="54335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75656" y="342902"/>
            <a:ext cx="6336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Constantia" panose="02030602050306030303" pitchFamily="18" charset="0"/>
              </a:rPr>
              <a:t>Trust Score by Country</a:t>
            </a:r>
            <a:endParaRPr lang="nl-NL" sz="40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05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Would you say…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/>
              <a:t>general most people can be trusted?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OR</a:t>
            </a:r>
            <a:r>
              <a:rPr lang="en-US" dirty="0"/>
              <a:t>: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You </a:t>
            </a:r>
            <a:r>
              <a:rPr lang="en-US" dirty="0"/>
              <a:t>can’t be too careful in dealing with </a:t>
            </a:r>
            <a:r>
              <a:rPr lang="en-US" dirty="0" smtClean="0"/>
              <a:t>other people?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82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328613"/>
            <a:ext cx="9020175" cy="620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426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9508595"/>
              </p:ext>
            </p:extLst>
          </p:nvPr>
        </p:nvGraphicFramePr>
        <p:xfrm>
          <a:off x="323528" y="0"/>
          <a:ext cx="8640960" cy="6813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4758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99" y="1307837"/>
            <a:ext cx="8779001" cy="54335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4663" y="473510"/>
            <a:ext cx="69946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Constantia" panose="02030602050306030303" pitchFamily="18" charset="0"/>
              </a:rPr>
              <a:t>Number of surveys per country</a:t>
            </a:r>
            <a:endParaRPr lang="nl-NL" sz="40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51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Varieties of </a:t>
            </a:r>
            <a:r>
              <a:rPr lang="en-US" dirty="0" smtClean="0"/>
              <a:t>trust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Would you say… In general most people can be trusted? OR: You can’t be too careful in dealing with other people? </a:t>
            </a:r>
          </a:p>
          <a:p>
            <a:pPr lvl="1"/>
            <a:r>
              <a:rPr lang="en-US" dirty="0" smtClean="0"/>
              <a:t>= ‘Forced choice’ format (0 – 1), the Rosenberg original (1953), probably from Noelle-Neumann (1942)</a:t>
            </a:r>
          </a:p>
          <a:p>
            <a:pPr lvl="1"/>
            <a:r>
              <a:rPr lang="en-US" dirty="0" smtClean="0"/>
              <a:t>With option ‘It depends’ offered</a:t>
            </a:r>
          </a:p>
          <a:p>
            <a:pPr lvl="1"/>
            <a:r>
              <a:rPr lang="en-US" dirty="0" smtClean="0"/>
              <a:t>With option ‘Don’t know’ added</a:t>
            </a:r>
          </a:p>
          <a:p>
            <a:r>
              <a:rPr lang="en-US" dirty="0" smtClean="0"/>
              <a:t>These poles as Likert items on various scales</a:t>
            </a:r>
          </a:p>
          <a:p>
            <a:r>
              <a:rPr lang="en-US" dirty="0" smtClean="0"/>
              <a:t>1-4, 1-5, 1-7, 1-10, 0-10 == ESS</a:t>
            </a:r>
          </a:p>
          <a:p>
            <a:r>
              <a:rPr lang="en-US" dirty="0" smtClean="0"/>
              <a:t>Other statements about human nature (1-5)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4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ESS 0-10 scale yields more trust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2789717"/>
              </p:ext>
            </p:extLst>
          </p:nvPr>
        </p:nvGraphicFramePr>
        <p:xfrm>
          <a:off x="1043608" y="1019174"/>
          <a:ext cx="7488832" cy="5506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1331640" y="6396335"/>
            <a:ext cx="6606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/>
              <a:t>Bekkers, R. &amp; Sandberg, B. (2018). </a:t>
            </a:r>
            <a:r>
              <a:rPr lang="nl-NL" sz="1200" dirty="0" err="1"/>
              <a:t>Grading</a:t>
            </a:r>
            <a:r>
              <a:rPr lang="nl-NL" sz="1200" dirty="0"/>
              <a:t> </a:t>
            </a:r>
            <a:r>
              <a:rPr lang="nl-NL" sz="1200" dirty="0" err="1"/>
              <a:t>Generalized</a:t>
            </a:r>
            <a:r>
              <a:rPr lang="nl-NL" sz="1200" dirty="0"/>
              <a:t> Trust </a:t>
            </a:r>
            <a:r>
              <a:rPr lang="nl-NL" sz="1200" dirty="0" err="1"/>
              <a:t>Across</a:t>
            </a:r>
            <a:r>
              <a:rPr lang="nl-NL" sz="1200" dirty="0"/>
              <a:t> Europe. Paper </a:t>
            </a:r>
            <a:r>
              <a:rPr lang="nl-NL" sz="1200" dirty="0" err="1"/>
              <a:t>presented</a:t>
            </a:r>
            <a:r>
              <a:rPr lang="nl-NL" sz="1200" dirty="0"/>
              <a:t> at </a:t>
            </a:r>
            <a:r>
              <a:rPr lang="nl-NL" sz="1200" dirty="0" err="1"/>
              <a:t>the</a:t>
            </a:r>
            <a:r>
              <a:rPr lang="nl-NL" sz="1200" dirty="0"/>
              <a:t> 6th ESS workshop, </a:t>
            </a:r>
            <a:r>
              <a:rPr lang="nl-NL" sz="1200" dirty="0" err="1"/>
              <a:t>March</a:t>
            </a:r>
            <a:r>
              <a:rPr lang="nl-NL" sz="1200" dirty="0"/>
              <a:t> 16, 2018, The Hague. </a:t>
            </a:r>
            <a:r>
              <a:rPr lang="nl-NL" sz="1200" u="sng" dirty="0">
                <a:hlinkClick r:id="rId3"/>
              </a:rPr>
              <a:t>https://osf.io/qntze/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132379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ESS 0-10 scale yields more trust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8221681"/>
              </p:ext>
            </p:extLst>
          </p:nvPr>
        </p:nvGraphicFramePr>
        <p:xfrm>
          <a:off x="1043608" y="1019174"/>
          <a:ext cx="7488832" cy="5506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429000"/>
            <a:ext cx="2996356" cy="74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31640" y="6396335"/>
            <a:ext cx="6606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/>
              <a:t>Bekkers, R. &amp; Sandberg, B. (2018). </a:t>
            </a:r>
            <a:r>
              <a:rPr lang="nl-NL" sz="1200" dirty="0" err="1"/>
              <a:t>Grading</a:t>
            </a:r>
            <a:r>
              <a:rPr lang="nl-NL" sz="1200" dirty="0"/>
              <a:t> </a:t>
            </a:r>
            <a:r>
              <a:rPr lang="nl-NL" sz="1200" dirty="0" err="1"/>
              <a:t>Generalized</a:t>
            </a:r>
            <a:r>
              <a:rPr lang="nl-NL" sz="1200" dirty="0"/>
              <a:t> Trust </a:t>
            </a:r>
            <a:r>
              <a:rPr lang="nl-NL" sz="1200" dirty="0" err="1"/>
              <a:t>Across</a:t>
            </a:r>
            <a:r>
              <a:rPr lang="nl-NL" sz="1200" dirty="0"/>
              <a:t> Europe. Paper </a:t>
            </a:r>
            <a:r>
              <a:rPr lang="nl-NL" sz="1200" dirty="0" err="1"/>
              <a:t>presented</a:t>
            </a:r>
            <a:r>
              <a:rPr lang="nl-NL" sz="1200" dirty="0"/>
              <a:t> at </a:t>
            </a:r>
            <a:r>
              <a:rPr lang="nl-NL" sz="1200" dirty="0" err="1"/>
              <a:t>the</a:t>
            </a:r>
            <a:r>
              <a:rPr lang="nl-NL" sz="1200" dirty="0"/>
              <a:t> 6th ESS workshop, </a:t>
            </a:r>
            <a:r>
              <a:rPr lang="nl-NL" sz="1200" dirty="0" err="1"/>
              <a:t>March</a:t>
            </a:r>
            <a:r>
              <a:rPr lang="nl-NL" sz="1200" dirty="0"/>
              <a:t> 16, 2018, The Hague. </a:t>
            </a:r>
            <a:r>
              <a:rPr lang="nl-NL" sz="1200" u="sng" dirty="0">
                <a:hlinkClick r:id="rId4"/>
              </a:rPr>
              <a:t>https://osf.io/qntze/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307701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ESS 0-10 scale yields more trust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2586467"/>
              </p:ext>
            </p:extLst>
          </p:nvPr>
        </p:nvGraphicFramePr>
        <p:xfrm>
          <a:off x="1043608" y="1019174"/>
          <a:ext cx="7488832" cy="5506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429000"/>
            <a:ext cx="2996356" cy="74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31640" y="6396335"/>
            <a:ext cx="6606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/>
              <a:t>Bekkers, R. &amp; Sandberg, B. (2018). </a:t>
            </a:r>
            <a:r>
              <a:rPr lang="nl-NL" sz="1200" dirty="0" err="1"/>
              <a:t>Grading</a:t>
            </a:r>
            <a:r>
              <a:rPr lang="nl-NL" sz="1200" dirty="0"/>
              <a:t> </a:t>
            </a:r>
            <a:r>
              <a:rPr lang="nl-NL" sz="1200" dirty="0" err="1"/>
              <a:t>Generalized</a:t>
            </a:r>
            <a:r>
              <a:rPr lang="nl-NL" sz="1200" dirty="0"/>
              <a:t> Trust </a:t>
            </a:r>
            <a:r>
              <a:rPr lang="nl-NL" sz="1200" dirty="0" err="1"/>
              <a:t>Across</a:t>
            </a:r>
            <a:r>
              <a:rPr lang="nl-NL" sz="1200" dirty="0"/>
              <a:t> Europe. Paper </a:t>
            </a:r>
            <a:r>
              <a:rPr lang="nl-NL" sz="1200" dirty="0" err="1"/>
              <a:t>presented</a:t>
            </a:r>
            <a:r>
              <a:rPr lang="nl-NL" sz="1200" dirty="0"/>
              <a:t> at </a:t>
            </a:r>
            <a:r>
              <a:rPr lang="nl-NL" sz="1200" dirty="0" err="1"/>
              <a:t>the</a:t>
            </a:r>
            <a:r>
              <a:rPr lang="nl-NL" sz="1200" dirty="0"/>
              <a:t> 6th ESS workshop, </a:t>
            </a:r>
            <a:r>
              <a:rPr lang="nl-NL" sz="1200" dirty="0" err="1"/>
              <a:t>March</a:t>
            </a:r>
            <a:r>
              <a:rPr lang="nl-NL" sz="1200" dirty="0"/>
              <a:t> 16, 2018, The Hague. </a:t>
            </a:r>
            <a:r>
              <a:rPr lang="nl-NL" sz="1200" u="sng" dirty="0">
                <a:hlinkClick r:id="rId4"/>
              </a:rPr>
              <a:t>https://osf.io/qntze/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204787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ESS 0-10 scale yields more trust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6061230"/>
              </p:ext>
            </p:extLst>
          </p:nvPr>
        </p:nvGraphicFramePr>
        <p:xfrm>
          <a:off x="1043608" y="1019174"/>
          <a:ext cx="7488832" cy="5506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429000"/>
            <a:ext cx="2996356" cy="74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31640" y="6396335"/>
            <a:ext cx="6606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/>
              <a:t>Bekkers, R. &amp; Sandberg, B. (2018). </a:t>
            </a:r>
            <a:r>
              <a:rPr lang="nl-NL" sz="1200" dirty="0" err="1"/>
              <a:t>Grading</a:t>
            </a:r>
            <a:r>
              <a:rPr lang="nl-NL" sz="1200" dirty="0"/>
              <a:t> </a:t>
            </a:r>
            <a:r>
              <a:rPr lang="nl-NL" sz="1200" dirty="0" err="1"/>
              <a:t>Generalized</a:t>
            </a:r>
            <a:r>
              <a:rPr lang="nl-NL" sz="1200" dirty="0"/>
              <a:t> Trust </a:t>
            </a:r>
            <a:r>
              <a:rPr lang="nl-NL" sz="1200" dirty="0" err="1"/>
              <a:t>Across</a:t>
            </a:r>
            <a:r>
              <a:rPr lang="nl-NL" sz="1200" dirty="0"/>
              <a:t> Europe. Paper </a:t>
            </a:r>
            <a:r>
              <a:rPr lang="nl-NL" sz="1200" dirty="0" err="1"/>
              <a:t>presented</a:t>
            </a:r>
            <a:r>
              <a:rPr lang="nl-NL" sz="1200" dirty="0"/>
              <a:t> at </a:t>
            </a:r>
            <a:r>
              <a:rPr lang="nl-NL" sz="1200" dirty="0" err="1"/>
              <a:t>the</a:t>
            </a:r>
            <a:r>
              <a:rPr lang="nl-NL" sz="1200" dirty="0"/>
              <a:t> 6th ESS workshop, </a:t>
            </a:r>
            <a:r>
              <a:rPr lang="nl-NL" sz="1200" dirty="0" err="1"/>
              <a:t>March</a:t>
            </a:r>
            <a:r>
              <a:rPr lang="nl-NL" sz="1200" dirty="0"/>
              <a:t> 16, 2018, The Hague. </a:t>
            </a:r>
            <a:r>
              <a:rPr lang="nl-NL" sz="1200" u="sng" dirty="0">
                <a:hlinkClick r:id="rId4"/>
              </a:rPr>
              <a:t>https://osf.io/qntze/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323271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HTD at 5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Country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Time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Survey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Scale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Individual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00190" y="1556792"/>
            <a:ext cx="2304257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768"/>
              </a:spcBef>
            </a:pPr>
            <a:r>
              <a:rPr lang="en-US" sz="3200" dirty="0" smtClean="0">
                <a:latin typeface="Constantia" panose="02030602050306030303" pitchFamily="18" charset="0"/>
              </a:rPr>
              <a:t>154</a:t>
            </a:r>
          </a:p>
          <a:p>
            <a:pPr algn="r">
              <a:spcBef>
                <a:spcPts val="768"/>
              </a:spcBef>
            </a:pPr>
            <a:r>
              <a:rPr lang="en-US" sz="3200" dirty="0" smtClean="0">
                <a:latin typeface="Constantia" panose="02030602050306030303" pitchFamily="18" charset="0"/>
              </a:rPr>
              <a:t>1953-2017</a:t>
            </a:r>
          </a:p>
          <a:p>
            <a:pPr algn="r">
              <a:spcBef>
                <a:spcPts val="768"/>
              </a:spcBef>
            </a:pPr>
            <a:r>
              <a:rPr lang="en-US" sz="3200" dirty="0" smtClean="0">
                <a:latin typeface="Constantia" panose="02030602050306030303" pitchFamily="18" charset="0"/>
              </a:rPr>
              <a:t>365</a:t>
            </a:r>
          </a:p>
          <a:p>
            <a:pPr algn="r">
              <a:spcBef>
                <a:spcPts val="768"/>
              </a:spcBef>
            </a:pPr>
            <a:r>
              <a:rPr lang="en-US" sz="3200" dirty="0">
                <a:latin typeface="Constantia" panose="02030602050306030303" pitchFamily="18" charset="0"/>
              </a:rPr>
              <a:t>8</a:t>
            </a:r>
            <a:endParaRPr lang="en-US" sz="3200" dirty="0" smtClean="0">
              <a:latin typeface="Constantia" panose="02030602050306030303" pitchFamily="18" charset="0"/>
            </a:endParaRPr>
          </a:p>
          <a:p>
            <a:pPr algn="r">
              <a:spcBef>
                <a:spcPts val="768"/>
              </a:spcBef>
            </a:pPr>
            <a:r>
              <a:rPr lang="en-US" sz="3200" dirty="0" smtClean="0">
                <a:latin typeface="Constantia" panose="02030602050306030303" pitchFamily="18" charset="0"/>
              </a:rPr>
              <a:t>3,828,342</a:t>
            </a:r>
            <a:endParaRPr lang="en-US" sz="32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48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Variance in trust at </a:t>
            </a:r>
            <a:r>
              <a:rPr lang="en-US" dirty="0" smtClean="0"/>
              <a:t>5 </a:t>
            </a:r>
            <a:r>
              <a:rPr lang="en-US" dirty="0" smtClean="0"/>
              <a:t>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322981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Country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Time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Survey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Scale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Individual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00190" y="1556792"/>
            <a:ext cx="2304257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768"/>
              </a:spcBef>
            </a:pPr>
            <a:r>
              <a:rPr lang="en-US" sz="3200" dirty="0" smtClean="0">
                <a:latin typeface="Constantia" panose="02030602050306030303" pitchFamily="18" charset="0"/>
              </a:rPr>
              <a:t>154</a:t>
            </a:r>
          </a:p>
          <a:p>
            <a:pPr algn="r">
              <a:spcBef>
                <a:spcPts val="768"/>
              </a:spcBef>
            </a:pPr>
            <a:r>
              <a:rPr lang="en-US" sz="3200" dirty="0" smtClean="0">
                <a:latin typeface="Constantia" panose="02030602050306030303" pitchFamily="18" charset="0"/>
              </a:rPr>
              <a:t>1953-2017</a:t>
            </a:r>
          </a:p>
          <a:p>
            <a:pPr algn="r">
              <a:spcBef>
                <a:spcPts val="768"/>
              </a:spcBef>
            </a:pPr>
            <a:r>
              <a:rPr lang="en-US" sz="3200" dirty="0" smtClean="0">
                <a:latin typeface="Constantia" panose="02030602050306030303" pitchFamily="18" charset="0"/>
              </a:rPr>
              <a:t>365</a:t>
            </a:r>
          </a:p>
          <a:p>
            <a:pPr algn="r">
              <a:spcBef>
                <a:spcPts val="768"/>
              </a:spcBef>
            </a:pPr>
            <a:r>
              <a:rPr lang="en-US" sz="3200" dirty="0" smtClean="0">
                <a:latin typeface="Constantia" panose="02030602050306030303" pitchFamily="18" charset="0"/>
              </a:rPr>
              <a:t>8</a:t>
            </a:r>
          </a:p>
          <a:p>
            <a:pPr algn="r">
              <a:spcBef>
                <a:spcPts val="768"/>
              </a:spcBef>
            </a:pPr>
            <a:r>
              <a:rPr lang="en-US" sz="3200" dirty="0" smtClean="0">
                <a:latin typeface="Constantia" panose="02030602050306030303" pitchFamily="18" charset="0"/>
              </a:rPr>
              <a:t>3,828,342</a:t>
            </a:r>
            <a:endParaRPr lang="en-US" sz="3200" dirty="0"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5933" y="1628800"/>
            <a:ext cx="2304257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768"/>
              </a:spcBef>
            </a:pPr>
            <a:r>
              <a:rPr lang="en-US" sz="3200" dirty="0" smtClean="0">
                <a:latin typeface="Constantia" panose="02030602050306030303" pitchFamily="18" charset="0"/>
              </a:rPr>
              <a:t>9.9%</a:t>
            </a:r>
          </a:p>
          <a:p>
            <a:pPr algn="r">
              <a:spcBef>
                <a:spcPts val="768"/>
              </a:spcBef>
            </a:pPr>
            <a:r>
              <a:rPr lang="en-US" sz="3200" dirty="0" smtClean="0">
                <a:latin typeface="Constantia" panose="02030602050306030303" pitchFamily="18" charset="0"/>
              </a:rPr>
              <a:t>5.6%</a:t>
            </a:r>
          </a:p>
          <a:p>
            <a:pPr algn="r">
              <a:spcBef>
                <a:spcPts val="768"/>
              </a:spcBef>
            </a:pPr>
            <a:r>
              <a:rPr lang="en-US" sz="3200" dirty="0" smtClean="0">
                <a:latin typeface="Constantia" panose="02030602050306030303" pitchFamily="18" charset="0"/>
              </a:rPr>
              <a:t>11.4%</a:t>
            </a:r>
          </a:p>
          <a:p>
            <a:pPr algn="r">
              <a:spcBef>
                <a:spcPts val="768"/>
              </a:spcBef>
            </a:pPr>
            <a:r>
              <a:rPr lang="en-US" sz="3200" dirty="0" smtClean="0">
                <a:latin typeface="Constantia" panose="02030602050306030303" pitchFamily="18" charset="0"/>
              </a:rPr>
              <a:t>3.3%</a:t>
            </a:r>
          </a:p>
          <a:p>
            <a:pPr algn="r">
              <a:spcBef>
                <a:spcPts val="768"/>
              </a:spcBef>
            </a:pPr>
            <a:r>
              <a:rPr lang="en-US" sz="3200" dirty="0" smtClean="0">
                <a:latin typeface="Constantia" panose="02030602050306030303" pitchFamily="18" charset="0"/>
              </a:rPr>
              <a:t>80~85%</a:t>
            </a:r>
            <a:endParaRPr lang="en-US" sz="3200" dirty="0">
              <a:latin typeface="Constantia" panose="0203060205030603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5085184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tantia" panose="02030602050306030303" pitchFamily="18" charset="0"/>
              </a:rPr>
              <a:t>Percentages are ICC estimates: Intra Class Correlation coefficients (</a:t>
            </a:r>
            <a:r>
              <a:rPr lang="el-GR" i="1" dirty="0" smtClean="0">
                <a:latin typeface="Constantia" panose="02030602050306030303" pitchFamily="18" charset="0"/>
              </a:rPr>
              <a:t>ρ</a:t>
            </a:r>
            <a:r>
              <a:rPr lang="en-US" i="1" dirty="0" smtClean="0">
                <a:latin typeface="Constantia" panose="02030602050306030303" pitchFamily="18" charset="0"/>
              </a:rPr>
              <a:t> in </a:t>
            </a:r>
            <a:r>
              <a:rPr lang="en-US" i="1" dirty="0">
                <a:latin typeface="Constantia" panose="02030602050306030303" pitchFamily="18" charset="0"/>
              </a:rPr>
              <a:t>‘empty’ </a:t>
            </a:r>
            <a:r>
              <a:rPr lang="en-US" i="1" dirty="0" smtClean="0">
                <a:latin typeface="Constantia" panose="02030602050306030303" pitchFamily="18" charset="0"/>
              </a:rPr>
              <a:t>intercept-only models</a:t>
            </a:r>
            <a:r>
              <a:rPr lang="en-US" dirty="0" smtClean="0">
                <a:latin typeface="Constantia" panose="02030602050306030303" pitchFamily="18" charset="0"/>
              </a:rPr>
              <a:t>) for levels 1 to 4 in separate regressions</a:t>
            </a:r>
            <a:endParaRPr lang="nl-NL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57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Are we losing faith in each other?</a:t>
            </a:r>
          </a:p>
          <a:p>
            <a:r>
              <a:rPr lang="en-US" dirty="0" smtClean="0"/>
              <a:t>How does trust develop over the life cycle?</a:t>
            </a:r>
          </a:p>
          <a:p>
            <a:r>
              <a:rPr lang="en-US" dirty="0" smtClean="0"/>
              <a:t>How do generations differ in trust?</a:t>
            </a:r>
          </a:p>
          <a:p>
            <a:r>
              <a:rPr lang="en-US" dirty="0" smtClean="0"/>
              <a:t>Why are citizens in some countries more trusting than in other countries?</a:t>
            </a:r>
          </a:p>
          <a:p>
            <a:r>
              <a:rPr lang="en-US" dirty="0" smtClean="0"/>
              <a:t>How is trust based on experience?</a:t>
            </a:r>
          </a:p>
          <a:p>
            <a:r>
              <a:rPr lang="en-US" dirty="0" smtClean="0"/>
              <a:t>How does trust affect health, income, well-being, and prosocial behavior?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72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of Trust in the US</a:t>
            </a:r>
            <a:endParaRPr lang="nl-NL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4469478"/>
              </p:ext>
            </p:extLst>
          </p:nvPr>
        </p:nvGraphicFramePr>
        <p:xfrm>
          <a:off x="899592" y="1700808"/>
          <a:ext cx="7344816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71141" y="6237312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= 307,502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3776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 Differences in the US</a:t>
            </a:r>
            <a:endParaRPr lang="nl-NL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3250966"/>
              </p:ext>
            </p:extLst>
          </p:nvPr>
        </p:nvGraphicFramePr>
        <p:xfrm>
          <a:off x="899592" y="1700808"/>
          <a:ext cx="7344816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71141" y="6237312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= 307,502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626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Cohort Differences in the US</a:t>
            </a:r>
            <a:endParaRPr lang="nl-NL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3060016"/>
              </p:ext>
            </p:extLst>
          </p:nvPr>
        </p:nvGraphicFramePr>
        <p:xfrm>
          <a:off x="827584" y="1628800"/>
          <a:ext cx="741682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71141" y="6237312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= 307,502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9246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Cohort Differences in the US</a:t>
            </a:r>
            <a:endParaRPr lang="nl-NL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8694595"/>
              </p:ext>
            </p:extLst>
          </p:nvPr>
        </p:nvGraphicFramePr>
        <p:xfrm>
          <a:off x="827584" y="1628800"/>
          <a:ext cx="741682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71141" y="6237312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= 307,502</a:t>
            </a:r>
            <a:endParaRPr lang="nl-NL" dirty="0"/>
          </a:p>
        </p:txBody>
      </p:sp>
      <p:sp>
        <p:nvSpPr>
          <p:cNvPr id="4" name="Rectangle 3"/>
          <p:cNvSpPr/>
          <p:nvPr/>
        </p:nvSpPr>
        <p:spPr>
          <a:xfrm>
            <a:off x="5285925" y="2924944"/>
            <a:ext cx="1302299" cy="86409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129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Generational Decline at Age 17-20</a:t>
            </a:r>
            <a:endParaRPr lang="nl-NL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1029804"/>
              </p:ext>
            </p:extLst>
          </p:nvPr>
        </p:nvGraphicFramePr>
        <p:xfrm>
          <a:off x="683568" y="1412776"/>
          <a:ext cx="792088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19672" y="6231511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Monitoring the Future, n = 114,402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406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 and Cohort in the US</a:t>
            </a:r>
            <a:endParaRPr lang="nl-NL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9675421"/>
              </p:ext>
            </p:extLst>
          </p:nvPr>
        </p:nvGraphicFramePr>
        <p:xfrm>
          <a:off x="683568" y="1412776"/>
          <a:ext cx="799288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71141" y="6237312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= 307,502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470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 and Cohort in the UK</a:t>
            </a:r>
            <a:endParaRPr lang="nl-NL" dirty="0"/>
          </a:p>
        </p:txBody>
      </p:sp>
      <p:sp>
        <p:nvSpPr>
          <p:cNvPr id="5" name="TextBox 4"/>
          <p:cNvSpPr txBox="1"/>
          <p:nvPr/>
        </p:nvSpPr>
        <p:spPr>
          <a:xfrm>
            <a:off x="3971141" y="6237312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= 324,272</a:t>
            </a:r>
            <a:endParaRPr lang="nl-NL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4659219"/>
              </p:ext>
            </p:extLst>
          </p:nvPr>
        </p:nvGraphicFramePr>
        <p:xfrm>
          <a:off x="755576" y="1340768"/>
          <a:ext cx="763284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871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 and Cohort in Germany</a:t>
            </a:r>
            <a:endParaRPr lang="nl-NL" dirty="0"/>
          </a:p>
        </p:txBody>
      </p:sp>
      <p:sp>
        <p:nvSpPr>
          <p:cNvPr id="5" name="TextBox 4"/>
          <p:cNvSpPr txBox="1"/>
          <p:nvPr/>
        </p:nvSpPr>
        <p:spPr>
          <a:xfrm>
            <a:off x="4211960" y="6227733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= 81,959</a:t>
            </a:r>
            <a:endParaRPr lang="nl-NL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8399344"/>
              </p:ext>
            </p:extLst>
          </p:nvPr>
        </p:nvGraphicFramePr>
        <p:xfrm>
          <a:off x="755576" y="1412776"/>
          <a:ext cx="777686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086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Age and Cohort in the Netherlands</a:t>
            </a:r>
            <a:endParaRPr lang="nl-NL" dirty="0"/>
          </a:p>
        </p:txBody>
      </p:sp>
      <p:sp>
        <p:nvSpPr>
          <p:cNvPr id="5" name="TextBox 4"/>
          <p:cNvSpPr txBox="1"/>
          <p:nvPr/>
        </p:nvSpPr>
        <p:spPr>
          <a:xfrm>
            <a:off x="4211960" y="6227733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= 57,710</a:t>
            </a:r>
            <a:endParaRPr lang="nl-NL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3459336"/>
              </p:ext>
            </p:extLst>
          </p:nvPr>
        </p:nvGraphicFramePr>
        <p:xfrm>
          <a:off x="683568" y="1340768"/>
          <a:ext cx="777686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498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7229778"/>
              </p:ext>
            </p:extLst>
          </p:nvPr>
        </p:nvGraphicFramePr>
        <p:xfrm>
          <a:off x="35496" y="104054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9552" y="332656"/>
            <a:ext cx="78282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Constantia" panose="02030602050306030303" pitchFamily="18" charset="0"/>
              </a:rPr>
              <a:t>Income Inequality Fosters Distrust</a:t>
            </a:r>
            <a:endParaRPr lang="nl-NL" sz="4000" dirty="0">
              <a:latin typeface="Constantia" panose="02030602050306030303" pitchFamily="18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0573304"/>
              </p:ext>
            </p:extLst>
          </p:nvPr>
        </p:nvGraphicFramePr>
        <p:xfrm>
          <a:off x="4572000" y="105045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6224544"/>
              </p:ext>
            </p:extLst>
          </p:nvPr>
        </p:nvGraphicFramePr>
        <p:xfrm>
          <a:off x="107504" y="393305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1347247"/>
              </p:ext>
            </p:extLst>
          </p:nvPr>
        </p:nvGraphicFramePr>
        <p:xfrm>
          <a:off x="4572000" y="393305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9145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Yet we work like…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709" y="1792370"/>
            <a:ext cx="5917354" cy="394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505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7681"/>
            <a:ext cx="9144000" cy="418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60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76" y="1196752"/>
            <a:ext cx="6604286" cy="5291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24328" y="3692661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r</a:t>
            </a:r>
            <a:r>
              <a:rPr lang="en-US" dirty="0" smtClean="0"/>
              <a:t> = -.42</a:t>
            </a:r>
            <a:endParaRPr lang="nl-NL" dirty="0"/>
          </a:p>
        </p:txBody>
      </p:sp>
      <p:sp>
        <p:nvSpPr>
          <p:cNvPr id="5" name="TextBox 4"/>
          <p:cNvSpPr txBox="1"/>
          <p:nvPr/>
        </p:nvSpPr>
        <p:spPr>
          <a:xfrm>
            <a:off x="2542762" y="332656"/>
            <a:ext cx="43334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Constantia" panose="02030602050306030303" pitchFamily="18" charset="0"/>
              </a:rPr>
              <a:t>Violence and Trust</a:t>
            </a:r>
            <a:endParaRPr lang="nl-NL" sz="40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71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1030288"/>
            <a:ext cx="59912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58360" y="548680"/>
            <a:ext cx="4227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onstantia" panose="02030602050306030303" pitchFamily="18" charset="0"/>
              </a:rPr>
              <a:t>Relation within Europe </a:t>
            </a:r>
            <a:r>
              <a:rPr lang="en-US" dirty="0" smtClean="0">
                <a:latin typeface="Constantia" panose="02030602050306030303" pitchFamily="18" charset="0"/>
              </a:rPr>
              <a:t>strongly </a:t>
            </a:r>
            <a:r>
              <a:rPr lang="en-US" dirty="0" smtClean="0">
                <a:latin typeface="Constantia" panose="02030602050306030303" pitchFamily="18" charset="0"/>
              </a:rPr>
              <a:t>negative</a:t>
            </a:r>
            <a:endParaRPr lang="nl-NL" dirty="0">
              <a:latin typeface="Constantia" panose="0203060205030603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24328" y="3692661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r</a:t>
            </a:r>
            <a:r>
              <a:rPr lang="en-US" dirty="0" smtClean="0"/>
              <a:t> = -.36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978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1030288"/>
            <a:ext cx="59912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24328" y="3692661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r</a:t>
            </a:r>
            <a:r>
              <a:rPr lang="en-US" dirty="0" smtClean="0"/>
              <a:t> = -.46</a:t>
            </a:r>
            <a:endParaRPr lang="nl-NL" dirty="0"/>
          </a:p>
        </p:txBody>
      </p:sp>
      <p:sp>
        <p:nvSpPr>
          <p:cNvPr id="4" name="Rectangle 3"/>
          <p:cNvSpPr/>
          <p:nvPr/>
        </p:nvSpPr>
        <p:spPr>
          <a:xfrm>
            <a:off x="2482302" y="548680"/>
            <a:ext cx="4753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onstantia" panose="02030602050306030303" pitchFamily="18" charset="0"/>
              </a:rPr>
              <a:t>Relation outside Europe also strongly negative</a:t>
            </a:r>
            <a:endParaRPr lang="nl-NL" dirty="0">
              <a:latin typeface="Constantia" panose="0203060205030603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19872" y="5836622"/>
            <a:ext cx="3508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El Salvador and </a:t>
            </a:r>
            <a:r>
              <a:rPr lang="en-US" sz="1200" dirty="0" err="1" smtClean="0"/>
              <a:t>Hunduras</a:t>
            </a:r>
            <a:r>
              <a:rPr lang="en-US" sz="1200" dirty="0" smtClean="0"/>
              <a:t> omitted; if included </a:t>
            </a:r>
            <a:r>
              <a:rPr lang="en-US" sz="1200" i="1" dirty="0" smtClean="0"/>
              <a:t>r</a:t>
            </a:r>
            <a:r>
              <a:rPr lang="en-US" sz="1200" dirty="0" smtClean="0"/>
              <a:t> = -.38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51166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292026"/>
            <a:ext cx="5992062" cy="48012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14405" y="404664"/>
            <a:ext cx="63151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latin typeface="Constantia" panose="02030602050306030303" pitchFamily="18" charset="0"/>
              </a:rPr>
              <a:t>Trust makes Europeans give</a:t>
            </a:r>
            <a:endParaRPr lang="nl-NL" sz="4000" dirty="0">
              <a:latin typeface="Constantia" panose="0203060205030603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6125157"/>
            <a:ext cx="824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hlinkClick r:id="rId3"/>
              </a:rPr>
              <a:t>https://renebekkers.wordpress.com/2018/03/22/the-force-of-everyday-philanthropy</a:t>
            </a:r>
            <a:r>
              <a:rPr lang="nl-NL" dirty="0" smtClean="0">
                <a:hlinkClick r:id="rId3"/>
              </a:rPr>
              <a:t>/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5" name="TextBox 4"/>
          <p:cNvSpPr txBox="1"/>
          <p:nvPr/>
        </p:nvSpPr>
        <p:spPr>
          <a:xfrm>
            <a:off x="7524328" y="3692661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r</a:t>
            </a:r>
            <a:r>
              <a:rPr lang="en-US" dirty="0" smtClean="0"/>
              <a:t> = .52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90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1030288"/>
            <a:ext cx="59912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00185" y="548680"/>
            <a:ext cx="394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onstantia" panose="02030602050306030303" pitchFamily="18" charset="0"/>
              </a:rPr>
              <a:t>Relation much weaker outside Europe</a:t>
            </a:r>
            <a:endParaRPr lang="nl-NL" dirty="0">
              <a:latin typeface="Constantia" panose="0203060205030603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24328" y="3692661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r</a:t>
            </a:r>
            <a:r>
              <a:rPr lang="en-US" dirty="0" smtClean="0"/>
              <a:t> = .11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803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456481" y="846809"/>
            <a:ext cx="8228160" cy="114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084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n-US" altLang="en-US" sz="4500" smtClean="0">
                <a:solidFill>
                  <a:srgbClr val="000066"/>
                </a:solidFill>
                <a:latin typeface="Constantia" panose="02030602050306030303" pitchFamily="18" charset="0"/>
              </a:rPr>
              <a:t>Let’s collaborate.</a:t>
            </a:r>
            <a:endParaRPr lang="en-US" altLang="en-US" sz="4500" dirty="0">
              <a:solidFill>
                <a:srgbClr val="000066"/>
              </a:solidFill>
              <a:latin typeface="Constantia" panose="02030602050306030303" pitchFamily="18" charset="0"/>
            </a:endParaRPr>
          </a:p>
        </p:txBody>
      </p:sp>
      <p:sp>
        <p:nvSpPr>
          <p:cNvPr id="23556" name="Line 3"/>
          <p:cNvSpPr>
            <a:spLocks noChangeShapeType="1"/>
          </p:cNvSpPr>
          <p:nvPr/>
        </p:nvSpPr>
        <p:spPr bwMode="auto">
          <a:xfrm>
            <a:off x="829440" y="2348887"/>
            <a:ext cx="7464960" cy="1440"/>
          </a:xfrm>
          <a:prstGeom prst="line">
            <a:avLst/>
          </a:prstGeom>
          <a:noFill/>
          <a:ln w="19080" cap="sq">
            <a:solidFill>
              <a:srgbClr val="33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>
              <a:latin typeface="Constantia" panose="02030602050306030303" pitchFamily="18" charset="0"/>
            </a:endParaRPr>
          </a:p>
        </p:txBody>
      </p:sp>
      <p:sp>
        <p:nvSpPr>
          <p:cNvPr id="23558" name="Text Box 5"/>
          <p:cNvSpPr txBox="1">
            <a:spLocks noChangeArrowheads="1"/>
          </p:cNvSpPr>
          <p:nvPr/>
        </p:nvSpPr>
        <p:spPr bwMode="auto">
          <a:xfrm>
            <a:off x="2915816" y="2548954"/>
            <a:ext cx="2986560" cy="1600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6698" rIns="81639" bIns="4082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lnSpc>
                <a:spcPct val="98000"/>
              </a:lnSpc>
              <a:buClrTx/>
              <a:buFontTx/>
              <a:buNone/>
            </a:pPr>
            <a:r>
              <a:rPr lang="en-US" altLang="en-US" sz="3200" dirty="0">
                <a:solidFill>
                  <a:srgbClr val="000000"/>
                </a:solidFill>
                <a:latin typeface="Constantia" panose="02030602050306030303" pitchFamily="18" charset="0"/>
              </a:rPr>
              <a:t>René Bekkers</a:t>
            </a:r>
          </a:p>
          <a:p>
            <a:pPr algn="ctr" eaLnBrk="1">
              <a:lnSpc>
                <a:spcPct val="98000"/>
              </a:lnSpc>
              <a:buClrTx/>
              <a:buFontTx/>
              <a:buNone/>
            </a:pPr>
            <a:r>
              <a:rPr lang="en-US" altLang="en-US" sz="3200" dirty="0">
                <a:solidFill>
                  <a:srgbClr val="004586"/>
                </a:solidFill>
                <a:latin typeface="Constantia" panose="02030602050306030303" pitchFamily="18" charset="0"/>
              </a:rPr>
              <a:t>@</a:t>
            </a:r>
            <a:r>
              <a:rPr lang="en-US" altLang="en-US" sz="3200" dirty="0" err="1">
                <a:solidFill>
                  <a:srgbClr val="004586"/>
                </a:solidFill>
                <a:latin typeface="Constantia" panose="02030602050306030303" pitchFamily="18" charset="0"/>
              </a:rPr>
              <a:t>renebekkers</a:t>
            </a:r>
            <a:endParaRPr lang="en-US" altLang="en-US" sz="3200" dirty="0">
              <a:solidFill>
                <a:srgbClr val="004586"/>
              </a:solidFill>
              <a:latin typeface="Constantia" panose="02030602050306030303" pitchFamily="18" charset="0"/>
            </a:endParaRPr>
          </a:p>
          <a:p>
            <a:pPr algn="ctr" eaLnBrk="1">
              <a:lnSpc>
                <a:spcPct val="98000"/>
              </a:lnSpc>
              <a:buClrTx/>
              <a:buFontTx/>
              <a:buNone/>
            </a:pPr>
            <a:r>
              <a:rPr lang="en-US" altLang="en-US" sz="3200" dirty="0">
                <a:solidFill>
                  <a:srgbClr val="004586"/>
                </a:solidFill>
                <a:latin typeface="Constantia" panose="02030602050306030303" pitchFamily="18" charset="0"/>
              </a:rPr>
              <a:t>r.bekkers@vu.nl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24617" y="4539514"/>
            <a:ext cx="5290717" cy="791642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2200" b="1" dirty="0" smtClean="0">
                <a:latin typeface="Constantia" panose="02030602050306030303" pitchFamily="18" charset="0"/>
              </a:rPr>
              <a:t>This project is on the Open </a:t>
            </a:r>
            <a:r>
              <a:rPr lang="en-US" sz="2200" b="1" dirty="0">
                <a:latin typeface="Constantia" panose="02030602050306030303" pitchFamily="18" charset="0"/>
              </a:rPr>
              <a:t>Science Framework, </a:t>
            </a:r>
            <a:r>
              <a:rPr lang="en-US" sz="2400" dirty="0" smtClean="0">
                <a:latin typeface="Constantia" panose="02030602050306030303" pitchFamily="18" charset="0"/>
                <a:hlinkClick r:id="rId3"/>
              </a:rPr>
              <a:t>https://osf.io/qfv76/</a:t>
            </a:r>
            <a:r>
              <a:rPr lang="en-US" sz="2400" dirty="0" smtClean="0">
                <a:latin typeface="Constantia" panose="02030602050306030303" pitchFamily="18" charset="0"/>
              </a:rPr>
              <a:t> </a:t>
            </a:r>
            <a:endParaRPr lang="en-US" sz="2200" b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316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Methods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 order: before / after questions that generate a ‘warm glow’</a:t>
            </a:r>
          </a:p>
          <a:p>
            <a:r>
              <a:rPr lang="en-US" dirty="0" smtClean="0"/>
              <a:t>Response category format: 0-1, 1-5, 1-7, 1-10, 0-10</a:t>
            </a:r>
          </a:p>
          <a:p>
            <a:r>
              <a:rPr lang="en-US" dirty="0" smtClean="0"/>
              <a:t>Mode of data collection: face-to-face, paper-and-pencil, online</a:t>
            </a:r>
          </a:p>
          <a:p>
            <a:r>
              <a:rPr lang="en-US" dirty="0" smtClean="0"/>
              <a:t>Data quality: response rate, #</a:t>
            </a:r>
            <a:r>
              <a:rPr lang="en-US" dirty="0" err="1" smtClean="0"/>
              <a:t>missings</a:t>
            </a:r>
            <a:r>
              <a:rPr lang="en-US" dirty="0" smtClean="0"/>
              <a:t>, interviewer ratings of ‘cooperativeness’</a:t>
            </a:r>
          </a:p>
        </p:txBody>
      </p:sp>
    </p:spTree>
    <p:extLst>
      <p:ext uri="{BB962C8B-B14F-4D97-AF65-F5344CB8AC3E}">
        <p14:creationId xmlns:p14="http://schemas.microsoft.com/office/powerpoint/2010/main" val="307701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Comparable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Luxemburg Income Study [LIS]</a:t>
            </a:r>
          </a:p>
          <a:p>
            <a:r>
              <a:rPr lang="en-US" dirty="0" smtClean="0"/>
              <a:t>International </a:t>
            </a:r>
            <a:r>
              <a:rPr lang="en-US" dirty="0"/>
              <a:t>Stratification and Mobility File [</a:t>
            </a:r>
            <a:r>
              <a:rPr lang="en-US" dirty="0" smtClean="0"/>
              <a:t>ISMF] in Sociology</a:t>
            </a:r>
          </a:p>
          <a:p>
            <a:r>
              <a:rPr lang="en-US" dirty="0" smtClean="0"/>
              <a:t>Cross-national Survey Data Harmonization [SDH] Project</a:t>
            </a:r>
          </a:p>
          <a:p>
            <a:r>
              <a:rPr lang="en-US" dirty="0" smtClean="0"/>
              <a:t>Durand et al. on political trust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61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53" y="620688"/>
            <a:ext cx="8220694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92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jyfusion91.files.wordpress.com/2012/06/ants.jpg?w=584&amp;h=8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492" y="44624"/>
            <a:ext cx="4506756" cy="676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60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85" y="317198"/>
            <a:ext cx="8515587" cy="606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93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548680"/>
            <a:ext cx="7391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76300" y="4460919"/>
            <a:ext cx="77281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nstantia" panose="02030602050306030303" pitchFamily="18" charset="0"/>
              </a:rPr>
              <a:t>Pp. 77-100 in: Van Lange, P.A.M., </a:t>
            </a:r>
            <a:r>
              <a:rPr lang="en-US" dirty="0" err="1" smtClean="0">
                <a:latin typeface="Constantia" panose="02030602050306030303" pitchFamily="18" charset="0"/>
              </a:rPr>
              <a:t>Rockenbach</a:t>
            </a:r>
            <a:r>
              <a:rPr lang="en-US" dirty="0" smtClean="0">
                <a:latin typeface="Constantia" panose="02030602050306030303" pitchFamily="18" charset="0"/>
              </a:rPr>
              <a:t>, B., &amp; Yamagishi, T. (Eds.). Trust in Social Dilemmas. Series in Human Cooperation, Volume 2. Oxford: Oxford University Press. </a:t>
            </a:r>
            <a:r>
              <a:rPr lang="en-US" dirty="0" smtClean="0">
                <a:latin typeface="Constantia" panose="02030602050306030303" pitchFamily="18" charset="0"/>
                <a:hlinkClick r:id="rId3"/>
              </a:rPr>
              <a:t>https://osf.io/umdxg/</a:t>
            </a:r>
            <a:r>
              <a:rPr lang="en-US" dirty="0" smtClean="0">
                <a:latin typeface="Constantia" panose="02030602050306030303" pitchFamily="18" charset="0"/>
              </a:rPr>
              <a:t> </a:t>
            </a:r>
            <a:endParaRPr lang="en-US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55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35" y="404814"/>
            <a:ext cx="6836817" cy="5042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5733256"/>
            <a:ext cx="70035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 trust in World Values Survey and proportion of wallets returned </a:t>
            </a:r>
          </a:p>
          <a:p>
            <a:pPr algn="ctr"/>
            <a:r>
              <a:rPr lang="en-US" dirty="0" smtClean="0"/>
              <a:t>in Reader’s Digest experiment – Figure from Knack, 2001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972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147638"/>
            <a:ext cx="7172325" cy="656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15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Beta blockers</a:t>
            </a:r>
            <a:endParaRPr lang="en-US" dirty="0"/>
          </a:p>
        </p:txBody>
      </p:sp>
      <p:pic>
        <p:nvPicPr>
          <p:cNvPr id="3076" name="Picture 4" descr="File:SAR my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9" y="1844824"/>
            <a:ext cx="8896393" cy="381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01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397" y="764704"/>
            <a:ext cx="4197603" cy="576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https://www.nikhef.nl/wp-content/uploads/2017/10/merger-300x2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02" y="2780927"/>
            <a:ext cx="4597214" cy="367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764705"/>
            <a:ext cx="4708898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36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192505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84448"/>
            <a:ext cx="4943623" cy="4403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252" y="1231388"/>
            <a:ext cx="47910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001" y="6088321"/>
            <a:ext cx="42195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201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"/>
          <a:stretch/>
        </p:blipFill>
        <p:spPr bwMode="auto">
          <a:xfrm>
            <a:off x="0" y="908720"/>
            <a:ext cx="4676775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049" y="891386"/>
            <a:ext cx="4517951" cy="538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206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3370</TotalTime>
  <Words>1202</Words>
  <Application>Microsoft Office PowerPoint</Application>
  <PresentationFormat>On-screen Show (4:3)</PresentationFormat>
  <Paragraphs>169</Paragraphs>
  <Slides>53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The Gift of Trust</vt:lpstr>
      <vt:lpstr>PowerPoint Presentation</vt:lpstr>
      <vt:lpstr>Fundamental Questions</vt:lpstr>
      <vt:lpstr>Yet we work like…</vt:lpstr>
      <vt:lpstr>PowerPoint Presentation</vt:lpstr>
      <vt:lpstr>Beta blockers</vt:lpstr>
      <vt:lpstr>PowerPoint Presentation</vt:lpstr>
      <vt:lpstr>PowerPoint Presentation</vt:lpstr>
      <vt:lpstr>PowerPoint Presentation</vt:lpstr>
      <vt:lpstr>Consortium Benefits</vt:lpstr>
      <vt:lpstr>n per year</vt:lpstr>
      <vt:lpstr>Ex Post Survey Data Harmonization</vt:lpstr>
      <vt:lpstr>Work flow</vt:lpstr>
      <vt:lpstr>Mega-analysis</vt:lpstr>
      <vt:lpstr>PowerPoint Presentation</vt:lpstr>
      <vt:lpstr>Meta vs Mega-analysis</vt:lpstr>
      <vt:lpstr>Global Trust Research Consortium</vt:lpstr>
      <vt:lpstr>Harmonized Trust Database</vt:lpstr>
      <vt:lpstr>PowerPoint Presentation</vt:lpstr>
      <vt:lpstr>PowerPoint Presentation</vt:lpstr>
      <vt:lpstr>PowerPoint Presentation</vt:lpstr>
      <vt:lpstr>PowerPoint Presentation</vt:lpstr>
      <vt:lpstr>Varieties of trust items</vt:lpstr>
      <vt:lpstr>ESS 0-10 scale yields more trust</vt:lpstr>
      <vt:lpstr>ESS 0-10 scale yields more trust</vt:lpstr>
      <vt:lpstr>ESS 0-10 scale yields more trust</vt:lpstr>
      <vt:lpstr>ESS 0-10 scale yields more trust</vt:lpstr>
      <vt:lpstr>HTD at 5 levels</vt:lpstr>
      <vt:lpstr>Variance in trust at 5 levels</vt:lpstr>
      <vt:lpstr>Development of Trust in the US</vt:lpstr>
      <vt:lpstr>Age Differences in the US</vt:lpstr>
      <vt:lpstr>Cohort Differences in the US</vt:lpstr>
      <vt:lpstr>Cohort Differences in the US</vt:lpstr>
      <vt:lpstr>Generational Decline at Age 17-20</vt:lpstr>
      <vt:lpstr>Age and Cohort in the US</vt:lpstr>
      <vt:lpstr>Age and Cohort in the UK</vt:lpstr>
      <vt:lpstr>Age and Cohort in Germany</vt:lpstr>
      <vt:lpstr>Age and Cohort in the Netherlands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Potential Methods Effects</vt:lpstr>
      <vt:lpstr>Comparable projects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Vrije Universiteit Amsterdam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Mega-Analysis of Trust</dc:title>
  <dc:creator>Bekkers, R.H.F.P.</dc:creator>
  <cp:lastModifiedBy>Bekkers, R.H.F.P.</cp:lastModifiedBy>
  <cp:revision>53</cp:revision>
  <dcterms:created xsi:type="dcterms:W3CDTF">2017-10-25T15:09:37Z</dcterms:created>
  <dcterms:modified xsi:type="dcterms:W3CDTF">2018-10-26T17:21:24Z</dcterms:modified>
</cp:coreProperties>
</file>