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charts/chart11.xml" ContentType="application/vnd.openxmlformats-officedocument.drawingml.chart+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0" r:id="rId4"/>
  </p:sldMasterIdLst>
  <p:notesMasterIdLst>
    <p:notesMasterId r:id="rId35"/>
  </p:notesMasterIdLst>
  <p:handoutMasterIdLst>
    <p:handoutMasterId r:id="rId36"/>
  </p:handoutMasterIdLst>
  <p:sldIdLst>
    <p:sldId id="346" r:id="rId5"/>
    <p:sldId id="297" r:id="rId6"/>
    <p:sldId id="298" r:id="rId7"/>
    <p:sldId id="326" r:id="rId8"/>
    <p:sldId id="315" r:id="rId9"/>
    <p:sldId id="327" r:id="rId10"/>
    <p:sldId id="299" r:id="rId11"/>
    <p:sldId id="328" r:id="rId12"/>
    <p:sldId id="316" r:id="rId13"/>
    <p:sldId id="330" r:id="rId14"/>
    <p:sldId id="332" r:id="rId15"/>
    <p:sldId id="331" r:id="rId16"/>
    <p:sldId id="352" r:id="rId17"/>
    <p:sldId id="336" r:id="rId18"/>
    <p:sldId id="355" r:id="rId19"/>
    <p:sldId id="317" r:id="rId20"/>
    <p:sldId id="356" r:id="rId21"/>
    <p:sldId id="357" r:id="rId22"/>
    <p:sldId id="348" r:id="rId23"/>
    <p:sldId id="350" r:id="rId24"/>
    <p:sldId id="351" r:id="rId25"/>
    <p:sldId id="318" r:id="rId26"/>
    <p:sldId id="340" r:id="rId27"/>
    <p:sldId id="339" r:id="rId28"/>
    <p:sldId id="341" r:id="rId29"/>
    <p:sldId id="343" r:id="rId30"/>
    <p:sldId id="353" r:id="rId31"/>
    <p:sldId id="319" r:id="rId32"/>
    <p:sldId id="354" r:id="rId33"/>
    <p:sldId id="34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4042" userDrawn="1">
          <p15:clr>
            <a:srgbClr val="A4A3A4"/>
          </p15:clr>
        </p15:guide>
        <p15:guide id="5" orient="horz" pos="2160" userDrawn="1">
          <p15:clr>
            <a:srgbClr val="A4A3A4"/>
          </p15:clr>
        </p15:guide>
        <p15:guide id="7" orient="horz" pos="2750" userDrawn="1">
          <p15:clr>
            <a:srgbClr val="A4A3A4"/>
          </p15:clr>
        </p15:guide>
        <p15:guide id="8" pos="5587" userDrawn="1">
          <p15:clr>
            <a:srgbClr val="A4A3A4"/>
          </p15:clr>
        </p15:guide>
        <p15:guide id="9" pos="2880" userDrawn="1">
          <p15:clr>
            <a:srgbClr val="A4A3A4"/>
          </p15:clr>
        </p15:guide>
        <p15:guide id="10" pos="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C9B9B"/>
    <a:srgbClr val="FF971B"/>
    <a:srgbClr val="DC6B2F"/>
    <a:srgbClr val="96C921"/>
    <a:srgbClr val="00A1DE"/>
    <a:srgbClr val="505050"/>
    <a:srgbClr val="5A5A5A"/>
    <a:srgbClr val="646464"/>
    <a:srgbClr val="545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55" autoAdjust="0"/>
    <p:restoredTop sz="88800" autoAdjust="0"/>
  </p:normalViewPr>
  <p:slideViewPr>
    <p:cSldViewPr snapToGrid="0" showGuides="1">
      <p:cViewPr varScale="1">
        <p:scale>
          <a:sx n="61" d="100"/>
          <a:sy n="61" d="100"/>
        </p:scale>
        <p:origin x="138" y="348"/>
      </p:cViewPr>
      <p:guideLst>
        <p:guide orient="horz" pos="4042"/>
        <p:guide orient="horz" pos="2160"/>
        <p:guide orient="horz" pos="2750"/>
        <p:guide pos="5587"/>
        <p:guide pos="2880"/>
        <p:guide pos="168"/>
      </p:guideLst>
    </p:cSldViewPr>
  </p:slideViewPr>
  <p:outlineViewPr>
    <p:cViewPr>
      <p:scale>
        <a:sx n="33" d="100"/>
        <a:sy n="33" d="100"/>
      </p:scale>
      <p:origin x="0" y="-408"/>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95" d="100"/>
          <a:sy n="95" d="100"/>
        </p:scale>
        <p:origin x="371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40418902205818E-2"/>
          <c:y val="0.14806322805040367"/>
          <c:w val="0.90110531289011453"/>
          <c:h val="0.71555902612480449"/>
        </c:manualLayout>
      </c:layout>
      <c:scatterChart>
        <c:scatterStyle val="smoothMarker"/>
        <c:varyColors val="0"/>
        <c:ser>
          <c:idx val="0"/>
          <c:order val="0"/>
          <c:tx>
            <c:strRef>
              <c:f>Sheet1!$B$1</c:f>
              <c:strCache>
                <c:ptCount val="1"/>
                <c:pt idx="0">
                  <c:v>Precision: Accuracy of cases assigned a code</c:v>
                </c:pt>
              </c:strCache>
            </c:strRef>
          </c:tx>
          <c:spPr>
            <a:ln w="31750">
              <a:solidFill>
                <a:schemeClr val="accent5"/>
              </a:solidFill>
            </a:ln>
          </c:spPr>
          <c:marker>
            <c:symbol val="none"/>
          </c:marker>
          <c:xVal>
            <c:numRef>
              <c:f>Sheet1!$A$2:$A$33</c:f>
              <c:numCache>
                <c:formatCode>0%</c:formatCode>
                <c:ptCount val="32"/>
                <c:pt idx="0">
                  <c:v>0.01</c:v>
                </c:pt>
                <c:pt idx="1">
                  <c:v>0.05</c:v>
                </c:pt>
                <c:pt idx="2">
                  <c:v>0.1</c:v>
                </c:pt>
                <c:pt idx="3">
                  <c:v>0.15</c:v>
                </c:pt>
                <c:pt idx="4">
                  <c:v>0.2</c:v>
                </c:pt>
                <c:pt idx="5">
                  <c:v>0.25</c:v>
                </c:pt>
                <c:pt idx="6">
                  <c:v>0.3</c:v>
                </c:pt>
                <c:pt idx="7">
                  <c:v>0.35</c:v>
                </c:pt>
                <c:pt idx="8">
                  <c:v>0.4</c:v>
                </c:pt>
                <c:pt idx="9">
                  <c:v>0.45</c:v>
                </c:pt>
                <c:pt idx="10">
                  <c:v>0.5</c:v>
                </c:pt>
                <c:pt idx="11">
                  <c:v>0.55000000000000004</c:v>
                </c:pt>
                <c:pt idx="12">
                  <c:v>0.6</c:v>
                </c:pt>
                <c:pt idx="13">
                  <c:v>0.65</c:v>
                </c:pt>
                <c:pt idx="14">
                  <c:v>0.7</c:v>
                </c:pt>
                <c:pt idx="15">
                  <c:v>0.73</c:v>
                </c:pt>
                <c:pt idx="16">
                  <c:v>0.76</c:v>
                </c:pt>
                <c:pt idx="17">
                  <c:v>0.79</c:v>
                </c:pt>
                <c:pt idx="18">
                  <c:v>0.82</c:v>
                </c:pt>
                <c:pt idx="19">
                  <c:v>0.85</c:v>
                </c:pt>
                <c:pt idx="20">
                  <c:v>0.88</c:v>
                </c:pt>
                <c:pt idx="21">
                  <c:v>0.89</c:v>
                </c:pt>
                <c:pt idx="22">
                  <c:v>0.9</c:v>
                </c:pt>
                <c:pt idx="23">
                  <c:v>0.91</c:v>
                </c:pt>
                <c:pt idx="24">
                  <c:v>0.92</c:v>
                </c:pt>
                <c:pt idx="25">
                  <c:v>0.93</c:v>
                </c:pt>
                <c:pt idx="26">
                  <c:v>0.94</c:v>
                </c:pt>
                <c:pt idx="27">
                  <c:v>0.95</c:v>
                </c:pt>
                <c:pt idx="28">
                  <c:v>0.96</c:v>
                </c:pt>
                <c:pt idx="29">
                  <c:v>0.97</c:v>
                </c:pt>
                <c:pt idx="30">
                  <c:v>0.98</c:v>
                </c:pt>
                <c:pt idx="31">
                  <c:v>0.99</c:v>
                </c:pt>
              </c:numCache>
            </c:numRef>
          </c:xVal>
          <c:yVal>
            <c:numRef>
              <c:f>Sheet1!$B$2:$B$33</c:f>
              <c:numCache>
                <c:formatCode>0%</c:formatCode>
                <c:ptCount val="32"/>
                <c:pt idx="0">
                  <c:v>0.83821011435210668</c:v>
                </c:pt>
                <c:pt idx="1">
                  <c:v>0.83821011435210668</c:v>
                </c:pt>
                <c:pt idx="2">
                  <c:v>0.83842801437418768</c:v>
                </c:pt>
                <c:pt idx="3">
                  <c:v>0.84087734647204182</c:v>
                </c:pt>
                <c:pt idx="4">
                  <c:v>0.84514841683552722</c:v>
                </c:pt>
                <c:pt idx="5">
                  <c:v>0.85018030816304224</c:v>
                </c:pt>
                <c:pt idx="6">
                  <c:v>0.85480462960042891</c:v>
                </c:pt>
                <c:pt idx="7">
                  <c:v>0.85979861809245695</c:v>
                </c:pt>
                <c:pt idx="8">
                  <c:v>0.86509836914315297</c:v>
                </c:pt>
                <c:pt idx="9">
                  <c:v>0.87112553114397706</c:v>
                </c:pt>
                <c:pt idx="10">
                  <c:v>0.87956561330140637</c:v>
                </c:pt>
                <c:pt idx="11">
                  <c:v>0.88829915978009055</c:v>
                </c:pt>
                <c:pt idx="12">
                  <c:v>0.89671328174913045</c:v>
                </c:pt>
                <c:pt idx="13">
                  <c:v>0.90466012677883123</c:v>
                </c:pt>
                <c:pt idx="14">
                  <c:v>0.91314035385864534</c:v>
                </c:pt>
                <c:pt idx="15">
                  <c:v>0.91817603147965976</c:v>
                </c:pt>
                <c:pt idx="16">
                  <c:v>0.9233626395337351</c:v>
                </c:pt>
                <c:pt idx="17">
                  <c:v>0.92932165857424376</c:v>
                </c:pt>
                <c:pt idx="18">
                  <c:v>0.93475888697695886</c:v>
                </c:pt>
                <c:pt idx="19">
                  <c:v>0.94145722042210356</c:v>
                </c:pt>
                <c:pt idx="20">
                  <c:v>0.94811451866950802</c:v>
                </c:pt>
                <c:pt idx="21">
                  <c:v>0.95098317934138832</c:v>
                </c:pt>
                <c:pt idx="22">
                  <c:v>0.95368072787427627</c:v>
                </c:pt>
                <c:pt idx="23">
                  <c:v>0.95678624399808943</c:v>
                </c:pt>
                <c:pt idx="24">
                  <c:v>0.96003251947234536</c:v>
                </c:pt>
                <c:pt idx="25">
                  <c:v>0.96382099159337453</c:v>
                </c:pt>
                <c:pt idx="26">
                  <c:v>0.96799206563880624</c:v>
                </c:pt>
                <c:pt idx="27">
                  <c:v>0.97219749366568509</c:v>
                </c:pt>
                <c:pt idx="28">
                  <c:v>0.97686746987951811</c:v>
                </c:pt>
                <c:pt idx="29">
                  <c:v>0.98371301927636323</c:v>
                </c:pt>
                <c:pt idx="30">
                  <c:v>0.98738493010569384</c:v>
                </c:pt>
                <c:pt idx="31">
                  <c:v>0.97499999999999998</c:v>
                </c:pt>
              </c:numCache>
            </c:numRef>
          </c:yVal>
          <c:smooth val="1"/>
          <c:extLst>
            <c:ext xmlns:c16="http://schemas.microsoft.com/office/drawing/2014/chart" uri="{C3380CC4-5D6E-409C-BE32-E72D297353CC}">
              <c16:uniqueId val="{00000000-379D-4956-80C2-3EBCDAEADE6C}"/>
            </c:ext>
          </c:extLst>
        </c:ser>
        <c:ser>
          <c:idx val="1"/>
          <c:order val="1"/>
          <c:tx>
            <c:strRef>
              <c:f>Sheet1!$C$1</c:f>
              <c:strCache>
                <c:ptCount val="1"/>
                <c:pt idx="0">
                  <c:v>Recall: Proportion of cases assigned a code</c:v>
                </c:pt>
              </c:strCache>
            </c:strRef>
          </c:tx>
          <c:spPr>
            <a:ln w="31750">
              <a:solidFill>
                <a:schemeClr val="accent2"/>
              </a:solidFill>
            </a:ln>
          </c:spPr>
          <c:marker>
            <c:symbol val="none"/>
          </c:marker>
          <c:xVal>
            <c:numRef>
              <c:f>Sheet1!$A$2:$A$33</c:f>
              <c:numCache>
                <c:formatCode>0%</c:formatCode>
                <c:ptCount val="32"/>
                <c:pt idx="0">
                  <c:v>0.01</c:v>
                </c:pt>
                <c:pt idx="1">
                  <c:v>0.05</c:v>
                </c:pt>
                <c:pt idx="2">
                  <c:v>0.1</c:v>
                </c:pt>
                <c:pt idx="3">
                  <c:v>0.15</c:v>
                </c:pt>
                <c:pt idx="4">
                  <c:v>0.2</c:v>
                </c:pt>
                <c:pt idx="5">
                  <c:v>0.25</c:v>
                </c:pt>
                <c:pt idx="6">
                  <c:v>0.3</c:v>
                </c:pt>
                <c:pt idx="7">
                  <c:v>0.35</c:v>
                </c:pt>
                <c:pt idx="8">
                  <c:v>0.4</c:v>
                </c:pt>
                <c:pt idx="9">
                  <c:v>0.45</c:v>
                </c:pt>
                <c:pt idx="10">
                  <c:v>0.5</c:v>
                </c:pt>
                <c:pt idx="11">
                  <c:v>0.55000000000000004</c:v>
                </c:pt>
                <c:pt idx="12">
                  <c:v>0.6</c:v>
                </c:pt>
                <c:pt idx="13">
                  <c:v>0.65</c:v>
                </c:pt>
                <c:pt idx="14">
                  <c:v>0.7</c:v>
                </c:pt>
                <c:pt idx="15">
                  <c:v>0.73</c:v>
                </c:pt>
                <c:pt idx="16">
                  <c:v>0.76</c:v>
                </c:pt>
                <c:pt idx="17">
                  <c:v>0.79</c:v>
                </c:pt>
                <c:pt idx="18">
                  <c:v>0.82</c:v>
                </c:pt>
                <c:pt idx="19">
                  <c:v>0.85</c:v>
                </c:pt>
                <c:pt idx="20">
                  <c:v>0.88</c:v>
                </c:pt>
                <c:pt idx="21">
                  <c:v>0.89</c:v>
                </c:pt>
                <c:pt idx="22">
                  <c:v>0.9</c:v>
                </c:pt>
                <c:pt idx="23">
                  <c:v>0.91</c:v>
                </c:pt>
                <c:pt idx="24">
                  <c:v>0.92</c:v>
                </c:pt>
                <c:pt idx="25">
                  <c:v>0.93</c:v>
                </c:pt>
                <c:pt idx="26">
                  <c:v>0.94</c:v>
                </c:pt>
                <c:pt idx="27">
                  <c:v>0.95</c:v>
                </c:pt>
                <c:pt idx="28">
                  <c:v>0.96</c:v>
                </c:pt>
                <c:pt idx="29">
                  <c:v>0.97</c:v>
                </c:pt>
                <c:pt idx="30">
                  <c:v>0.98</c:v>
                </c:pt>
                <c:pt idx="31">
                  <c:v>0.99</c:v>
                </c:pt>
              </c:numCache>
            </c:numRef>
          </c:xVal>
          <c:yVal>
            <c:numRef>
              <c:f>Sheet1!$C$2:$C$33</c:f>
              <c:numCache>
                <c:formatCode>0%</c:formatCode>
                <c:ptCount val="32"/>
                <c:pt idx="0">
                  <c:v>1</c:v>
                </c:pt>
                <c:pt idx="1">
                  <c:v>1</c:v>
                </c:pt>
                <c:pt idx="2">
                  <c:v>0.99974010884852937</c:v>
                </c:pt>
                <c:pt idx="3">
                  <c:v>0.99600990643918552</c:v>
                </c:pt>
                <c:pt idx="4">
                  <c:v>0.98833547361340424</c:v>
                </c:pt>
                <c:pt idx="5">
                  <c:v>0.97928514645630771</c:v>
                </c:pt>
                <c:pt idx="6">
                  <c:v>0.96951629670396866</c:v>
                </c:pt>
                <c:pt idx="7">
                  <c:v>0.95803522289488163</c:v>
                </c:pt>
                <c:pt idx="8">
                  <c:v>0.9449030758882162</c:v>
                </c:pt>
                <c:pt idx="9">
                  <c:v>0.92823946676450808</c:v>
                </c:pt>
                <c:pt idx="10">
                  <c:v>0.9065920626184798</c:v>
                </c:pt>
                <c:pt idx="11">
                  <c:v>0.88427199902158626</c:v>
                </c:pt>
                <c:pt idx="12">
                  <c:v>0.86143215312175136</c:v>
                </c:pt>
                <c:pt idx="13">
                  <c:v>0.83686479545037606</c:v>
                </c:pt>
                <c:pt idx="14">
                  <c:v>0.80962208769033206</c:v>
                </c:pt>
                <c:pt idx="15">
                  <c:v>0.79256099798202162</c:v>
                </c:pt>
                <c:pt idx="16">
                  <c:v>0.7737876842169632</c:v>
                </c:pt>
                <c:pt idx="17">
                  <c:v>0.75250718522595239</c:v>
                </c:pt>
                <c:pt idx="18">
                  <c:v>0.72852076071668803</c:v>
                </c:pt>
                <c:pt idx="19">
                  <c:v>0.69828166085733501</c:v>
                </c:pt>
                <c:pt idx="20">
                  <c:v>0.66000122301718334</c:v>
                </c:pt>
                <c:pt idx="21">
                  <c:v>0.64529444138690151</c:v>
                </c:pt>
                <c:pt idx="22">
                  <c:v>0.6284168042560998</c:v>
                </c:pt>
                <c:pt idx="23">
                  <c:v>0.60813000672659456</c:v>
                </c:pt>
                <c:pt idx="24">
                  <c:v>0.58293585274873116</c:v>
                </c:pt>
                <c:pt idx="25">
                  <c:v>0.55101510426221489</c:v>
                </c:pt>
                <c:pt idx="26">
                  <c:v>0.50866813428728674</c:v>
                </c:pt>
                <c:pt idx="27">
                  <c:v>0.44649299822662508</c:v>
                </c:pt>
                <c:pt idx="28">
                  <c:v>0.3489420901363664</c:v>
                </c:pt>
                <c:pt idx="29">
                  <c:v>0.14830612120100287</c:v>
                </c:pt>
                <c:pt idx="30">
                  <c:v>4.4838867486088181E-2</c:v>
                </c:pt>
                <c:pt idx="31">
                  <c:v>1.2230171833914267E-3</c:v>
                </c:pt>
              </c:numCache>
            </c:numRef>
          </c:yVal>
          <c:smooth val="1"/>
          <c:extLst>
            <c:ext xmlns:c16="http://schemas.microsoft.com/office/drawing/2014/chart" uri="{C3380CC4-5D6E-409C-BE32-E72D297353CC}">
              <c16:uniqueId val="{00000001-379D-4956-80C2-3EBCDAEADE6C}"/>
            </c:ext>
          </c:extLst>
        </c:ser>
        <c:dLbls>
          <c:showLegendKey val="0"/>
          <c:showVal val="0"/>
          <c:showCatName val="0"/>
          <c:showSerName val="0"/>
          <c:showPercent val="0"/>
          <c:showBubbleSize val="0"/>
        </c:dLbls>
        <c:axId val="223085696"/>
        <c:axId val="223087616"/>
      </c:scatterChart>
      <c:valAx>
        <c:axId val="223085696"/>
        <c:scaling>
          <c:orientation val="minMax"/>
          <c:max val="1"/>
          <c:min val="0"/>
        </c:scaling>
        <c:delete val="0"/>
        <c:axPos val="b"/>
        <c:title>
          <c:tx>
            <c:rich>
              <a:bodyPr/>
              <a:lstStyle/>
              <a:p>
                <a:pPr>
                  <a:defRPr sz="1400"/>
                </a:pPr>
                <a:r>
                  <a:rPr lang="en-GB" sz="1400" dirty="0"/>
                  <a:t>Threshold</a:t>
                </a:r>
              </a:p>
            </c:rich>
          </c:tx>
          <c:overlay val="0"/>
        </c:title>
        <c:numFmt formatCode="0%" sourceLinked="1"/>
        <c:majorTickMark val="none"/>
        <c:minorTickMark val="none"/>
        <c:tickLblPos val="nextTo"/>
        <c:spPr>
          <a:ln>
            <a:solidFill>
              <a:schemeClr val="bg2"/>
            </a:solidFill>
          </a:ln>
        </c:spPr>
        <c:txPr>
          <a:bodyPr/>
          <a:lstStyle/>
          <a:p>
            <a:pPr>
              <a:defRPr sz="1200"/>
            </a:pPr>
            <a:endParaRPr lang="en-US"/>
          </a:p>
        </c:txPr>
        <c:crossAx val="223087616"/>
        <c:crosses val="autoZero"/>
        <c:crossBetween val="midCat"/>
        <c:majorUnit val="0.2"/>
      </c:valAx>
      <c:valAx>
        <c:axId val="223087616"/>
        <c:scaling>
          <c:orientation val="minMax"/>
          <c:max val="1"/>
          <c:min val="0"/>
        </c:scaling>
        <c:delete val="0"/>
        <c:axPos val="l"/>
        <c:majorGridlines>
          <c:spPr>
            <a:ln>
              <a:solidFill>
                <a:schemeClr val="tx1"/>
              </a:solidFill>
            </a:ln>
          </c:spPr>
        </c:majorGridlines>
        <c:numFmt formatCode="0%" sourceLinked="1"/>
        <c:majorTickMark val="none"/>
        <c:minorTickMark val="none"/>
        <c:tickLblPos val="nextTo"/>
        <c:txPr>
          <a:bodyPr/>
          <a:lstStyle/>
          <a:p>
            <a:pPr>
              <a:defRPr sz="1200"/>
            </a:pPr>
            <a:endParaRPr lang="en-US"/>
          </a:p>
        </c:txPr>
        <c:crossAx val="223085696"/>
        <c:crosses val="autoZero"/>
        <c:crossBetween val="midCat"/>
        <c:majorUnit val="0.2"/>
      </c:valAx>
      <c:spPr>
        <a:solidFill>
          <a:schemeClr val="bg2">
            <a:lumMod val="20000"/>
            <a:lumOff val="80000"/>
          </a:schemeClr>
        </a:solidFill>
      </c:spPr>
    </c:plotArea>
    <c:legend>
      <c:legendPos val="t"/>
      <c:layout>
        <c:manualLayout>
          <c:xMode val="edge"/>
          <c:yMode val="edge"/>
          <c:x val="2.0724284484522754E-2"/>
          <c:y val="1.8507903506300459E-2"/>
          <c:w val="0.96008549389479447"/>
          <c:h val="0.12791195872883249"/>
        </c:manualLayout>
      </c:layout>
      <c:overlay val="1"/>
      <c:txPr>
        <a:bodyPr/>
        <a:lstStyle/>
        <a:p>
          <a:pPr>
            <a:defRPr sz="1400"/>
          </a:pPr>
          <a:endParaRPr lang="en-US"/>
        </a:p>
      </c:txPr>
    </c:legend>
    <c:plotVisOnly val="1"/>
    <c:dispBlanksAs val="gap"/>
    <c:showDLblsOverMax val="0"/>
  </c:chart>
  <c:txPr>
    <a:bodyPr/>
    <a:lstStyle/>
    <a:p>
      <a:pPr>
        <a:defRPr sz="1000">
          <a:solidFill>
            <a:schemeClr val="tx1"/>
          </a:solidFil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317390225534659E-2"/>
          <c:y val="0.14806322805040367"/>
          <c:w val="0.87502419057315406"/>
          <c:h val="0.71555902612480449"/>
        </c:manualLayout>
      </c:layout>
      <c:scatterChart>
        <c:scatterStyle val="smoothMarker"/>
        <c:varyColors val="0"/>
        <c:ser>
          <c:idx val="0"/>
          <c:order val="0"/>
          <c:tx>
            <c:strRef>
              <c:f>Sheet1!$B$1</c:f>
              <c:strCache>
                <c:ptCount val="1"/>
                <c:pt idx="0">
                  <c:v>Core model</c:v>
                </c:pt>
              </c:strCache>
            </c:strRef>
          </c:tx>
          <c:spPr>
            <a:ln w="31750">
              <a:solidFill>
                <a:schemeClr val="accent2"/>
              </a:solidFill>
            </a:ln>
          </c:spPr>
          <c:marker>
            <c:symbol val="circle"/>
            <c:size val="8"/>
            <c:spPr>
              <a:solidFill>
                <a:schemeClr val="accent2">
                  <a:lumMod val="20000"/>
                  <a:lumOff val="80000"/>
                </a:schemeClr>
              </a:solidFill>
              <a:ln>
                <a:solidFill>
                  <a:schemeClr val="accent2"/>
                </a:solidFill>
              </a:ln>
            </c:spPr>
          </c:marker>
          <c:dLbls>
            <c:dLbl>
              <c:idx val="10"/>
              <c:layout>
                <c:manualLayout>
                  <c:x val="1.1250550247842884E-16"/>
                  <c:y val="-9.253951753150286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AB-40DE-8A12-A72A36339C1B}"/>
                </c:ext>
              </c:extLst>
            </c:dLbl>
            <c:spPr>
              <a:noFill/>
              <a:ln>
                <a:noFill/>
              </a:ln>
              <a:effectLst/>
            </c:spPr>
            <c:txPr>
              <a:bodyPr/>
              <a:lstStyle/>
              <a:p>
                <a:pPr>
                  <a:defRPr sz="1600" b="1">
                    <a:solidFill>
                      <a:schemeClr val="accent2"/>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Sheet1!$A$2:$A$12</c:f>
              <c:numCache>
                <c:formatCode>0%</c:formatCode>
                <c:ptCount val="11"/>
                <c:pt idx="0">
                  <c:v>0.5</c:v>
                </c:pt>
                <c:pt idx="1">
                  <c:v>0.55000000000000004</c:v>
                </c:pt>
                <c:pt idx="2">
                  <c:v>0.6</c:v>
                </c:pt>
                <c:pt idx="3">
                  <c:v>0.65</c:v>
                </c:pt>
                <c:pt idx="4">
                  <c:v>0.7</c:v>
                </c:pt>
                <c:pt idx="5">
                  <c:v>0.75</c:v>
                </c:pt>
                <c:pt idx="6">
                  <c:v>0.8</c:v>
                </c:pt>
                <c:pt idx="7">
                  <c:v>0.85</c:v>
                </c:pt>
                <c:pt idx="8">
                  <c:v>0.9</c:v>
                </c:pt>
                <c:pt idx="9">
                  <c:v>0.95</c:v>
                </c:pt>
                <c:pt idx="10">
                  <c:v>0.97</c:v>
                </c:pt>
              </c:numCache>
            </c:numRef>
          </c:xVal>
          <c:yVal>
            <c:numRef>
              <c:f>Sheet1!$B$2:$B$12</c:f>
              <c:numCache>
                <c:formatCode>0%</c:formatCode>
                <c:ptCount val="11"/>
                <c:pt idx="0">
                  <c:v>1</c:v>
                </c:pt>
                <c:pt idx="1">
                  <c:v>1</c:v>
                </c:pt>
                <c:pt idx="2">
                  <c:v>1</c:v>
                </c:pt>
                <c:pt idx="3">
                  <c:v>1</c:v>
                </c:pt>
                <c:pt idx="4">
                  <c:v>0.99</c:v>
                </c:pt>
                <c:pt idx="5">
                  <c:v>0.98</c:v>
                </c:pt>
                <c:pt idx="6">
                  <c:v>0.94</c:v>
                </c:pt>
                <c:pt idx="7">
                  <c:v>0.89</c:v>
                </c:pt>
                <c:pt idx="8">
                  <c:v>0.8</c:v>
                </c:pt>
                <c:pt idx="9">
                  <c:v>0.63</c:v>
                </c:pt>
                <c:pt idx="10">
                  <c:v>0.48</c:v>
                </c:pt>
              </c:numCache>
            </c:numRef>
          </c:yVal>
          <c:smooth val="1"/>
          <c:extLst>
            <c:ext xmlns:c16="http://schemas.microsoft.com/office/drawing/2014/chart" uri="{C3380CC4-5D6E-409C-BE32-E72D297353CC}">
              <c16:uniqueId val="{00000000-379D-4956-80C2-3EBCDAEADE6C}"/>
            </c:ext>
          </c:extLst>
        </c:ser>
        <c:ser>
          <c:idx val="1"/>
          <c:order val="1"/>
          <c:tx>
            <c:strRef>
              <c:f>Sheet1!$C$1</c:f>
              <c:strCache>
                <c:ptCount val="1"/>
                <c:pt idx="0">
                  <c:v>Logistic regression</c:v>
                </c:pt>
              </c:strCache>
            </c:strRef>
          </c:tx>
          <c:spPr>
            <a:ln>
              <a:solidFill>
                <a:schemeClr val="accent1"/>
              </a:solidFill>
              <a:prstDash val="sysDash"/>
            </a:ln>
          </c:spPr>
          <c:marker>
            <c:symbol val="circle"/>
            <c:size val="8"/>
            <c:spPr>
              <a:solidFill>
                <a:schemeClr val="bg2">
                  <a:lumMod val="20000"/>
                  <a:lumOff val="80000"/>
                </a:schemeClr>
              </a:solidFill>
              <a:ln>
                <a:solidFill>
                  <a:schemeClr val="accent1"/>
                </a:solidFill>
              </a:ln>
            </c:spPr>
          </c:marker>
          <c:dLbls>
            <c:dLbl>
              <c:idx val="10"/>
              <c:layout>
                <c:manualLayout>
                  <c:x val="1.1250550247842884E-16"/>
                  <c:y val="1.5423252921917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AB-40DE-8A12-A72A36339C1B}"/>
                </c:ext>
              </c:extLst>
            </c:dLbl>
            <c:spPr>
              <a:noFill/>
              <a:ln>
                <a:noFill/>
              </a:ln>
              <a:effectLst/>
            </c:spPr>
            <c:txPr>
              <a:bodyPr/>
              <a:lstStyle/>
              <a:p>
                <a:pPr>
                  <a:defRPr sz="1600" b="1">
                    <a:solidFill>
                      <a:schemeClr val="accent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Sheet1!$A$2:$A$12</c:f>
              <c:numCache>
                <c:formatCode>0%</c:formatCode>
                <c:ptCount val="11"/>
                <c:pt idx="0">
                  <c:v>0.5</c:v>
                </c:pt>
                <c:pt idx="1">
                  <c:v>0.55000000000000004</c:v>
                </c:pt>
                <c:pt idx="2">
                  <c:v>0.6</c:v>
                </c:pt>
                <c:pt idx="3">
                  <c:v>0.65</c:v>
                </c:pt>
                <c:pt idx="4">
                  <c:v>0.7</c:v>
                </c:pt>
                <c:pt idx="5">
                  <c:v>0.75</c:v>
                </c:pt>
                <c:pt idx="6">
                  <c:v>0.8</c:v>
                </c:pt>
                <c:pt idx="7">
                  <c:v>0.85</c:v>
                </c:pt>
                <c:pt idx="8">
                  <c:v>0.9</c:v>
                </c:pt>
                <c:pt idx="9">
                  <c:v>0.95</c:v>
                </c:pt>
                <c:pt idx="10">
                  <c:v>0.97</c:v>
                </c:pt>
              </c:numCache>
            </c:numRef>
          </c:xVal>
          <c:yVal>
            <c:numRef>
              <c:f>Sheet1!$C$2:$C$12</c:f>
              <c:numCache>
                <c:formatCode>0%</c:formatCode>
                <c:ptCount val="11"/>
                <c:pt idx="0">
                  <c:v>1</c:v>
                </c:pt>
                <c:pt idx="1">
                  <c:v>1</c:v>
                </c:pt>
                <c:pt idx="2">
                  <c:v>1</c:v>
                </c:pt>
                <c:pt idx="3">
                  <c:v>1</c:v>
                </c:pt>
                <c:pt idx="4">
                  <c:v>0.98</c:v>
                </c:pt>
                <c:pt idx="5">
                  <c:v>0.95</c:v>
                </c:pt>
                <c:pt idx="6">
                  <c:v>0.89</c:v>
                </c:pt>
                <c:pt idx="7">
                  <c:v>0.82</c:v>
                </c:pt>
                <c:pt idx="8">
                  <c:v>0.73</c:v>
                </c:pt>
                <c:pt idx="9">
                  <c:v>0.53</c:v>
                </c:pt>
                <c:pt idx="10">
                  <c:v>0.37</c:v>
                </c:pt>
              </c:numCache>
            </c:numRef>
          </c:yVal>
          <c:smooth val="1"/>
          <c:extLst>
            <c:ext xmlns:c16="http://schemas.microsoft.com/office/drawing/2014/chart" uri="{C3380CC4-5D6E-409C-BE32-E72D297353CC}">
              <c16:uniqueId val="{00000002-9BAB-40DE-8A12-A72A36339C1B}"/>
            </c:ext>
          </c:extLst>
        </c:ser>
        <c:ser>
          <c:idx val="2"/>
          <c:order val="2"/>
          <c:tx>
            <c:strRef>
              <c:f>Sheet1!$D$1</c:f>
              <c:strCache>
                <c:ptCount val="1"/>
                <c:pt idx="0">
                  <c:v>Gradient boosting</c:v>
                </c:pt>
              </c:strCache>
            </c:strRef>
          </c:tx>
          <c:spPr>
            <a:ln>
              <a:solidFill>
                <a:schemeClr val="tx1">
                  <a:lumMod val="50000"/>
                </a:schemeClr>
              </a:solidFill>
              <a:prstDash val="sysDash"/>
            </a:ln>
          </c:spPr>
          <c:marker>
            <c:symbol val="circle"/>
            <c:size val="8"/>
            <c:spPr>
              <a:solidFill>
                <a:schemeClr val="bg2">
                  <a:lumMod val="20000"/>
                  <a:lumOff val="80000"/>
                </a:schemeClr>
              </a:solidFill>
              <a:ln>
                <a:solidFill>
                  <a:schemeClr val="tx1">
                    <a:lumMod val="50000"/>
                  </a:schemeClr>
                </a:solidFill>
              </a:ln>
            </c:spPr>
          </c:marker>
          <c:dLbls>
            <c:dLbl>
              <c:idx val="1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AB-40DE-8A12-A72A36339C1B}"/>
                </c:ext>
              </c:extLst>
            </c:dLbl>
            <c:spPr>
              <a:noFill/>
              <a:ln>
                <a:noFill/>
              </a:ln>
              <a:effectLst/>
            </c:spPr>
            <c:txPr>
              <a:bodyPr/>
              <a:lstStyle/>
              <a:p>
                <a:pPr>
                  <a:defRPr sz="1600" b="1">
                    <a:solidFill>
                      <a:schemeClr val="tx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Sheet1!$A$2:$A$12</c:f>
              <c:numCache>
                <c:formatCode>0%</c:formatCode>
                <c:ptCount val="11"/>
                <c:pt idx="0">
                  <c:v>0.5</c:v>
                </c:pt>
                <c:pt idx="1">
                  <c:v>0.55000000000000004</c:v>
                </c:pt>
                <c:pt idx="2">
                  <c:v>0.6</c:v>
                </c:pt>
                <c:pt idx="3">
                  <c:v>0.65</c:v>
                </c:pt>
                <c:pt idx="4">
                  <c:v>0.7</c:v>
                </c:pt>
                <c:pt idx="5">
                  <c:v>0.75</c:v>
                </c:pt>
                <c:pt idx="6">
                  <c:v>0.8</c:v>
                </c:pt>
                <c:pt idx="7">
                  <c:v>0.85</c:v>
                </c:pt>
                <c:pt idx="8">
                  <c:v>0.9</c:v>
                </c:pt>
                <c:pt idx="9">
                  <c:v>0.95</c:v>
                </c:pt>
                <c:pt idx="10">
                  <c:v>0.97</c:v>
                </c:pt>
              </c:numCache>
            </c:numRef>
          </c:xVal>
          <c:yVal>
            <c:numRef>
              <c:f>Sheet1!$D$2:$D$12</c:f>
              <c:numCache>
                <c:formatCode>0%</c:formatCode>
                <c:ptCount val="11"/>
                <c:pt idx="0">
                  <c:v>1</c:v>
                </c:pt>
                <c:pt idx="1">
                  <c:v>1</c:v>
                </c:pt>
                <c:pt idx="2">
                  <c:v>1</c:v>
                </c:pt>
                <c:pt idx="3">
                  <c:v>1</c:v>
                </c:pt>
                <c:pt idx="4">
                  <c:v>0.98</c:v>
                </c:pt>
                <c:pt idx="5">
                  <c:v>0.95</c:v>
                </c:pt>
                <c:pt idx="6">
                  <c:v>0.9</c:v>
                </c:pt>
                <c:pt idx="7">
                  <c:v>0.83</c:v>
                </c:pt>
                <c:pt idx="8">
                  <c:v>0.73</c:v>
                </c:pt>
                <c:pt idx="9">
                  <c:v>0.53</c:v>
                </c:pt>
                <c:pt idx="10">
                  <c:v>0.35</c:v>
                </c:pt>
              </c:numCache>
            </c:numRef>
          </c:yVal>
          <c:smooth val="1"/>
          <c:extLst>
            <c:ext xmlns:c16="http://schemas.microsoft.com/office/drawing/2014/chart" uri="{C3380CC4-5D6E-409C-BE32-E72D297353CC}">
              <c16:uniqueId val="{00000004-9BAB-40DE-8A12-A72A36339C1B}"/>
            </c:ext>
          </c:extLst>
        </c:ser>
        <c:ser>
          <c:idx val="3"/>
          <c:order val="3"/>
          <c:tx>
            <c:strRef>
              <c:f>Sheet1!$E$1</c:f>
              <c:strCache>
                <c:ptCount val="1"/>
                <c:pt idx="0">
                  <c:v>Random forest</c:v>
                </c:pt>
              </c:strCache>
            </c:strRef>
          </c:tx>
          <c:spPr>
            <a:ln w="19050">
              <a:solidFill>
                <a:schemeClr val="accent3"/>
              </a:solidFill>
              <a:prstDash val="sysDash"/>
            </a:ln>
          </c:spPr>
          <c:marker>
            <c:symbol val="circle"/>
            <c:size val="8"/>
            <c:spPr>
              <a:solidFill>
                <a:schemeClr val="accent3">
                  <a:lumMod val="20000"/>
                  <a:lumOff val="80000"/>
                </a:schemeClr>
              </a:solidFill>
              <a:ln>
                <a:solidFill>
                  <a:schemeClr val="accent3"/>
                </a:solidFill>
              </a:ln>
            </c:spPr>
          </c:marker>
          <c:dLbls>
            <c:dLbl>
              <c:idx val="10"/>
              <c:layout>
                <c:manualLayout>
                  <c:x val="6.1367346628143273E-3"/>
                  <c:y val="2.1592554090683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AB-40DE-8A12-A72A36339C1B}"/>
                </c:ext>
              </c:extLst>
            </c:dLbl>
            <c:spPr>
              <a:noFill/>
              <a:ln>
                <a:noFill/>
              </a:ln>
              <a:effectLst/>
            </c:spPr>
            <c:txPr>
              <a:bodyPr/>
              <a:lstStyle/>
              <a:p>
                <a:pPr>
                  <a:defRPr sz="1600" b="1">
                    <a:solidFill>
                      <a:schemeClr val="accent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Sheet1!$A$2:$A$12</c:f>
              <c:numCache>
                <c:formatCode>0%</c:formatCode>
                <c:ptCount val="11"/>
                <c:pt idx="0">
                  <c:v>0.5</c:v>
                </c:pt>
                <c:pt idx="1">
                  <c:v>0.55000000000000004</c:v>
                </c:pt>
                <c:pt idx="2">
                  <c:v>0.6</c:v>
                </c:pt>
                <c:pt idx="3">
                  <c:v>0.65</c:v>
                </c:pt>
                <c:pt idx="4">
                  <c:v>0.7</c:v>
                </c:pt>
                <c:pt idx="5">
                  <c:v>0.75</c:v>
                </c:pt>
                <c:pt idx="6">
                  <c:v>0.8</c:v>
                </c:pt>
                <c:pt idx="7">
                  <c:v>0.85</c:v>
                </c:pt>
                <c:pt idx="8">
                  <c:v>0.9</c:v>
                </c:pt>
                <c:pt idx="9">
                  <c:v>0.95</c:v>
                </c:pt>
                <c:pt idx="10">
                  <c:v>0.97</c:v>
                </c:pt>
              </c:numCache>
            </c:numRef>
          </c:xVal>
          <c:yVal>
            <c:numRef>
              <c:f>Sheet1!$E$2:$E$12</c:f>
              <c:numCache>
                <c:formatCode>0%</c:formatCode>
                <c:ptCount val="11"/>
                <c:pt idx="0">
                  <c:v>1</c:v>
                </c:pt>
                <c:pt idx="1">
                  <c:v>1</c:v>
                </c:pt>
                <c:pt idx="2">
                  <c:v>1</c:v>
                </c:pt>
                <c:pt idx="3">
                  <c:v>1</c:v>
                </c:pt>
                <c:pt idx="4">
                  <c:v>0.99</c:v>
                </c:pt>
                <c:pt idx="5">
                  <c:v>0.98</c:v>
                </c:pt>
                <c:pt idx="6">
                  <c:v>0.94</c:v>
                </c:pt>
                <c:pt idx="7">
                  <c:v>0.87</c:v>
                </c:pt>
                <c:pt idx="8">
                  <c:v>0.77</c:v>
                </c:pt>
                <c:pt idx="9">
                  <c:v>0.61</c:v>
                </c:pt>
                <c:pt idx="10">
                  <c:v>0.46</c:v>
                </c:pt>
              </c:numCache>
            </c:numRef>
          </c:yVal>
          <c:smooth val="1"/>
          <c:extLst>
            <c:ext xmlns:c16="http://schemas.microsoft.com/office/drawing/2014/chart" uri="{C3380CC4-5D6E-409C-BE32-E72D297353CC}">
              <c16:uniqueId val="{00000006-9BAB-40DE-8A12-A72A36339C1B}"/>
            </c:ext>
          </c:extLst>
        </c:ser>
        <c:dLbls>
          <c:showLegendKey val="0"/>
          <c:showVal val="0"/>
          <c:showCatName val="0"/>
          <c:showSerName val="0"/>
          <c:showPercent val="0"/>
          <c:showBubbleSize val="0"/>
        </c:dLbls>
        <c:axId val="230222848"/>
        <c:axId val="229852288"/>
      </c:scatterChart>
      <c:valAx>
        <c:axId val="230222848"/>
        <c:scaling>
          <c:orientation val="minMax"/>
          <c:max val="1"/>
          <c:min val="0.45"/>
        </c:scaling>
        <c:delete val="0"/>
        <c:axPos val="b"/>
        <c:title>
          <c:tx>
            <c:rich>
              <a:bodyPr/>
              <a:lstStyle/>
              <a:p>
                <a:pPr>
                  <a:defRPr sz="1400"/>
                </a:pPr>
                <a:r>
                  <a:rPr lang="en-GB" sz="1400" dirty="0"/>
                  <a:t>Threshold</a:t>
                </a:r>
              </a:p>
            </c:rich>
          </c:tx>
          <c:overlay val="0"/>
        </c:title>
        <c:numFmt formatCode="0%" sourceLinked="1"/>
        <c:majorTickMark val="none"/>
        <c:minorTickMark val="none"/>
        <c:tickLblPos val="nextTo"/>
        <c:spPr>
          <a:ln>
            <a:solidFill>
              <a:schemeClr val="bg2"/>
            </a:solidFill>
          </a:ln>
        </c:spPr>
        <c:txPr>
          <a:bodyPr/>
          <a:lstStyle/>
          <a:p>
            <a:pPr>
              <a:defRPr sz="1200"/>
            </a:pPr>
            <a:endParaRPr lang="en-US"/>
          </a:p>
        </c:txPr>
        <c:crossAx val="229852288"/>
        <c:crosses val="autoZero"/>
        <c:crossBetween val="midCat"/>
        <c:majorUnit val="5.000000000000001E-2"/>
      </c:valAx>
      <c:valAx>
        <c:axId val="229852288"/>
        <c:scaling>
          <c:orientation val="minMax"/>
          <c:max val="1"/>
          <c:min val="0"/>
        </c:scaling>
        <c:delete val="0"/>
        <c:axPos val="l"/>
        <c:majorGridlines>
          <c:spPr>
            <a:ln>
              <a:solidFill>
                <a:schemeClr val="tx1"/>
              </a:solidFill>
            </a:ln>
          </c:spPr>
        </c:majorGridlines>
        <c:title>
          <c:tx>
            <c:rich>
              <a:bodyPr rot="-5400000" vert="horz"/>
              <a:lstStyle/>
              <a:p>
                <a:pPr>
                  <a:defRPr sz="1400"/>
                </a:pPr>
                <a:r>
                  <a:rPr lang="en-GB" sz="1400" dirty="0"/>
                  <a:t>Recall: Proportion of cases classified</a:t>
                </a:r>
              </a:p>
            </c:rich>
          </c:tx>
          <c:overlay val="0"/>
        </c:title>
        <c:numFmt formatCode="0%" sourceLinked="1"/>
        <c:majorTickMark val="none"/>
        <c:minorTickMark val="none"/>
        <c:tickLblPos val="nextTo"/>
        <c:txPr>
          <a:bodyPr/>
          <a:lstStyle/>
          <a:p>
            <a:pPr>
              <a:defRPr sz="1200"/>
            </a:pPr>
            <a:endParaRPr lang="en-US"/>
          </a:p>
        </c:txPr>
        <c:crossAx val="230222848"/>
        <c:crosses val="autoZero"/>
        <c:crossBetween val="midCat"/>
        <c:majorUnit val="0.2"/>
      </c:valAx>
      <c:spPr>
        <a:solidFill>
          <a:schemeClr val="bg2">
            <a:lumMod val="20000"/>
            <a:lumOff val="80000"/>
          </a:schemeClr>
        </a:solidFill>
      </c:spPr>
    </c:plotArea>
    <c:legend>
      <c:legendPos val="t"/>
      <c:layout>
        <c:manualLayout>
          <c:xMode val="edge"/>
          <c:yMode val="edge"/>
          <c:x val="2.0724284484522754E-2"/>
          <c:y val="1.8507903506300459E-2"/>
          <c:w val="0.89999997583962732"/>
          <c:h val="6.6269467302703805E-2"/>
        </c:manualLayout>
      </c:layout>
      <c:overlay val="1"/>
      <c:txPr>
        <a:bodyPr/>
        <a:lstStyle/>
        <a:p>
          <a:pPr>
            <a:defRPr sz="1400"/>
          </a:pPr>
          <a:endParaRPr lang="en-US"/>
        </a:p>
      </c:txPr>
    </c:legend>
    <c:plotVisOnly val="1"/>
    <c:dispBlanksAs val="gap"/>
    <c:showDLblsOverMax val="0"/>
  </c:chart>
  <c:txPr>
    <a:bodyPr/>
    <a:lstStyle/>
    <a:p>
      <a:pPr>
        <a:defRPr sz="1000">
          <a:solidFill>
            <a:schemeClr val="tx1"/>
          </a:solidFil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317390225534659E-2"/>
          <c:y val="0.14806322805040367"/>
          <c:w val="0.87502419057315406"/>
          <c:h val="0.71555902612480449"/>
        </c:manualLayout>
      </c:layout>
      <c:lineChart>
        <c:grouping val="standard"/>
        <c:varyColors val="0"/>
        <c:ser>
          <c:idx val="0"/>
          <c:order val="0"/>
          <c:tx>
            <c:strRef>
              <c:f>Sheet1!$B$1</c:f>
              <c:strCache>
                <c:ptCount val="1"/>
                <c:pt idx="0">
                  <c:v>90% threshold</c:v>
                </c:pt>
              </c:strCache>
            </c:strRef>
          </c:tx>
          <c:spPr>
            <a:ln w="31750">
              <a:solidFill>
                <a:schemeClr val="accent2"/>
              </a:solidFill>
            </a:ln>
          </c:spPr>
          <c:marker>
            <c:symbol val="circle"/>
            <c:size val="8"/>
            <c:spPr>
              <a:solidFill>
                <a:schemeClr val="accent2">
                  <a:lumMod val="20000"/>
                  <a:lumOff val="80000"/>
                </a:schemeClr>
              </a:solidFill>
              <a:ln>
                <a:solidFill>
                  <a:schemeClr val="accent2"/>
                </a:solidFill>
              </a:ln>
            </c:spPr>
          </c:marker>
          <c:cat>
            <c:strRef>
              <c:f>Sheet1!$A$2:$A$7</c:f>
              <c:strCache>
                <c:ptCount val="6"/>
                <c:pt idx="0">
                  <c:v>2011/12</c:v>
                </c:pt>
                <c:pt idx="1">
                  <c:v>2012/13</c:v>
                </c:pt>
                <c:pt idx="2">
                  <c:v>2013/14</c:v>
                </c:pt>
                <c:pt idx="3">
                  <c:v>2014/15</c:v>
                </c:pt>
                <c:pt idx="4">
                  <c:v>2015/16</c:v>
                </c:pt>
                <c:pt idx="5">
                  <c:v>2016/17</c:v>
                </c:pt>
              </c:strCache>
            </c:strRef>
          </c:cat>
          <c:val>
            <c:numRef>
              <c:f>Sheet1!$B$2:$B$7</c:f>
              <c:numCache>
                <c:formatCode>0%</c:formatCode>
                <c:ptCount val="6"/>
                <c:pt idx="0">
                  <c:v>0.81</c:v>
                </c:pt>
                <c:pt idx="1">
                  <c:v>0.8</c:v>
                </c:pt>
                <c:pt idx="2">
                  <c:v>0.8</c:v>
                </c:pt>
                <c:pt idx="3">
                  <c:v>0.78</c:v>
                </c:pt>
                <c:pt idx="4">
                  <c:v>0.76</c:v>
                </c:pt>
                <c:pt idx="5">
                  <c:v>0.75</c:v>
                </c:pt>
              </c:numCache>
            </c:numRef>
          </c:val>
          <c:smooth val="1"/>
          <c:extLst>
            <c:ext xmlns:c16="http://schemas.microsoft.com/office/drawing/2014/chart" uri="{C3380CC4-5D6E-409C-BE32-E72D297353CC}">
              <c16:uniqueId val="{00000000-379D-4956-80C2-3EBCDAEADE6C}"/>
            </c:ext>
          </c:extLst>
        </c:ser>
        <c:ser>
          <c:idx val="1"/>
          <c:order val="1"/>
          <c:tx>
            <c:strRef>
              <c:f>Sheet1!$C$1</c:f>
              <c:strCache>
                <c:ptCount val="1"/>
                <c:pt idx="0">
                  <c:v>95% threshold</c:v>
                </c:pt>
              </c:strCache>
            </c:strRef>
          </c:tx>
          <c:spPr>
            <a:ln w="31750">
              <a:solidFill>
                <a:schemeClr val="accent6"/>
              </a:solidFill>
              <a:prstDash val="solid"/>
            </a:ln>
          </c:spPr>
          <c:marker>
            <c:symbol val="circle"/>
            <c:size val="8"/>
            <c:spPr>
              <a:solidFill>
                <a:schemeClr val="accent6">
                  <a:lumMod val="20000"/>
                  <a:lumOff val="80000"/>
                </a:schemeClr>
              </a:solidFill>
              <a:ln>
                <a:solidFill>
                  <a:schemeClr val="accent6"/>
                </a:solidFill>
              </a:ln>
            </c:spPr>
          </c:marker>
          <c:cat>
            <c:strRef>
              <c:f>Sheet1!$A$2:$A$7</c:f>
              <c:strCache>
                <c:ptCount val="6"/>
                <c:pt idx="0">
                  <c:v>2011/12</c:v>
                </c:pt>
                <c:pt idx="1">
                  <c:v>2012/13</c:v>
                </c:pt>
                <c:pt idx="2">
                  <c:v>2013/14</c:v>
                </c:pt>
                <c:pt idx="3">
                  <c:v>2014/15</c:v>
                </c:pt>
                <c:pt idx="4">
                  <c:v>2015/16</c:v>
                </c:pt>
                <c:pt idx="5">
                  <c:v>2016/17</c:v>
                </c:pt>
              </c:strCache>
            </c:strRef>
          </c:cat>
          <c:val>
            <c:numRef>
              <c:f>Sheet1!$C$2:$C$7</c:f>
              <c:numCache>
                <c:formatCode>0%</c:formatCode>
                <c:ptCount val="6"/>
                <c:pt idx="0">
                  <c:v>0.65</c:v>
                </c:pt>
                <c:pt idx="1">
                  <c:v>0.65</c:v>
                </c:pt>
                <c:pt idx="2">
                  <c:v>0.65</c:v>
                </c:pt>
                <c:pt idx="3">
                  <c:v>0.62</c:v>
                </c:pt>
                <c:pt idx="4">
                  <c:v>0.59</c:v>
                </c:pt>
                <c:pt idx="5">
                  <c:v>0.57999999999999996</c:v>
                </c:pt>
              </c:numCache>
            </c:numRef>
          </c:val>
          <c:smooth val="1"/>
          <c:extLst>
            <c:ext xmlns:c16="http://schemas.microsoft.com/office/drawing/2014/chart" uri="{C3380CC4-5D6E-409C-BE32-E72D297353CC}">
              <c16:uniqueId val="{00000000-DBF2-467F-A16B-CC491D08C88D}"/>
            </c:ext>
          </c:extLst>
        </c:ser>
        <c:ser>
          <c:idx val="2"/>
          <c:order val="2"/>
          <c:tx>
            <c:strRef>
              <c:f>Sheet1!$D$1</c:f>
              <c:strCache>
                <c:ptCount val="1"/>
                <c:pt idx="0">
                  <c:v>97% threshold</c:v>
                </c:pt>
              </c:strCache>
            </c:strRef>
          </c:tx>
          <c:spPr>
            <a:ln w="31750">
              <a:solidFill>
                <a:schemeClr val="tx2"/>
              </a:solidFill>
              <a:prstDash val="solid"/>
            </a:ln>
          </c:spPr>
          <c:marker>
            <c:symbol val="circle"/>
            <c:size val="8"/>
            <c:spPr>
              <a:solidFill>
                <a:schemeClr val="tx2">
                  <a:lumMod val="20000"/>
                  <a:lumOff val="80000"/>
                </a:schemeClr>
              </a:solidFill>
              <a:ln>
                <a:solidFill>
                  <a:schemeClr val="tx2"/>
                </a:solidFill>
              </a:ln>
            </c:spPr>
          </c:marker>
          <c:cat>
            <c:strRef>
              <c:f>Sheet1!$A$2:$A$7</c:f>
              <c:strCache>
                <c:ptCount val="6"/>
                <c:pt idx="0">
                  <c:v>2011/12</c:v>
                </c:pt>
                <c:pt idx="1">
                  <c:v>2012/13</c:v>
                </c:pt>
                <c:pt idx="2">
                  <c:v>2013/14</c:v>
                </c:pt>
                <c:pt idx="3">
                  <c:v>2014/15</c:v>
                </c:pt>
                <c:pt idx="4">
                  <c:v>2015/16</c:v>
                </c:pt>
                <c:pt idx="5">
                  <c:v>2016/17</c:v>
                </c:pt>
              </c:strCache>
            </c:strRef>
          </c:cat>
          <c:val>
            <c:numRef>
              <c:f>Sheet1!$D$2:$D$7</c:f>
              <c:numCache>
                <c:formatCode>0%</c:formatCode>
                <c:ptCount val="6"/>
                <c:pt idx="0">
                  <c:v>0.52</c:v>
                </c:pt>
                <c:pt idx="1">
                  <c:v>0.52</c:v>
                </c:pt>
                <c:pt idx="2">
                  <c:v>0.52</c:v>
                </c:pt>
                <c:pt idx="3">
                  <c:v>0.49</c:v>
                </c:pt>
                <c:pt idx="4">
                  <c:v>0.46</c:v>
                </c:pt>
                <c:pt idx="5">
                  <c:v>0.45</c:v>
                </c:pt>
              </c:numCache>
            </c:numRef>
          </c:val>
          <c:smooth val="1"/>
          <c:extLst>
            <c:ext xmlns:c16="http://schemas.microsoft.com/office/drawing/2014/chart" uri="{C3380CC4-5D6E-409C-BE32-E72D297353CC}">
              <c16:uniqueId val="{00000001-DBF2-467F-A16B-CC491D08C88D}"/>
            </c:ext>
          </c:extLst>
        </c:ser>
        <c:dLbls>
          <c:showLegendKey val="0"/>
          <c:showVal val="0"/>
          <c:showCatName val="0"/>
          <c:showSerName val="0"/>
          <c:showPercent val="0"/>
          <c:showBubbleSize val="0"/>
        </c:dLbls>
        <c:marker val="1"/>
        <c:smooth val="0"/>
        <c:axId val="229878784"/>
        <c:axId val="229910016"/>
      </c:lineChart>
      <c:catAx>
        <c:axId val="229878784"/>
        <c:scaling>
          <c:orientation val="minMax"/>
        </c:scaling>
        <c:delete val="0"/>
        <c:axPos val="b"/>
        <c:title>
          <c:tx>
            <c:rich>
              <a:bodyPr/>
              <a:lstStyle/>
              <a:p>
                <a:pPr>
                  <a:defRPr sz="1400"/>
                </a:pPr>
                <a:r>
                  <a:rPr lang="en-GB" sz="1400" dirty="0"/>
                  <a:t>Survey year</a:t>
                </a:r>
              </a:p>
            </c:rich>
          </c:tx>
          <c:overlay val="0"/>
        </c:title>
        <c:numFmt formatCode="General" sourceLinked="1"/>
        <c:majorTickMark val="none"/>
        <c:minorTickMark val="none"/>
        <c:tickLblPos val="nextTo"/>
        <c:spPr>
          <a:ln>
            <a:solidFill>
              <a:schemeClr val="bg2"/>
            </a:solidFill>
          </a:ln>
        </c:spPr>
        <c:txPr>
          <a:bodyPr/>
          <a:lstStyle/>
          <a:p>
            <a:pPr>
              <a:defRPr sz="1200"/>
            </a:pPr>
            <a:endParaRPr lang="en-US"/>
          </a:p>
        </c:txPr>
        <c:crossAx val="229910016"/>
        <c:crosses val="autoZero"/>
        <c:auto val="1"/>
        <c:lblAlgn val="ctr"/>
        <c:lblOffset val="100"/>
        <c:noMultiLvlLbl val="0"/>
      </c:catAx>
      <c:valAx>
        <c:axId val="229910016"/>
        <c:scaling>
          <c:orientation val="minMax"/>
          <c:max val="1"/>
          <c:min val="0"/>
        </c:scaling>
        <c:delete val="0"/>
        <c:axPos val="l"/>
        <c:majorGridlines>
          <c:spPr>
            <a:ln>
              <a:solidFill>
                <a:schemeClr val="tx1"/>
              </a:solidFill>
            </a:ln>
          </c:spPr>
        </c:majorGridlines>
        <c:title>
          <c:tx>
            <c:rich>
              <a:bodyPr rot="-5400000" vert="horz"/>
              <a:lstStyle/>
              <a:p>
                <a:pPr>
                  <a:defRPr sz="1400"/>
                </a:pPr>
                <a:r>
                  <a:rPr lang="en-GB" sz="1400" dirty="0"/>
                  <a:t>Recall: Proportion of cases classified</a:t>
                </a:r>
              </a:p>
            </c:rich>
          </c:tx>
          <c:overlay val="0"/>
        </c:title>
        <c:numFmt formatCode="0%" sourceLinked="1"/>
        <c:majorTickMark val="none"/>
        <c:minorTickMark val="none"/>
        <c:tickLblPos val="nextTo"/>
        <c:txPr>
          <a:bodyPr/>
          <a:lstStyle/>
          <a:p>
            <a:pPr>
              <a:defRPr sz="1200"/>
            </a:pPr>
            <a:endParaRPr lang="en-US"/>
          </a:p>
        </c:txPr>
        <c:crossAx val="229878784"/>
        <c:crosses val="autoZero"/>
        <c:crossBetween val="between"/>
        <c:majorUnit val="0.2"/>
      </c:valAx>
      <c:spPr>
        <a:solidFill>
          <a:schemeClr val="bg2">
            <a:lumMod val="20000"/>
            <a:lumOff val="80000"/>
          </a:schemeClr>
        </a:solidFill>
      </c:spPr>
    </c:plotArea>
    <c:legend>
      <c:legendPos val="t"/>
      <c:layout>
        <c:manualLayout>
          <c:xMode val="edge"/>
          <c:yMode val="edge"/>
          <c:x val="9.4365100438293326E-2"/>
          <c:y val="1.8507903506300459E-2"/>
          <c:w val="0.86157145345661246"/>
          <c:h val="6.6269467302703805E-2"/>
        </c:manualLayout>
      </c:layout>
      <c:overlay val="1"/>
      <c:txPr>
        <a:bodyPr/>
        <a:lstStyle/>
        <a:p>
          <a:pPr>
            <a:defRPr sz="1400"/>
          </a:pPr>
          <a:endParaRPr lang="en-US"/>
        </a:p>
      </c:txPr>
    </c:legend>
    <c:plotVisOnly val="1"/>
    <c:dispBlanksAs val="gap"/>
    <c:showDLblsOverMax val="0"/>
  </c:chart>
  <c:txPr>
    <a:bodyPr/>
    <a:lstStyle/>
    <a:p>
      <a:pPr>
        <a:defRPr sz="1000">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40418902205818E-2"/>
          <c:y val="0.14806322805040367"/>
          <c:w val="0.90110531289011453"/>
          <c:h val="0.71555902612480449"/>
        </c:manualLayout>
      </c:layout>
      <c:scatterChart>
        <c:scatterStyle val="smoothMarker"/>
        <c:varyColors val="0"/>
        <c:ser>
          <c:idx val="0"/>
          <c:order val="0"/>
          <c:tx>
            <c:strRef>
              <c:f>Sheet1!$B$1</c:f>
              <c:strCache>
                <c:ptCount val="1"/>
                <c:pt idx="0">
                  <c:v>Precision: Accuracy of cases assigned a code</c:v>
                </c:pt>
              </c:strCache>
            </c:strRef>
          </c:tx>
          <c:spPr>
            <a:ln w="31750">
              <a:solidFill>
                <a:schemeClr val="accent5"/>
              </a:solidFill>
            </a:ln>
          </c:spPr>
          <c:marker>
            <c:symbol val="circle"/>
            <c:size val="8"/>
            <c:spPr>
              <a:solidFill>
                <a:schemeClr val="accent5">
                  <a:lumMod val="20000"/>
                  <a:lumOff val="80000"/>
                </a:schemeClr>
              </a:solidFill>
              <a:ln>
                <a:solidFill>
                  <a:schemeClr val="accent5"/>
                </a:solidFill>
              </a:ln>
            </c:spPr>
          </c:marker>
          <c:xVal>
            <c:numRef>
              <c:f>Sheet1!$A$2:$A$12</c:f>
              <c:numCache>
                <c:formatCode>0%</c:formatCode>
                <c:ptCount val="11"/>
                <c:pt idx="0">
                  <c:v>0.5</c:v>
                </c:pt>
                <c:pt idx="1">
                  <c:v>0.55000000000000004</c:v>
                </c:pt>
                <c:pt idx="2">
                  <c:v>0.6</c:v>
                </c:pt>
                <c:pt idx="3">
                  <c:v>0.65</c:v>
                </c:pt>
                <c:pt idx="4">
                  <c:v>0.7</c:v>
                </c:pt>
                <c:pt idx="5">
                  <c:v>0.75</c:v>
                </c:pt>
                <c:pt idx="6">
                  <c:v>0.8</c:v>
                </c:pt>
                <c:pt idx="7">
                  <c:v>0.85</c:v>
                </c:pt>
                <c:pt idx="8">
                  <c:v>0.9</c:v>
                </c:pt>
                <c:pt idx="9">
                  <c:v>0.95</c:v>
                </c:pt>
                <c:pt idx="10">
                  <c:v>0.97</c:v>
                </c:pt>
              </c:numCache>
            </c:numRef>
          </c:xVal>
          <c:yVal>
            <c:numRef>
              <c:f>Sheet1!$B$2:$B$12</c:f>
              <c:numCache>
                <c:formatCode>0%</c:formatCode>
                <c:ptCount val="11"/>
                <c:pt idx="0">
                  <c:v>0.83</c:v>
                </c:pt>
                <c:pt idx="1">
                  <c:v>0.83</c:v>
                </c:pt>
                <c:pt idx="2">
                  <c:v>0.83</c:v>
                </c:pt>
                <c:pt idx="3">
                  <c:v>0.83</c:v>
                </c:pt>
                <c:pt idx="4">
                  <c:v>0.83</c:v>
                </c:pt>
                <c:pt idx="5">
                  <c:v>0.84</c:v>
                </c:pt>
                <c:pt idx="6">
                  <c:v>0.85</c:v>
                </c:pt>
                <c:pt idx="7">
                  <c:v>0.87</c:v>
                </c:pt>
                <c:pt idx="8">
                  <c:v>0.9</c:v>
                </c:pt>
                <c:pt idx="9">
                  <c:v>0.95</c:v>
                </c:pt>
                <c:pt idx="10">
                  <c:v>0.97</c:v>
                </c:pt>
              </c:numCache>
            </c:numRef>
          </c:yVal>
          <c:smooth val="1"/>
          <c:extLst>
            <c:ext xmlns:c16="http://schemas.microsoft.com/office/drawing/2014/chart" uri="{C3380CC4-5D6E-409C-BE32-E72D297353CC}">
              <c16:uniqueId val="{00000000-379D-4956-80C2-3EBCDAEADE6C}"/>
            </c:ext>
          </c:extLst>
        </c:ser>
        <c:ser>
          <c:idx val="1"/>
          <c:order val="1"/>
          <c:tx>
            <c:strRef>
              <c:f>Sheet1!$C$1</c:f>
              <c:strCache>
                <c:ptCount val="1"/>
                <c:pt idx="0">
                  <c:v>Recall: Proportion of cases assigned a code</c:v>
                </c:pt>
              </c:strCache>
            </c:strRef>
          </c:tx>
          <c:spPr>
            <a:ln w="31750">
              <a:solidFill>
                <a:schemeClr val="accent2"/>
              </a:solidFill>
            </a:ln>
          </c:spPr>
          <c:marker>
            <c:symbol val="circle"/>
            <c:size val="8"/>
            <c:spPr>
              <a:solidFill>
                <a:schemeClr val="accent2">
                  <a:lumMod val="20000"/>
                  <a:lumOff val="80000"/>
                </a:schemeClr>
              </a:solidFill>
              <a:ln>
                <a:solidFill>
                  <a:schemeClr val="accent2"/>
                </a:solidFill>
              </a:ln>
            </c:spPr>
          </c:marker>
          <c:xVal>
            <c:numRef>
              <c:f>Sheet1!$A$2:$A$12</c:f>
              <c:numCache>
                <c:formatCode>0%</c:formatCode>
                <c:ptCount val="11"/>
                <c:pt idx="0">
                  <c:v>0.5</c:v>
                </c:pt>
                <c:pt idx="1">
                  <c:v>0.55000000000000004</c:v>
                </c:pt>
                <c:pt idx="2">
                  <c:v>0.6</c:v>
                </c:pt>
                <c:pt idx="3">
                  <c:v>0.65</c:v>
                </c:pt>
                <c:pt idx="4">
                  <c:v>0.7</c:v>
                </c:pt>
                <c:pt idx="5">
                  <c:v>0.75</c:v>
                </c:pt>
                <c:pt idx="6">
                  <c:v>0.8</c:v>
                </c:pt>
                <c:pt idx="7">
                  <c:v>0.85</c:v>
                </c:pt>
                <c:pt idx="8">
                  <c:v>0.9</c:v>
                </c:pt>
                <c:pt idx="9">
                  <c:v>0.95</c:v>
                </c:pt>
                <c:pt idx="10">
                  <c:v>0.97</c:v>
                </c:pt>
              </c:numCache>
            </c:numRef>
          </c:xVal>
          <c:yVal>
            <c:numRef>
              <c:f>Sheet1!$C$2:$C$12</c:f>
              <c:numCache>
                <c:formatCode>0%</c:formatCode>
                <c:ptCount val="11"/>
                <c:pt idx="0">
                  <c:v>1</c:v>
                </c:pt>
                <c:pt idx="1">
                  <c:v>1</c:v>
                </c:pt>
                <c:pt idx="2">
                  <c:v>1</c:v>
                </c:pt>
                <c:pt idx="3">
                  <c:v>1</c:v>
                </c:pt>
                <c:pt idx="4">
                  <c:v>0.99</c:v>
                </c:pt>
                <c:pt idx="5">
                  <c:v>0.98</c:v>
                </c:pt>
                <c:pt idx="6">
                  <c:v>0.94</c:v>
                </c:pt>
                <c:pt idx="7">
                  <c:v>0.89</c:v>
                </c:pt>
                <c:pt idx="8">
                  <c:v>0.8</c:v>
                </c:pt>
                <c:pt idx="9">
                  <c:v>0.63</c:v>
                </c:pt>
                <c:pt idx="10">
                  <c:v>0.48</c:v>
                </c:pt>
              </c:numCache>
            </c:numRef>
          </c:yVal>
          <c:smooth val="1"/>
          <c:extLst>
            <c:ext xmlns:c16="http://schemas.microsoft.com/office/drawing/2014/chart" uri="{C3380CC4-5D6E-409C-BE32-E72D297353CC}">
              <c16:uniqueId val="{00000001-379D-4956-80C2-3EBCDAEADE6C}"/>
            </c:ext>
          </c:extLst>
        </c:ser>
        <c:dLbls>
          <c:showLegendKey val="0"/>
          <c:showVal val="0"/>
          <c:showCatName val="0"/>
          <c:showSerName val="0"/>
          <c:showPercent val="0"/>
          <c:showBubbleSize val="0"/>
        </c:dLbls>
        <c:axId val="229422976"/>
        <c:axId val="229425536"/>
      </c:scatterChart>
      <c:valAx>
        <c:axId val="229422976"/>
        <c:scaling>
          <c:orientation val="minMax"/>
          <c:max val="1"/>
          <c:min val="0.45"/>
        </c:scaling>
        <c:delete val="0"/>
        <c:axPos val="b"/>
        <c:title>
          <c:tx>
            <c:rich>
              <a:bodyPr/>
              <a:lstStyle/>
              <a:p>
                <a:pPr>
                  <a:defRPr sz="1400"/>
                </a:pPr>
                <a:r>
                  <a:rPr lang="en-GB" sz="1400" dirty="0"/>
                  <a:t>Threshold</a:t>
                </a:r>
              </a:p>
            </c:rich>
          </c:tx>
          <c:overlay val="0"/>
        </c:title>
        <c:numFmt formatCode="0%" sourceLinked="1"/>
        <c:majorTickMark val="none"/>
        <c:minorTickMark val="none"/>
        <c:tickLblPos val="nextTo"/>
        <c:spPr>
          <a:ln>
            <a:solidFill>
              <a:schemeClr val="bg2"/>
            </a:solidFill>
          </a:ln>
        </c:spPr>
        <c:txPr>
          <a:bodyPr/>
          <a:lstStyle/>
          <a:p>
            <a:pPr>
              <a:defRPr sz="1200"/>
            </a:pPr>
            <a:endParaRPr lang="en-US"/>
          </a:p>
        </c:txPr>
        <c:crossAx val="229425536"/>
        <c:crosses val="autoZero"/>
        <c:crossBetween val="midCat"/>
        <c:majorUnit val="5.000000000000001E-2"/>
      </c:valAx>
      <c:valAx>
        <c:axId val="229425536"/>
        <c:scaling>
          <c:orientation val="minMax"/>
          <c:max val="1"/>
          <c:min val="0"/>
        </c:scaling>
        <c:delete val="0"/>
        <c:axPos val="l"/>
        <c:majorGridlines>
          <c:spPr>
            <a:ln>
              <a:solidFill>
                <a:schemeClr val="tx1"/>
              </a:solidFill>
            </a:ln>
          </c:spPr>
        </c:majorGridlines>
        <c:numFmt formatCode="0%" sourceLinked="1"/>
        <c:majorTickMark val="none"/>
        <c:minorTickMark val="none"/>
        <c:tickLblPos val="nextTo"/>
        <c:txPr>
          <a:bodyPr/>
          <a:lstStyle/>
          <a:p>
            <a:pPr>
              <a:defRPr sz="1200"/>
            </a:pPr>
            <a:endParaRPr lang="en-US"/>
          </a:p>
        </c:txPr>
        <c:crossAx val="229422976"/>
        <c:crosses val="autoZero"/>
        <c:crossBetween val="midCat"/>
        <c:majorUnit val="0.2"/>
      </c:valAx>
      <c:spPr>
        <a:solidFill>
          <a:schemeClr val="bg2">
            <a:lumMod val="20000"/>
            <a:lumOff val="80000"/>
          </a:schemeClr>
        </a:solidFill>
      </c:spPr>
    </c:plotArea>
    <c:legend>
      <c:legendPos val="t"/>
      <c:layout>
        <c:manualLayout>
          <c:xMode val="edge"/>
          <c:yMode val="edge"/>
          <c:x val="2.0724284484522754E-2"/>
          <c:y val="1.8507903506300459E-2"/>
          <c:w val="0.96315386122620161"/>
          <c:h val="0.12791195872883249"/>
        </c:manualLayout>
      </c:layout>
      <c:overlay val="1"/>
      <c:txPr>
        <a:bodyPr/>
        <a:lstStyle/>
        <a:p>
          <a:pPr>
            <a:defRPr sz="1400"/>
          </a:pPr>
          <a:endParaRPr lang="en-US"/>
        </a:p>
      </c:txPr>
    </c:legend>
    <c:plotVisOnly val="1"/>
    <c:dispBlanksAs val="gap"/>
    <c:showDLblsOverMax val="0"/>
  </c:chart>
  <c:txPr>
    <a:bodyPr/>
    <a:lstStyle/>
    <a:p>
      <a:pPr>
        <a:defRPr sz="1000">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317390225534659E-2"/>
          <c:y val="0.14806322805040367"/>
          <c:w val="0.87502419057315406"/>
          <c:h val="0.71555902612480449"/>
        </c:manualLayout>
      </c:layout>
      <c:scatterChart>
        <c:scatterStyle val="smoothMarker"/>
        <c:varyColors val="0"/>
        <c:ser>
          <c:idx val="0"/>
          <c:order val="0"/>
          <c:tx>
            <c:strRef>
              <c:f>Sheet1!$B$1</c:f>
              <c:strCache>
                <c:ptCount val="1"/>
                <c:pt idx="0">
                  <c:v>Assigned code matches preliminary code</c:v>
                </c:pt>
              </c:strCache>
            </c:strRef>
          </c:tx>
          <c:spPr>
            <a:ln w="31750">
              <a:solidFill>
                <a:schemeClr val="tx2"/>
              </a:solidFill>
            </a:ln>
          </c:spPr>
          <c:marker>
            <c:symbol val="circle"/>
            <c:size val="8"/>
            <c:spPr>
              <a:solidFill>
                <a:schemeClr val="tx2">
                  <a:lumMod val="20000"/>
                  <a:lumOff val="80000"/>
                </a:schemeClr>
              </a:solidFill>
              <a:ln>
                <a:solidFill>
                  <a:schemeClr val="tx2"/>
                </a:solidFill>
              </a:ln>
            </c:spPr>
          </c:marker>
          <c:dLbls>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33-4ADC-BD87-310BC31D1575}"/>
                </c:ext>
              </c:extLst>
            </c:dLbl>
            <c:spPr>
              <a:noFill/>
              <a:ln>
                <a:noFill/>
              </a:ln>
              <a:effectLst/>
            </c:spPr>
            <c:txPr>
              <a:bodyPr/>
              <a:lstStyle/>
              <a:p>
                <a:pPr>
                  <a:defRPr sz="1600" b="1">
                    <a:solidFill>
                      <a:schemeClr val="tx2"/>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Sheet1!$A$2:$A$12</c:f>
              <c:numCache>
                <c:formatCode>0%</c:formatCode>
                <c:ptCount val="11"/>
                <c:pt idx="0">
                  <c:v>0.5</c:v>
                </c:pt>
                <c:pt idx="1">
                  <c:v>0.55000000000000004</c:v>
                </c:pt>
                <c:pt idx="2">
                  <c:v>0.6</c:v>
                </c:pt>
                <c:pt idx="3">
                  <c:v>0.65</c:v>
                </c:pt>
                <c:pt idx="4">
                  <c:v>0.7</c:v>
                </c:pt>
                <c:pt idx="5">
                  <c:v>0.75</c:v>
                </c:pt>
                <c:pt idx="6">
                  <c:v>0.8</c:v>
                </c:pt>
                <c:pt idx="7">
                  <c:v>0.85</c:v>
                </c:pt>
                <c:pt idx="8">
                  <c:v>0.9</c:v>
                </c:pt>
                <c:pt idx="9">
                  <c:v>0.95</c:v>
                </c:pt>
                <c:pt idx="10">
                  <c:v>0.97</c:v>
                </c:pt>
              </c:numCache>
            </c:numRef>
          </c:xVal>
          <c:yVal>
            <c:numRef>
              <c:f>Sheet1!$B$2:$B$12</c:f>
              <c:numCache>
                <c:formatCode>0%</c:formatCode>
                <c:ptCount val="11"/>
                <c:pt idx="0">
                  <c:v>3.1970362239297473E-2</c:v>
                </c:pt>
                <c:pt idx="1">
                  <c:v>3.2089961601755347E-2</c:v>
                </c:pt>
                <c:pt idx="2">
                  <c:v>3.2081162599396765E-2</c:v>
                </c:pt>
                <c:pt idx="3">
                  <c:v>3.1713344316309719E-2</c:v>
                </c:pt>
                <c:pt idx="4">
                  <c:v>3.1262968598699682E-2</c:v>
                </c:pt>
                <c:pt idx="5">
                  <c:v>3.0712356035831081E-2</c:v>
                </c:pt>
                <c:pt idx="6">
                  <c:v>3.1132075471698113E-2</c:v>
                </c:pt>
                <c:pt idx="7">
                  <c:v>3.4409842368319878E-2</c:v>
                </c:pt>
                <c:pt idx="8">
                  <c:v>3.8936111872772142E-2</c:v>
                </c:pt>
                <c:pt idx="9">
                  <c:v>5.2090472926662093E-2</c:v>
                </c:pt>
                <c:pt idx="10">
                  <c:v>7.2135785007072128E-2</c:v>
                </c:pt>
              </c:numCache>
            </c:numRef>
          </c:yVal>
          <c:smooth val="1"/>
          <c:extLst>
            <c:ext xmlns:c16="http://schemas.microsoft.com/office/drawing/2014/chart" uri="{C3380CC4-5D6E-409C-BE32-E72D297353CC}">
              <c16:uniqueId val="{00000000-379D-4956-80C2-3EBCDAEADE6C}"/>
            </c:ext>
          </c:extLst>
        </c:ser>
        <c:dLbls>
          <c:showLegendKey val="0"/>
          <c:showVal val="0"/>
          <c:showCatName val="0"/>
          <c:showSerName val="0"/>
          <c:showPercent val="0"/>
          <c:showBubbleSize val="0"/>
        </c:dLbls>
        <c:axId val="229144448"/>
        <c:axId val="229146624"/>
      </c:scatterChart>
      <c:valAx>
        <c:axId val="229144448"/>
        <c:scaling>
          <c:orientation val="minMax"/>
          <c:max val="1"/>
          <c:min val="0.45"/>
        </c:scaling>
        <c:delete val="0"/>
        <c:axPos val="b"/>
        <c:title>
          <c:tx>
            <c:rich>
              <a:bodyPr/>
              <a:lstStyle/>
              <a:p>
                <a:pPr>
                  <a:defRPr sz="1400"/>
                </a:pPr>
                <a:r>
                  <a:rPr lang="en-GB" sz="1400" dirty="0"/>
                  <a:t>Threshold</a:t>
                </a:r>
              </a:p>
            </c:rich>
          </c:tx>
          <c:overlay val="0"/>
        </c:title>
        <c:numFmt formatCode="0%" sourceLinked="1"/>
        <c:majorTickMark val="none"/>
        <c:minorTickMark val="none"/>
        <c:tickLblPos val="nextTo"/>
        <c:spPr>
          <a:ln>
            <a:solidFill>
              <a:schemeClr val="bg2"/>
            </a:solidFill>
          </a:ln>
        </c:spPr>
        <c:txPr>
          <a:bodyPr/>
          <a:lstStyle/>
          <a:p>
            <a:pPr>
              <a:defRPr sz="1200"/>
            </a:pPr>
            <a:endParaRPr lang="en-US"/>
          </a:p>
        </c:txPr>
        <c:crossAx val="229146624"/>
        <c:crosses val="autoZero"/>
        <c:crossBetween val="midCat"/>
        <c:majorUnit val="5.000000000000001E-2"/>
      </c:valAx>
      <c:valAx>
        <c:axId val="229146624"/>
        <c:scaling>
          <c:orientation val="minMax"/>
          <c:max val="1"/>
          <c:min val="0"/>
        </c:scaling>
        <c:delete val="0"/>
        <c:axPos val="l"/>
        <c:majorGridlines>
          <c:spPr>
            <a:ln>
              <a:solidFill>
                <a:schemeClr val="tx1"/>
              </a:solidFill>
            </a:ln>
          </c:spPr>
        </c:majorGridlines>
        <c:numFmt formatCode="0%" sourceLinked="1"/>
        <c:majorTickMark val="none"/>
        <c:minorTickMark val="none"/>
        <c:tickLblPos val="nextTo"/>
        <c:txPr>
          <a:bodyPr/>
          <a:lstStyle/>
          <a:p>
            <a:pPr>
              <a:defRPr sz="1200"/>
            </a:pPr>
            <a:endParaRPr lang="en-US"/>
          </a:p>
        </c:txPr>
        <c:crossAx val="229144448"/>
        <c:crosses val="autoZero"/>
        <c:crossBetween val="midCat"/>
        <c:majorUnit val="0.2"/>
      </c:valAx>
      <c:spPr>
        <a:solidFill>
          <a:schemeClr val="bg2">
            <a:lumMod val="20000"/>
            <a:lumOff val="80000"/>
          </a:schemeClr>
        </a:solidFill>
      </c:spPr>
    </c:plotArea>
    <c:legend>
      <c:legendPos val="t"/>
      <c:layout>
        <c:manualLayout>
          <c:xMode val="edge"/>
          <c:yMode val="edge"/>
          <c:x val="9.9721938270730989E-2"/>
          <c:y val="1.8507903506300459E-2"/>
          <c:w val="0.86806020474949452"/>
          <c:h val="0.12791195872883249"/>
        </c:manualLayout>
      </c:layout>
      <c:overlay val="1"/>
      <c:txPr>
        <a:bodyPr/>
        <a:lstStyle/>
        <a:p>
          <a:pPr>
            <a:defRPr sz="1400"/>
          </a:pPr>
          <a:endParaRPr lang="en-US"/>
        </a:p>
      </c:txPr>
    </c:legend>
    <c:plotVisOnly val="1"/>
    <c:dispBlanksAs val="gap"/>
    <c:showDLblsOverMax val="0"/>
  </c:chart>
  <c:txPr>
    <a:bodyPr/>
    <a:lstStyle/>
    <a:p>
      <a:pPr>
        <a:defRPr sz="1000">
          <a:solidFill>
            <a:schemeClr val="tx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317390225534659E-2"/>
          <c:y val="0.14806322805040367"/>
          <c:w val="0.87502419057315406"/>
          <c:h val="0.71555902612480449"/>
        </c:manualLayout>
      </c:layout>
      <c:scatterChart>
        <c:scatterStyle val="smoothMarker"/>
        <c:varyColors val="0"/>
        <c:ser>
          <c:idx val="0"/>
          <c:order val="0"/>
          <c:tx>
            <c:strRef>
              <c:f>Sheet1!$B$1</c:f>
              <c:strCache>
                <c:ptCount val="1"/>
                <c:pt idx="0">
                  <c:v>Assigned code matches preliminary code</c:v>
                </c:pt>
              </c:strCache>
            </c:strRef>
          </c:tx>
          <c:spPr>
            <a:ln w="31750">
              <a:solidFill>
                <a:schemeClr val="tx2"/>
              </a:solidFill>
            </a:ln>
          </c:spPr>
          <c:marker>
            <c:symbol val="circle"/>
            <c:size val="8"/>
            <c:spPr>
              <a:solidFill>
                <a:schemeClr val="tx2">
                  <a:lumMod val="20000"/>
                  <a:lumOff val="80000"/>
                </a:schemeClr>
              </a:solidFill>
              <a:ln>
                <a:solidFill>
                  <a:schemeClr val="tx2"/>
                </a:solidFill>
              </a:ln>
            </c:spPr>
          </c:marker>
          <c:dLbls>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58-4C1D-AC54-53E12B087C5A}"/>
                </c:ext>
              </c:extLst>
            </c:dLbl>
            <c:spPr>
              <a:noFill/>
              <a:ln>
                <a:noFill/>
              </a:ln>
              <a:effectLst/>
            </c:spPr>
            <c:txPr>
              <a:bodyPr/>
              <a:lstStyle/>
              <a:p>
                <a:pPr>
                  <a:defRPr sz="1600" b="1">
                    <a:solidFill>
                      <a:schemeClr val="tx2"/>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Sheet1!$A$2:$A$12</c:f>
              <c:numCache>
                <c:formatCode>0%</c:formatCode>
                <c:ptCount val="11"/>
                <c:pt idx="0">
                  <c:v>0.5</c:v>
                </c:pt>
                <c:pt idx="1">
                  <c:v>0.55000000000000004</c:v>
                </c:pt>
                <c:pt idx="2">
                  <c:v>0.6</c:v>
                </c:pt>
                <c:pt idx="3">
                  <c:v>0.65</c:v>
                </c:pt>
                <c:pt idx="4">
                  <c:v>0.7</c:v>
                </c:pt>
                <c:pt idx="5">
                  <c:v>0.75</c:v>
                </c:pt>
                <c:pt idx="6">
                  <c:v>0.8</c:v>
                </c:pt>
                <c:pt idx="7">
                  <c:v>0.85</c:v>
                </c:pt>
                <c:pt idx="8">
                  <c:v>0.9</c:v>
                </c:pt>
                <c:pt idx="9">
                  <c:v>0.95</c:v>
                </c:pt>
                <c:pt idx="10">
                  <c:v>0.97</c:v>
                </c:pt>
              </c:numCache>
            </c:numRef>
          </c:xVal>
          <c:yVal>
            <c:numRef>
              <c:f>Sheet1!$B$2:$B$12</c:f>
              <c:numCache>
                <c:formatCode>0%</c:formatCode>
                <c:ptCount val="11"/>
                <c:pt idx="0">
                  <c:v>3.1970362239297473E-2</c:v>
                </c:pt>
                <c:pt idx="1">
                  <c:v>3.2089961601755347E-2</c:v>
                </c:pt>
                <c:pt idx="2">
                  <c:v>3.2081162599396765E-2</c:v>
                </c:pt>
                <c:pt idx="3">
                  <c:v>3.1713344316309719E-2</c:v>
                </c:pt>
                <c:pt idx="4">
                  <c:v>3.1262968598699682E-2</c:v>
                </c:pt>
                <c:pt idx="5">
                  <c:v>3.0712356035831081E-2</c:v>
                </c:pt>
                <c:pt idx="6">
                  <c:v>3.1132075471698113E-2</c:v>
                </c:pt>
                <c:pt idx="7">
                  <c:v>3.4409842368319878E-2</c:v>
                </c:pt>
                <c:pt idx="8">
                  <c:v>3.8936111872772142E-2</c:v>
                </c:pt>
                <c:pt idx="9">
                  <c:v>5.2090472926662093E-2</c:v>
                </c:pt>
                <c:pt idx="10">
                  <c:v>7.2135785007072128E-2</c:v>
                </c:pt>
              </c:numCache>
            </c:numRef>
          </c:yVal>
          <c:smooth val="1"/>
          <c:extLst>
            <c:ext xmlns:c16="http://schemas.microsoft.com/office/drawing/2014/chart" uri="{C3380CC4-5D6E-409C-BE32-E72D297353CC}">
              <c16:uniqueId val="{00000000-379D-4956-80C2-3EBCDAEADE6C}"/>
            </c:ext>
          </c:extLst>
        </c:ser>
        <c:ser>
          <c:idx val="1"/>
          <c:order val="1"/>
          <c:tx>
            <c:strRef>
              <c:f>Sheet1!$C$1</c:f>
              <c:strCache>
                <c:ptCount val="1"/>
                <c:pt idx="0">
                  <c:v>Assigned to correct crime category</c:v>
                </c:pt>
              </c:strCache>
            </c:strRef>
          </c:tx>
          <c:spPr>
            <a:ln w="31750">
              <a:solidFill>
                <a:schemeClr val="accent4"/>
              </a:solidFill>
            </a:ln>
          </c:spPr>
          <c:marker>
            <c:symbol val="circle"/>
            <c:size val="8"/>
            <c:spPr>
              <a:solidFill>
                <a:schemeClr val="accent4">
                  <a:lumMod val="20000"/>
                  <a:lumOff val="80000"/>
                </a:schemeClr>
              </a:solidFill>
              <a:ln>
                <a:solidFill>
                  <a:schemeClr val="accent4"/>
                </a:solidFill>
              </a:ln>
            </c:spPr>
          </c:marker>
          <c:dLbls>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58-4C1D-AC54-53E12B087C5A}"/>
                </c:ext>
              </c:extLst>
            </c:dLbl>
            <c:spPr>
              <a:noFill/>
              <a:ln>
                <a:noFill/>
              </a:ln>
              <a:effectLst/>
            </c:spPr>
            <c:txPr>
              <a:bodyPr/>
              <a:lstStyle/>
              <a:p>
                <a:pPr>
                  <a:defRPr sz="1600" b="1">
                    <a:solidFill>
                      <a:schemeClr val="accent4"/>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Sheet1!$A$2:$A$12</c:f>
              <c:numCache>
                <c:formatCode>0%</c:formatCode>
                <c:ptCount val="11"/>
                <c:pt idx="0">
                  <c:v>0.5</c:v>
                </c:pt>
                <c:pt idx="1">
                  <c:v>0.55000000000000004</c:v>
                </c:pt>
                <c:pt idx="2">
                  <c:v>0.6</c:v>
                </c:pt>
                <c:pt idx="3">
                  <c:v>0.65</c:v>
                </c:pt>
                <c:pt idx="4">
                  <c:v>0.7</c:v>
                </c:pt>
                <c:pt idx="5">
                  <c:v>0.75</c:v>
                </c:pt>
                <c:pt idx="6">
                  <c:v>0.8</c:v>
                </c:pt>
                <c:pt idx="7">
                  <c:v>0.85</c:v>
                </c:pt>
                <c:pt idx="8">
                  <c:v>0.9</c:v>
                </c:pt>
                <c:pt idx="9">
                  <c:v>0.95</c:v>
                </c:pt>
                <c:pt idx="10">
                  <c:v>0.97</c:v>
                </c:pt>
              </c:numCache>
            </c:numRef>
          </c:xVal>
          <c:yVal>
            <c:numRef>
              <c:f>Sheet1!$C$2:$C$12</c:f>
              <c:numCache>
                <c:formatCode>0%</c:formatCode>
                <c:ptCount val="11"/>
                <c:pt idx="0">
                  <c:v>0.53773326015367728</c:v>
                </c:pt>
                <c:pt idx="1">
                  <c:v>0.53798683488754795</c:v>
                </c:pt>
                <c:pt idx="2">
                  <c:v>0.53852481491636961</c:v>
                </c:pt>
                <c:pt idx="3">
                  <c:v>0.53885227896760024</c:v>
                </c:pt>
                <c:pt idx="4">
                  <c:v>0.53990870106515421</c:v>
                </c:pt>
                <c:pt idx="5">
                  <c:v>0.54685056163799228</c:v>
                </c:pt>
                <c:pt idx="6">
                  <c:v>0.55707547169811322</c:v>
                </c:pt>
                <c:pt idx="7">
                  <c:v>0.54901960784313719</c:v>
                </c:pt>
                <c:pt idx="8">
                  <c:v>0.5294762818755141</c:v>
                </c:pt>
                <c:pt idx="9">
                  <c:v>0.50856751199451677</c:v>
                </c:pt>
                <c:pt idx="10">
                  <c:v>0.50495049504950495</c:v>
                </c:pt>
              </c:numCache>
            </c:numRef>
          </c:yVal>
          <c:smooth val="1"/>
          <c:extLst>
            <c:ext xmlns:c16="http://schemas.microsoft.com/office/drawing/2014/chart" uri="{C3380CC4-5D6E-409C-BE32-E72D297353CC}">
              <c16:uniqueId val="{00000002-A758-4C1D-AC54-53E12B087C5A}"/>
            </c:ext>
          </c:extLst>
        </c:ser>
        <c:dLbls>
          <c:showLegendKey val="0"/>
          <c:showVal val="0"/>
          <c:showCatName val="0"/>
          <c:showSerName val="0"/>
          <c:showPercent val="0"/>
          <c:showBubbleSize val="0"/>
        </c:dLbls>
        <c:axId val="223272960"/>
        <c:axId val="223274880"/>
      </c:scatterChart>
      <c:valAx>
        <c:axId val="223272960"/>
        <c:scaling>
          <c:orientation val="minMax"/>
          <c:max val="1"/>
          <c:min val="0.45"/>
        </c:scaling>
        <c:delete val="0"/>
        <c:axPos val="b"/>
        <c:title>
          <c:tx>
            <c:rich>
              <a:bodyPr/>
              <a:lstStyle/>
              <a:p>
                <a:pPr>
                  <a:defRPr sz="1400"/>
                </a:pPr>
                <a:r>
                  <a:rPr lang="en-GB" sz="1400" dirty="0"/>
                  <a:t>Threshold</a:t>
                </a:r>
              </a:p>
            </c:rich>
          </c:tx>
          <c:overlay val="0"/>
        </c:title>
        <c:numFmt formatCode="0%" sourceLinked="1"/>
        <c:majorTickMark val="none"/>
        <c:minorTickMark val="none"/>
        <c:tickLblPos val="nextTo"/>
        <c:spPr>
          <a:ln>
            <a:solidFill>
              <a:schemeClr val="bg2"/>
            </a:solidFill>
          </a:ln>
        </c:spPr>
        <c:txPr>
          <a:bodyPr/>
          <a:lstStyle/>
          <a:p>
            <a:pPr>
              <a:defRPr sz="1200"/>
            </a:pPr>
            <a:endParaRPr lang="en-US"/>
          </a:p>
        </c:txPr>
        <c:crossAx val="223274880"/>
        <c:crosses val="autoZero"/>
        <c:crossBetween val="midCat"/>
        <c:majorUnit val="5.000000000000001E-2"/>
      </c:valAx>
      <c:valAx>
        <c:axId val="223274880"/>
        <c:scaling>
          <c:orientation val="minMax"/>
          <c:max val="1"/>
          <c:min val="0"/>
        </c:scaling>
        <c:delete val="0"/>
        <c:axPos val="l"/>
        <c:majorGridlines>
          <c:spPr>
            <a:ln>
              <a:solidFill>
                <a:schemeClr val="tx1"/>
              </a:solidFill>
            </a:ln>
          </c:spPr>
        </c:majorGridlines>
        <c:numFmt formatCode="0%" sourceLinked="1"/>
        <c:majorTickMark val="none"/>
        <c:minorTickMark val="none"/>
        <c:tickLblPos val="nextTo"/>
        <c:txPr>
          <a:bodyPr/>
          <a:lstStyle/>
          <a:p>
            <a:pPr>
              <a:defRPr sz="1200"/>
            </a:pPr>
            <a:endParaRPr lang="en-US"/>
          </a:p>
        </c:txPr>
        <c:crossAx val="223272960"/>
        <c:crosses val="autoZero"/>
        <c:crossBetween val="midCat"/>
        <c:majorUnit val="0.2"/>
      </c:valAx>
      <c:spPr>
        <a:solidFill>
          <a:schemeClr val="bg2">
            <a:lumMod val="20000"/>
            <a:lumOff val="80000"/>
          </a:schemeClr>
        </a:solidFill>
      </c:spPr>
    </c:plotArea>
    <c:legend>
      <c:legendPos val="t"/>
      <c:layout>
        <c:manualLayout>
          <c:xMode val="edge"/>
          <c:yMode val="edge"/>
          <c:x val="9.9721938270730989E-2"/>
          <c:y val="1.8507903506300459E-2"/>
          <c:w val="0.86806020474949452"/>
          <c:h val="0.12791195872883249"/>
        </c:manualLayout>
      </c:layout>
      <c:overlay val="1"/>
      <c:txPr>
        <a:bodyPr/>
        <a:lstStyle/>
        <a:p>
          <a:pPr>
            <a:defRPr sz="1400"/>
          </a:pPr>
          <a:endParaRPr lang="en-US"/>
        </a:p>
      </c:txPr>
    </c:legend>
    <c:plotVisOnly val="1"/>
    <c:dispBlanksAs val="gap"/>
    <c:showDLblsOverMax val="0"/>
  </c:chart>
  <c:txPr>
    <a:bodyPr/>
    <a:lstStyle/>
    <a:p>
      <a:pPr>
        <a:defRPr sz="1000">
          <a:solidFill>
            <a:schemeClr val="tx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317390225534659E-2"/>
          <c:y val="0.14806322805040367"/>
          <c:w val="0.87502419057315406"/>
          <c:h val="0.71555902612480449"/>
        </c:manualLayout>
      </c:layout>
      <c:scatterChart>
        <c:scatterStyle val="smoothMarker"/>
        <c:varyColors val="0"/>
        <c:ser>
          <c:idx val="0"/>
          <c:order val="0"/>
          <c:tx>
            <c:strRef>
              <c:f>Sheet1!$B$1</c:f>
              <c:strCache>
                <c:ptCount val="1"/>
                <c:pt idx="0">
                  <c:v>Assigned code matches preliminary code</c:v>
                </c:pt>
              </c:strCache>
            </c:strRef>
          </c:tx>
          <c:spPr>
            <a:ln w="31750">
              <a:solidFill>
                <a:schemeClr val="tx2"/>
              </a:solidFill>
            </a:ln>
          </c:spPr>
          <c:marker>
            <c:symbol val="circle"/>
            <c:size val="8"/>
            <c:spPr>
              <a:solidFill>
                <a:schemeClr val="tx2">
                  <a:lumMod val="20000"/>
                  <a:lumOff val="80000"/>
                </a:schemeClr>
              </a:solidFill>
              <a:ln>
                <a:solidFill>
                  <a:schemeClr val="tx2"/>
                </a:solidFill>
              </a:ln>
            </c:spPr>
          </c:marker>
          <c:dLbls>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80-4574-962F-D345B5A5F19B}"/>
                </c:ext>
              </c:extLst>
            </c:dLbl>
            <c:spPr>
              <a:noFill/>
              <a:ln>
                <a:noFill/>
              </a:ln>
              <a:effectLst/>
            </c:spPr>
            <c:txPr>
              <a:bodyPr/>
              <a:lstStyle/>
              <a:p>
                <a:pPr>
                  <a:defRPr sz="1600" b="1">
                    <a:solidFill>
                      <a:schemeClr val="tx2"/>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Sheet1!$A$2:$A$12</c:f>
              <c:numCache>
                <c:formatCode>0%</c:formatCode>
                <c:ptCount val="11"/>
                <c:pt idx="0">
                  <c:v>0.5</c:v>
                </c:pt>
                <c:pt idx="1">
                  <c:v>0.55000000000000004</c:v>
                </c:pt>
                <c:pt idx="2">
                  <c:v>0.6</c:v>
                </c:pt>
                <c:pt idx="3">
                  <c:v>0.65</c:v>
                </c:pt>
                <c:pt idx="4">
                  <c:v>0.7</c:v>
                </c:pt>
                <c:pt idx="5">
                  <c:v>0.75</c:v>
                </c:pt>
                <c:pt idx="6">
                  <c:v>0.8</c:v>
                </c:pt>
                <c:pt idx="7">
                  <c:v>0.85</c:v>
                </c:pt>
                <c:pt idx="8">
                  <c:v>0.9</c:v>
                </c:pt>
                <c:pt idx="9">
                  <c:v>0.95</c:v>
                </c:pt>
                <c:pt idx="10">
                  <c:v>0.97</c:v>
                </c:pt>
              </c:numCache>
            </c:numRef>
          </c:xVal>
          <c:yVal>
            <c:numRef>
              <c:f>Sheet1!$B$2:$B$12</c:f>
              <c:numCache>
                <c:formatCode>0%</c:formatCode>
                <c:ptCount val="11"/>
                <c:pt idx="0">
                  <c:v>3.1970362239297473E-2</c:v>
                </c:pt>
                <c:pt idx="1">
                  <c:v>3.2089961601755347E-2</c:v>
                </c:pt>
                <c:pt idx="2">
                  <c:v>3.2081162599396765E-2</c:v>
                </c:pt>
                <c:pt idx="3">
                  <c:v>3.1713344316309719E-2</c:v>
                </c:pt>
                <c:pt idx="4">
                  <c:v>3.1262968598699682E-2</c:v>
                </c:pt>
                <c:pt idx="5">
                  <c:v>3.0712356035831081E-2</c:v>
                </c:pt>
                <c:pt idx="6">
                  <c:v>3.1132075471698113E-2</c:v>
                </c:pt>
                <c:pt idx="7">
                  <c:v>3.4409842368319878E-2</c:v>
                </c:pt>
                <c:pt idx="8">
                  <c:v>3.8936111872772142E-2</c:v>
                </c:pt>
                <c:pt idx="9">
                  <c:v>5.2090472926662093E-2</c:v>
                </c:pt>
                <c:pt idx="10">
                  <c:v>7.2135785007072128E-2</c:v>
                </c:pt>
              </c:numCache>
            </c:numRef>
          </c:yVal>
          <c:smooth val="1"/>
          <c:extLst>
            <c:ext xmlns:c16="http://schemas.microsoft.com/office/drawing/2014/chart" uri="{C3380CC4-5D6E-409C-BE32-E72D297353CC}">
              <c16:uniqueId val="{00000000-379D-4956-80C2-3EBCDAEADE6C}"/>
            </c:ext>
          </c:extLst>
        </c:ser>
        <c:ser>
          <c:idx val="1"/>
          <c:order val="1"/>
          <c:tx>
            <c:strRef>
              <c:f>Sheet1!$C$1</c:f>
              <c:strCache>
                <c:ptCount val="1"/>
                <c:pt idx="0">
                  <c:v>Assigned to correct crime category</c:v>
                </c:pt>
              </c:strCache>
            </c:strRef>
          </c:tx>
          <c:spPr>
            <a:ln w="31750">
              <a:solidFill>
                <a:schemeClr val="accent4"/>
              </a:solidFill>
            </a:ln>
          </c:spPr>
          <c:marker>
            <c:symbol val="circle"/>
            <c:size val="8"/>
            <c:spPr>
              <a:solidFill>
                <a:schemeClr val="accent4">
                  <a:lumMod val="20000"/>
                  <a:lumOff val="80000"/>
                </a:schemeClr>
              </a:solidFill>
              <a:ln>
                <a:solidFill>
                  <a:schemeClr val="accent4"/>
                </a:solidFill>
              </a:ln>
            </c:spPr>
          </c:marker>
          <c:dLbls>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80-4574-962F-D345B5A5F19B}"/>
                </c:ext>
              </c:extLst>
            </c:dLbl>
            <c:spPr>
              <a:noFill/>
              <a:ln>
                <a:noFill/>
              </a:ln>
              <a:effectLst/>
            </c:spPr>
            <c:txPr>
              <a:bodyPr/>
              <a:lstStyle/>
              <a:p>
                <a:pPr>
                  <a:defRPr sz="1600" b="1">
                    <a:solidFill>
                      <a:schemeClr val="accent4"/>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Sheet1!$A$2:$A$12</c:f>
              <c:numCache>
                <c:formatCode>0%</c:formatCode>
                <c:ptCount val="11"/>
                <c:pt idx="0">
                  <c:v>0.5</c:v>
                </c:pt>
                <c:pt idx="1">
                  <c:v>0.55000000000000004</c:v>
                </c:pt>
                <c:pt idx="2">
                  <c:v>0.6</c:v>
                </c:pt>
                <c:pt idx="3">
                  <c:v>0.65</c:v>
                </c:pt>
                <c:pt idx="4">
                  <c:v>0.7</c:v>
                </c:pt>
                <c:pt idx="5">
                  <c:v>0.75</c:v>
                </c:pt>
                <c:pt idx="6">
                  <c:v>0.8</c:v>
                </c:pt>
                <c:pt idx="7">
                  <c:v>0.85</c:v>
                </c:pt>
                <c:pt idx="8">
                  <c:v>0.9</c:v>
                </c:pt>
                <c:pt idx="9">
                  <c:v>0.95</c:v>
                </c:pt>
                <c:pt idx="10">
                  <c:v>0.97</c:v>
                </c:pt>
              </c:numCache>
            </c:numRef>
          </c:xVal>
          <c:yVal>
            <c:numRef>
              <c:f>Sheet1!$C$2:$C$12</c:f>
              <c:numCache>
                <c:formatCode>0%</c:formatCode>
                <c:ptCount val="11"/>
                <c:pt idx="0">
                  <c:v>0.53773326015367728</c:v>
                </c:pt>
                <c:pt idx="1">
                  <c:v>0.53798683488754795</c:v>
                </c:pt>
                <c:pt idx="2">
                  <c:v>0.53852481491636961</c:v>
                </c:pt>
                <c:pt idx="3">
                  <c:v>0.53885227896760024</c:v>
                </c:pt>
                <c:pt idx="4">
                  <c:v>0.53990870106515421</c:v>
                </c:pt>
                <c:pt idx="5">
                  <c:v>0.54685056163799228</c:v>
                </c:pt>
                <c:pt idx="6">
                  <c:v>0.55707547169811322</c:v>
                </c:pt>
                <c:pt idx="7">
                  <c:v>0.54901960784313719</c:v>
                </c:pt>
                <c:pt idx="8">
                  <c:v>0.5294762818755141</c:v>
                </c:pt>
                <c:pt idx="9">
                  <c:v>0.50856751199451677</c:v>
                </c:pt>
                <c:pt idx="10">
                  <c:v>0.50495049504950495</c:v>
                </c:pt>
              </c:numCache>
            </c:numRef>
          </c:yVal>
          <c:smooth val="1"/>
          <c:extLst>
            <c:ext xmlns:c16="http://schemas.microsoft.com/office/drawing/2014/chart" uri="{C3380CC4-5D6E-409C-BE32-E72D297353CC}">
              <c16:uniqueId val="{00000002-4680-4574-962F-D345B5A5F19B}"/>
            </c:ext>
          </c:extLst>
        </c:ser>
        <c:ser>
          <c:idx val="2"/>
          <c:order val="2"/>
          <c:tx>
            <c:strRef>
              <c:f>Sheet1!$D$1</c:f>
              <c:strCache>
                <c:ptCount val="1"/>
                <c:pt idx="0">
                  <c:v>'Duplicate'</c:v>
                </c:pt>
              </c:strCache>
            </c:strRef>
          </c:tx>
          <c:spPr>
            <a:ln w="31750">
              <a:solidFill>
                <a:schemeClr val="accent3"/>
              </a:solidFill>
            </a:ln>
          </c:spPr>
          <c:marker>
            <c:symbol val="circle"/>
            <c:size val="8"/>
            <c:spPr>
              <a:solidFill>
                <a:schemeClr val="accent3">
                  <a:lumMod val="20000"/>
                  <a:lumOff val="80000"/>
                </a:schemeClr>
              </a:solidFill>
              <a:ln>
                <a:solidFill>
                  <a:schemeClr val="accent3"/>
                </a:solidFill>
              </a:ln>
            </c:spPr>
          </c:marker>
          <c:dLbls>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80-4574-962F-D345B5A5F19B}"/>
                </c:ext>
              </c:extLst>
            </c:dLbl>
            <c:spPr>
              <a:noFill/>
              <a:ln>
                <a:noFill/>
              </a:ln>
              <a:effectLst/>
            </c:spPr>
            <c:txPr>
              <a:bodyPr/>
              <a:lstStyle/>
              <a:p>
                <a:pPr>
                  <a:defRPr sz="1600" b="1">
                    <a:solidFill>
                      <a:schemeClr val="accent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Sheet1!$A$2:$A$12</c:f>
              <c:numCache>
                <c:formatCode>0%</c:formatCode>
                <c:ptCount val="11"/>
                <c:pt idx="0">
                  <c:v>0.5</c:v>
                </c:pt>
                <c:pt idx="1">
                  <c:v>0.55000000000000004</c:v>
                </c:pt>
                <c:pt idx="2">
                  <c:v>0.6</c:v>
                </c:pt>
                <c:pt idx="3">
                  <c:v>0.65</c:v>
                </c:pt>
                <c:pt idx="4">
                  <c:v>0.7</c:v>
                </c:pt>
                <c:pt idx="5">
                  <c:v>0.75</c:v>
                </c:pt>
                <c:pt idx="6">
                  <c:v>0.8</c:v>
                </c:pt>
                <c:pt idx="7">
                  <c:v>0.85</c:v>
                </c:pt>
                <c:pt idx="8">
                  <c:v>0.9</c:v>
                </c:pt>
                <c:pt idx="9">
                  <c:v>0.95</c:v>
                </c:pt>
                <c:pt idx="10">
                  <c:v>0.97</c:v>
                </c:pt>
              </c:numCache>
            </c:numRef>
          </c:xVal>
          <c:yVal>
            <c:numRef>
              <c:f>Sheet1!$D$2:$D$12</c:f>
              <c:numCache>
                <c:formatCode>0%</c:formatCode>
                <c:ptCount val="11"/>
                <c:pt idx="0">
                  <c:v>5.845225027442371E-2</c:v>
                </c:pt>
                <c:pt idx="1">
                  <c:v>5.8283049917718044E-2</c:v>
                </c:pt>
                <c:pt idx="2">
                  <c:v>5.8129969838223196E-2</c:v>
                </c:pt>
                <c:pt idx="3">
                  <c:v>5.8347062053816581E-2</c:v>
                </c:pt>
                <c:pt idx="4">
                  <c:v>5.8514317332964444E-2</c:v>
                </c:pt>
                <c:pt idx="5">
                  <c:v>5.8580975401677809E-2</c:v>
                </c:pt>
                <c:pt idx="6">
                  <c:v>5.8647798742138366E-2</c:v>
                </c:pt>
                <c:pt idx="7">
                  <c:v>6.5936178392925801E-2</c:v>
                </c:pt>
                <c:pt idx="8">
                  <c:v>7.7598025774609267E-2</c:v>
                </c:pt>
                <c:pt idx="9">
                  <c:v>0.10829335161069226</c:v>
                </c:pt>
                <c:pt idx="10">
                  <c:v>0.13719943422913722</c:v>
                </c:pt>
              </c:numCache>
            </c:numRef>
          </c:yVal>
          <c:smooth val="1"/>
          <c:extLst>
            <c:ext xmlns:c16="http://schemas.microsoft.com/office/drawing/2014/chart" uri="{C3380CC4-5D6E-409C-BE32-E72D297353CC}">
              <c16:uniqueId val="{00000004-4680-4574-962F-D345B5A5F19B}"/>
            </c:ext>
          </c:extLst>
        </c:ser>
        <c:ser>
          <c:idx val="3"/>
          <c:order val="3"/>
          <c:tx>
            <c:strRef>
              <c:f>Sheet1!$E$1</c:f>
              <c:strCache>
                <c:ptCount val="1"/>
                <c:pt idx="0">
                  <c:v>Other errors</c:v>
                </c:pt>
              </c:strCache>
            </c:strRef>
          </c:tx>
          <c:spPr>
            <a:ln w="31750">
              <a:solidFill>
                <a:schemeClr val="tx1"/>
              </a:solidFill>
            </a:ln>
          </c:spPr>
          <c:marker>
            <c:symbol val="circle"/>
            <c:size val="8"/>
            <c:spPr>
              <a:solidFill>
                <a:schemeClr val="tx1">
                  <a:lumMod val="20000"/>
                  <a:lumOff val="80000"/>
                </a:schemeClr>
              </a:solidFill>
              <a:ln>
                <a:solidFill>
                  <a:schemeClr val="tx1"/>
                </a:solidFill>
              </a:ln>
            </c:spPr>
          </c:marker>
          <c:dLbls>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80-4574-962F-D345B5A5F19B}"/>
                </c:ext>
              </c:extLst>
            </c:dLbl>
            <c:spPr>
              <a:noFill/>
              <a:ln>
                <a:noFill/>
              </a:ln>
              <a:effectLst/>
            </c:spPr>
            <c:txPr>
              <a:bodyPr/>
              <a:lstStyle/>
              <a:p>
                <a:pPr>
                  <a:defRPr sz="1600" b="1"/>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Sheet1!$A$2:$A$12</c:f>
              <c:numCache>
                <c:formatCode>0%</c:formatCode>
                <c:ptCount val="11"/>
                <c:pt idx="0">
                  <c:v>0.5</c:v>
                </c:pt>
                <c:pt idx="1">
                  <c:v>0.55000000000000004</c:v>
                </c:pt>
                <c:pt idx="2">
                  <c:v>0.6</c:v>
                </c:pt>
                <c:pt idx="3">
                  <c:v>0.65</c:v>
                </c:pt>
                <c:pt idx="4">
                  <c:v>0.7</c:v>
                </c:pt>
                <c:pt idx="5">
                  <c:v>0.75</c:v>
                </c:pt>
                <c:pt idx="6">
                  <c:v>0.8</c:v>
                </c:pt>
                <c:pt idx="7">
                  <c:v>0.85</c:v>
                </c:pt>
                <c:pt idx="8">
                  <c:v>0.9</c:v>
                </c:pt>
                <c:pt idx="9">
                  <c:v>0.95</c:v>
                </c:pt>
                <c:pt idx="10">
                  <c:v>0.97</c:v>
                </c:pt>
              </c:numCache>
            </c:numRef>
          </c:xVal>
          <c:yVal>
            <c:numRef>
              <c:f>Sheet1!$E$2:$E$12</c:f>
              <c:numCache>
                <c:formatCode>0%</c:formatCode>
                <c:ptCount val="11"/>
                <c:pt idx="0">
                  <c:v>0.37184412733260153</c:v>
                </c:pt>
                <c:pt idx="1">
                  <c:v>0.37164015359297864</c:v>
                </c:pt>
                <c:pt idx="2">
                  <c:v>0.37126405264601042</c:v>
                </c:pt>
                <c:pt idx="3">
                  <c:v>0.37108731466227346</c:v>
                </c:pt>
                <c:pt idx="4">
                  <c:v>0.37031401300318167</c:v>
                </c:pt>
                <c:pt idx="5">
                  <c:v>0.36385610692449882</c:v>
                </c:pt>
                <c:pt idx="6">
                  <c:v>0.35314465408805035</c:v>
                </c:pt>
                <c:pt idx="7">
                  <c:v>0.35063437139561704</c:v>
                </c:pt>
                <c:pt idx="8">
                  <c:v>0.35398958047710444</c:v>
                </c:pt>
                <c:pt idx="9">
                  <c:v>0.33104866346812883</c:v>
                </c:pt>
                <c:pt idx="10">
                  <c:v>0.28571428571428575</c:v>
                </c:pt>
              </c:numCache>
            </c:numRef>
          </c:yVal>
          <c:smooth val="1"/>
          <c:extLst>
            <c:ext xmlns:c16="http://schemas.microsoft.com/office/drawing/2014/chart" uri="{C3380CC4-5D6E-409C-BE32-E72D297353CC}">
              <c16:uniqueId val="{00000006-4680-4574-962F-D345B5A5F19B}"/>
            </c:ext>
          </c:extLst>
        </c:ser>
        <c:dLbls>
          <c:showLegendKey val="0"/>
          <c:showVal val="0"/>
          <c:showCatName val="0"/>
          <c:showSerName val="0"/>
          <c:showPercent val="0"/>
          <c:showBubbleSize val="0"/>
        </c:dLbls>
        <c:axId val="223351168"/>
        <c:axId val="223353088"/>
      </c:scatterChart>
      <c:valAx>
        <c:axId val="223351168"/>
        <c:scaling>
          <c:orientation val="minMax"/>
          <c:max val="1"/>
          <c:min val="0.45"/>
        </c:scaling>
        <c:delete val="0"/>
        <c:axPos val="b"/>
        <c:title>
          <c:tx>
            <c:rich>
              <a:bodyPr/>
              <a:lstStyle/>
              <a:p>
                <a:pPr>
                  <a:defRPr sz="1400"/>
                </a:pPr>
                <a:r>
                  <a:rPr lang="en-GB" sz="1400" dirty="0"/>
                  <a:t>Threshold</a:t>
                </a:r>
              </a:p>
            </c:rich>
          </c:tx>
          <c:overlay val="0"/>
        </c:title>
        <c:numFmt formatCode="0%" sourceLinked="1"/>
        <c:majorTickMark val="none"/>
        <c:minorTickMark val="none"/>
        <c:tickLblPos val="nextTo"/>
        <c:spPr>
          <a:ln>
            <a:solidFill>
              <a:schemeClr val="bg2"/>
            </a:solidFill>
          </a:ln>
        </c:spPr>
        <c:txPr>
          <a:bodyPr/>
          <a:lstStyle/>
          <a:p>
            <a:pPr>
              <a:defRPr sz="1200"/>
            </a:pPr>
            <a:endParaRPr lang="en-US"/>
          </a:p>
        </c:txPr>
        <c:crossAx val="223353088"/>
        <c:crosses val="autoZero"/>
        <c:crossBetween val="midCat"/>
        <c:majorUnit val="5.000000000000001E-2"/>
      </c:valAx>
      <c:valAx>
        <c:axId val="223353088"/>
        <c:scaling>
          <c:orientation val="minMax"/>
          <c:max val="1"/>
          <c:min val="0"/>
        </c:scaling>
        <c:delete val="0"/>
        <c:axPos val="l"/>
        <c:majorGridlines>
          <c:spPr>
            <a:ln>
              <a:solidFill>
                <a:schemeClr val="tx1"/>
              </a:solidFill>
            </a:ln>
          </c:spPr>
        </c:majorGridlines>
        <c:numFmt formatCode="0%" sourceLinked="1"/>
        <c:majorTickMark val="none"/>
        <c:minorTickMark val="none"/>
        <c:tickLblPos val="nextTo"/>
        <c:txPr>
          <a:bodyPr/>
          <a:lstStyle/>
          <a:p>
            <a:pPr>
              <a:defRPr sz="1200"/>
            </a:pPr>
            <a:endParaRPr lang="en-US"/>
          </a:p>
        </c:txPr>
        <c:crossAx val="223351168"/>
        <c:crosses val="autoZero"/>
        <c:crossBetween val="midCat"/>
        <c:majorUnit val="0.2"/>
      </c:valAx>
      <c:spPr>
        <a:solidFill>
          <a:schemeClr val="bg2">
            <a:lumMod val="20000"/>
            <a:lumOff val="80000"/>
          </a:schemeClr>
        </a:solidFill>
      </c:spPr>
    </c:plotArea>
    <c:legend>
      <c:legendPos val="t"/>
      <c:layout>
        <c:manualLayout>
          <c:xMode val="edge"/>
          <c:yMode val="edge"/>
          <c:x val="9.9721938270730989E-2"/>
          <c:y val="1.8507903506300459E-2"/>
          <c:w val="0.86806020474949452"/>
          <c:h val="0.12791195872883249"/>
        </c:manualLayout>
      </c:layout>
      <c:overlay val="1"/>
      <c:txPr>
        <a:bodyPr/>
        <a:lstStyle/>
        <a:p>
          <a:pPr>
            <a:defRPr sz="1400"/>
          </a:pPr>
          <a:endParaRPr lang="en-US"/>
        </a:p>
      </c:txPr>
    </c:legend>
    <c:plotVisOnly val="1"/>
    <c:dispBlanksAs val="gap"/>
    <c:showDLblsOverMax val="0"/>
  </c:chart>
  <c:txPr>
    <a:bodyPr/>
    <a:lstStyle/>
    <a:p>
      <a:pPr>
        <a:defRPr sz="1000">
          <a:solidFill>
            <a:schemeClr val="tx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317390225534659E-2"/>
          <c:y val="0.14806322805040367"/>
          <c:w val="0.87502419057315406"/>
          <c:h val="0.71555902612480449"/>
        </c:manualLayout>
      </c:layout>
      <c:scatterChart>
        <c:scatterStyle val="smoothMarker"/>
        <c:varyColors val="0"/>
        <c:ser>
          <c:idx val="0"/>
          <c:order val="0"/>
          <c:tx>
            <c:strRef>
              <c:f>Sheet1!$B$1</c:f>
              <c:strCache>
                <c:ptCount val="1"/>
                <c:pt idx="0">
                  <c:v>Core model</c:v>
                </c:pt>
              </c:strCache>
            </c:strRef>
          </c:tx>
          <c:spPr>
            <a:ln w="31750">
              <a:solidFill>
                <a:schemeClr val="accent2"/>
              </a:solidFill>
            </a:ln>
          </c:spPr>
          <c:marker>
            <c:symbol val="circle"/>
            <c:size val="8"/>
            <c:spPr>
              <a:solidFill>
                <a:schemeClr val="accent2">
                  <a:lumMod val="20000"/>
                  <a:lumOff val="80000"/>
                </a:schemeClr>
              </a:solidFill>
              <a:ln>
                <a:solidFill>
                  <a:schemeClr val="accent2"/>
                </a:solidFill>
              </a:ln>
            </c:spPr>
          </c:marker>
          <c:dLbls>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AE5-4F29-AA6B-B9607608BA54}"/>
                </c:ext>
              </c:extLst>
            </c:dLbl>
            <c:spPr>
              <a:noFill/>
              <a:ln>
                <a:noFill/>
              </a:ln>
              <a:effectLst/>
            </c:spPr>
            <c:txPr>
              <a:bodyPr/>
              <a:lstStyle/>
              <a:p>
                <a:pPr>
                  <a:defRPr sz="1600" b="1">
                    <a:solidFill>
                      <a:schemeClr val="accent2"/>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Sheet1!$A$2:$A$12</c:f>
              <c:numCache>
                <c:formatCode>0%</c:formatCode>
                <c:ptCount val="11"/>
                <c:pt idx="0">
                  <c:v>0.5</c:v>
                </c:pt>
                <c:pt idx="1">
                  <c:v>0.55000000000000004</c:v>
                </c:pt>
                <c:pt idx="2">
                  <c:v>0.6</c:v>
                </c:pt>
                <c:pt idx="3">
                  <c:v>0.65</c:v>
                </c:pt>
                <c:pt idx="4">
                  <c:v>0.7</c:v>
                </c:pt>
                <c:pt idx="5">
                  <c:v>0.75</c:v>
                </c:pt>
                <c:pt idx="6">
                  <c:v>0.8</c:v>
                </c:pt>
                <c:pt idx="7">
                  <c:v>0.85</c:v>
                </c:pt>
                <c:pt idx="8">
                  <c:v>0.9</c:v>
                </c:pt>
                <c:pt idx="9">
                  <c:v>0.95</c:v>
                </c:pt>
                <c:pt idx="10">
                  <c:v>0.97</c:v>
                </c:pt>
              </c:numCache>
            </c:numRef>
          </c:xVal>
          <c:yVal>
            <c:numRef>
              <c:f>Sheet1!$B$2:$B$12</c:f>
              <c:numCache>
                <c:formatCode>0%</c:formatCode>
                <c:ptCount val="11"/>
                <c:pt idx="0">
                  <c:v>1</c:v>
                </c:pt>
                <c:pt idx="1">
                  <c:v>1</c:v>
                </c:pt>
                <c:pt idx="2">
                  <c:v>1</c:v>
                </c:pt>
                <c:pt idx="3">
                  <c:v>1</c:v>
                </c:pt>
                <c:pt idx="4">
                  <c:v>0.99</c:v>
                </c:pt>
                <c:pt idx="5">
                  <c:v>0.98</c:v>
                </c:pt>
                <c:pt idx="6">
                  <c:v>0.94</c:v>
                </c:pt>
                <c:pt idx="7">
                  <c:v>0.89</c:v>
                </c:pt>
                <c:pt idx="8">
                  <c:v>0.8</c:v>
                </c:pt>
                <c:pt idx="9">
                  <c:v>0.63</c:v>
                </c:pt>
                <c:pt idx="10">
                  <c:v>0.48</c:v>
                </c:pt>
              </c:numCache>
            </c:numRef>
          </c:yVal>
          <c:smooth val="1"/>
          <c:extLst>
            <c:ext xmlns:c16="http://schemas.microsoft.com/office/drawing/2014/chart" uri="{C3380CC4-5D6E-409C-BE32-E72D297353CC}">
              <c16:uniqueId val="{00000000-379D-4956-80C2-3EBCDAEADE6C}"/>
            </c:ext>
          </c:extLst>
        </c:ser>
        <c:ser>
          <c:idx val="1"/>
          <c:order val="1"/>
          <c:tx>
            <c:strRef>
              <c:f>Sheet1!$C$1</c:f>
              <c:strCache>
                <c:ptCount val="1"/>
                <c:pt idx="0">
                  <c:v>Text-only model</c:v>
                </c:pt>
              </c:strCache>
            </c:strRef>
          </c:tx>
          <c:spPr>
            <a:ln>
              <a:solidFill>
                <a:schemeClr val="accent4"/>
              </a:solidFill>
              <a:prstDash val="sysDash"/>
            </a:ln>
          </c:spPr>
          <c:marker>
            <c:symbol val="circle"/>
            <c:size val="8"/>
            <c:spPr>
              <a:solidFill>
                <a:schemeClr val="accent4">
                  <a:lumMod val="20000"/>
                  <a:lumOff val="80000"/>
                </a:schemeClr>
              </a:solidFill>
              <a:ln>
                <a:solidFill>
                  <a:schemeClr val="accent4"/>
                </a:solidFill>
              </a:ln>
            </c:spPr>
          </c:marker>
          <c:dLbls>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E5-4F29-AA6B-B9607608BA54}"/>
                </c:ext>
              </c:extLst>
            </c:dLbl>
            <c:spPr>
              <a:noFill/>
              <a:ln>
                <a:noFill/>
              </a:ln>
              <a:effectLst/>
            </c:spPr>
            <c:txPr>
              <a:bodyPr/>
              <a:lstStyle/>
              <a:p>
                <a:pPr>
                  <a:defRPr sz="1600" b="1">
                    <a:solidFill>
                      <a:schemeClr val="accent4"/>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Sheet1!$A$2:$A$12</c:f>
              <c:numCache>
                <c:formatCode>0%</c:formatCode>
                <c:ptCount val="11"/>
                <c:pt idx="0">
                  <c:v>0.5</c:v>
                </c:pt>
                <c:pt idx="1">
                  <c:v>0.55000000000000004</c:v>
                </c:pt>
                <c:pt idx="2">
                  <c:v>0.6</c:v>
                </c:pt>
                <c:pt idx="3">
                  <c:v>0.65</c:v>
                </c:pt>
                <c:pt idx="4">
                  <c:v>0.7</c:v>
                </c:pt>
                <c:pt idx="5">
                  <c:v>0.75</c:v>
                </c:pt>
                <c:pt idx="6">
                  <c:v>0.8</c:v>
                </c:pt>
                <c:pt idx="7">
                  <c:v>0.85</c:v>
                </c:pt>
                <c:pt idx="8">
                  <c:v>0.9</c:v>
                </c:pt>
                <c:pt idx="9">
                  <c:v>0.95</c:v>
                </c:pt>
                <c:pt idx="10">
                  <c:v>0.97</c:v>
                </c:pt>
              </c:numCache>
            </c:numRef>
          </c:xVal>
          <c:yVal>
            <c:numRef>
              <c:f>Sheet1!$C$2:$C$12</c:f>
              <c:numCache>
                <c:formatCode>0%</c:formatCode>
                <c:ptCount val="11"/>
                <c:pt idx="0">
                  <c:v>0.98</c:v>
                </c:pt>
                <c:pt idx="1">
                  <c:v>0.94</c:v>
                </c:pt>
                <c:pt idx="2">
                  <c:v>0.88</c:v>
                </c:pt>
                <c:pt idx="3">
                  <c:v>0.81</c:v>
                </c:pt>
                <c:pt idx="4">
                  <c:v>0.74</c:v>
                </c:pt>
                <c:pt idx="5">
                  <c:v>0.66</c:v>
                </c:pt>
                <c:pt idx="6">
                  <c:v>0.59</c:v>
                </c:pt>
                <c:pt idx="7">
                  <c:v>0.49</c:v>
                </c:pt>
                <c:pt idx="8">
                  <c:v>0.35</c:v>
                </c:pt>
                <c:pt idx="9">
                  <c:v>0.15</c:v>
                </c:pt>
                <c:pt idx="10">
                  <c:v>0.01</c:v>
                </c:pt>
              </c:numCache>
            </c:numRef>
          </c:yVal>
          <c:smooth val="1"/>
          <c:extLst>
            <c:ext xmlns:c16="http://schemas.microsoft.com/office/drawing/2014/chart" uri="{C3380CC4-5D6E-409C-BE32-E72D297353CC}">
              <c16:uniqueId val="{00000002-8AE5-4F29-AA6B-B9607608BA54}"/>
            </c:ext>
          </c:extLst>
        </c:ser>
        <c:dLbls>
          <c:showLegendKey val="0"/>
          <c:showVal val="0"/>
          <c:showCatName val="0"/>
          <c:showSerName val="0"/>
          <c:showPercent val="0"/>
          <c:showBubbleSize val="0"/>
        </c:dLbls>
        <c:axId val="229200640"/>
        <c:axId val="229202560"/>
      </c:scatterChart>
      <c:valAx>
        <c:axId val="229200640"/>
        <c:scaling>
          <c:orientation val="minMax"/>
          <c:max val="1"/>
          <c:min val="0.45"/>
        </c:scaling>
        <c:delete val="0"/>
        <c:axPos val="b"/>
        <c:title>
          <c:tx>
            <c:rich>
              <a:bodyPr/>
              <a:lstStyle/>
              <a:p>
                <a:pPr>
                  <a:defRPr sz="1400"/>
                </a:pPr>
                <a:r>
                  <a:rPr lang="en-GB" sz="1400" dirty="0"/>
                  <a:t>Threshold</a:t>
                </a:r>
              </a:p>
            </c:rich>
          </c:tx>
          <c:overlay val="0"/>
        </c:title>
        <c:numFmt formatCode="0%" sourceLinked="1"/>
        <c:majorTickMark val="none"/>
        <c:minorTickMark val="none"/>
        <c:tickLblPos val="nextTo"/>
        <c:spPr>
          <a:ln>
            <a:solidFill>
              <a:schemeClr val="bg2"/>
            </a:solidFill>
          </a:ln>
        </c:spPr>
        <c:txPr>
          <a:bodyPr/>
          <a:lstStyle/>
          <a:p>
            <a:pPr>
              <a:defRPr sz="1200"/>
            </a:pPr>
            <a:endParaRPr lang="en-US"/>
          </a:p>
        </c:txPr>
        <c:crossAx val="229202560"/>
        <c:crosses val="autoZero"/>
        <c:crossBetween val="midCat"/>
        <c:majorUnit val="5.000000000000001E-2"/>
      </c:valAx>
      <c:valAx>
        <c:axId val="229202560"/>
        <c:scaling>
          <c:orientation val="minMax"/>
          <c:max val="1"/>
          <c:min val="0"/>
        </c:scaling>
        <c:delete val="0"/>
        <c:axPos val="l"/>
        <c:majorGridlines>
          <c:spPr>
            <a:ln>
              <a:solidFill>
                <a:schemeClr val="tx1"/>
              </a:solidFill>
            </a:ln>
          </c:spPr>
        </c:majorGridlines>
        <c:title>
          <c:tx>
            <c:rich>
              <a:bodyPr rot="-5400000" vert="horz"/>
              <a:lstStyle/>
              <a:p>
                <a:pPr>
                  <a:defRPr sz="1400"/>
                </a:pPr>
                <a:r>
                  <a:rPr lang="en-GB" sz="1400" dirty="0"/>
                  <a:t>Recall: Proportion of cases classified</a:t>
                </a:r>
              </a:p>
            </c:rich>
          </c:tx>
          <c:overlay val="0"/>
        </c:title>
        <c:numFmt formatCode="0%" sourceLinked="1"/>
        <c:majorTickMark val="none"/>
        <c:minorTickMark val="none"/>
        <c:tickLblPos val="nextTo"/>
        <c:txPr>
          <a:bodyPr/>
          <a:lstStyle/>
          <a:p>
            <a:pPr>
              <a:defRPr sz="1200"/>
            </a:pPr>
            <a:endParaRPr lang="en-US"/>
          </a:p>
        </c:txPr>
        <c:crossAx val="229200640"/>
        <c:crosses val="autoZero"/>
        <c:crossBetween val="midCat"/>
        <c:majorUnit val="0.2"/>
      </c:valAx>
      <c:spPr>
        <a:solidFill>
          <a:schemeClr val="bg2">
            <a:lumMod val="20000"/>
            <a:lumOff val="80000"/>
          </a:schemeClr>
        </a:solidFill>
      </c:spPr>
    </c:plotArea>
    <c:legend>
      <c:legendPos val="t"/>
      <c:layout>
        <c:manualLayout>
          <c:xMode val="edge"/>
          <c:yMode val="edge"/>
          <c:x val="2.0724284484522754E-2"/>
          <c:y val="1.8507903506300459E-2"/>
          <c:w val="0.94416284187833355"/>
          <c:h val="6.6269467302703805E-2"/>
        </c:manualLayout>
      </c:layout>
      <c:overlay val="1"/>
      <c:txPr>
        <a:bodyPr/>
        <a:lstStyle/>
        <a:p>
          <a:pPr>
            <a:defRPr sz="1400"/>
          </a:pPr>
          <a:endParaRPr lang="en-US"/>
        </a:p>
      </c:txPr>
    </c:legend>
    <c:plotVisOnly val="1"/>
    <c:dispBlanksAs val="gap"/>
    <c:showDLblsOverMax val="0"/>
  </c:chart>
  <c:txPr>
    <a:bodyPr/>
    <a:lstStyle/>
    <a:p>
      <a:pPr>
        <a:defRPr sz="1000">
          <a:solidFill>
            <a:schemeClr val="tx1"/>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317390225534659E-2"/>
          <c:y val="0.14806322805040367"/>
          <c:w val="0.87502419057315406"/>
          <c:h val="0.71555902612480449"/>
        </c:manualLayout>
      </c:layout>
      <c:scatterChart>
        <c:scatterStyle val="smoothMarker"/>
        <c:varyColors val="0"/>
        <c:ser>
          <c:idx val="0"/>
          <c:order val="0"/>
          <c:tx>
            <c:strRef>
              <c:f>Sheet1!$B$1</c:f>
              <c:strCache>
                <c:ptCount val="1"/>
                <c:pt idx="0">
                  <c:v>Core model</c:v>
                </c:pt>
              </c:strCache>
            </c:strRef>
          </c:tx>
          <c:spPr>
            <a:ln w="31750">
              <a:solidFill>
                <a:schemeClr val="accent2"/>
              </a:solidFill>
            </a:ln>
          </c:spPr>
          <c:marker>
            <c:symbol val="circle"/>
            <c:size val="8"/>
            <c:spPr>
              <a:solidFill>
                <a:schemeClr val="accent2">
                  <a:lumMod val="20000"/>
                  <a:lumOff val="80000"/>
                </a:schemeClr>
              </a:solidFill>
              <a:ln>
                <a:solidFill>
                  <a:schemeClr val="accent2"/>
                </a:solidFill>
              </a:ln>
            </c:spPr>
          </c:marker>
          <c:dLbls>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8A-4F1C-83DF-CD6712A66FE9}"/>
                </c:ext>
              </c:extLst>
            </c:dLbl>
            <c:spPr>
              <a:noFill/>
              <a:ln>
                <a:noFill/>
              </a:ln>
              <a:effectLst/>
            </c:spPr>
            <c:txPr>
              <a:bodyPr/>
              <a:lstStyle/>
              <a:p>
                <a:pPr>
                  <a:defRPr sz="1600" b="1">
                    <a:solidFill>
                      <a:schemeClr val="accent2"/>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Sheet1!$A$2:$A$12</c:f>
              <c:numCache>
                <c:formatCode>0%</c:formatCode>
                <c:ptCount val="11"/>
                <c:pt idx="0">
                  <c:v>0.5</c:v>
                </c:pt>
                <c:pt idx="1">
                  <c:v>0.55000000000000004</c:v>
                </c:pt>
                <c:pt idx="2">
                  <c:v>0.6</c:v>
                </c:pt>
                <c:pt idx="3">
                  <c:v>0.65</c:v>
                </c:pt>
                <c:pt idx="4">
                  <c:v>0.7</c:v>
                </c:pt>
                <c:pt idx="5">
                  <c:v>0.75</c:v>
                </c:pt>
                <c:pt idx="6">
                  <c:v>0.8</c:v>
                </c:pt>
                <c:pt idx="7">
                  <c:v>0.85</c:v>
                </c:pt>
                <c:pt idx="8">
                  <c:v>0.9</c:v>
                </c:pt>
                <c:pt idx="9">
                  <c:v>0.95</c:v>
                </c:pt>
                <c:pt idx="10">
                  <c:v>0.97</c:v>
                </c:pt>
              </c:numCache>
            </c:numRef>
          </c:xVal>
          <c:yVal>
            <c:numRef>
              <c:f>Sheet1!$B$2:$B$12</c:f>
              <c:numCache>
                <c:formatCode>0%</c:formatCode>
                <c:ptCount val="11"/>
                <c:pt idx="0">
                  <c:v>1</c:v>
                </c:pt>
                <c:pt idx="1">
                  <c:v>1</c:v>
                </c:pt>
                <c:pt idx="2">
                  <c:v>1</c:v>
                </c:pt>
                <c:pt idx="3">
                  <c:v>1</c:v>
                </c:pt>
                <c:pt idx="4">
                  <c:v>0.99</c:v>
                </c:pt>
                <c:pt idx="5">
                  <c:v>0.98</c:v>
                </c:pt>
                <c:pt idx="6">
                  <c:v>0.94</c:v>
                </c:pt>
                <c:pt idx="7">
                  <c:v>0.89</c:v>
                </c:pt>
                <c:pt idx="8">
                  <c:v>0.8</c:v>
                </c:pt>
                <c:pt idx="9">
                  <c:v>0.63</c:v>
                </c:pt>
                <c:pt idx="10">
                  <c:v>0.48</c:v>
                </c:pt>
              </c:numCache>
            </c:numRef>
          </c:yVal>
          <c:smooth val="1"/>
          <c:extLst>
            <c:ext xmlns:c16="http://schemas.microsoft.com/office/drawing/2014/chart" uri="{C3380CC4-5D6E-409C-BE32-E72D297353CC}">
              <c16:uniqueId val="{00000000-379D-4956-80C2-3EBCDAEADE6C}"/>
            </c:ext>
          </c:extLst>
        </c:ser>
        <c:ser>
          <c:idx val="1"/>
          <c:order val="1"/>
          <c:tx>
            <c:strRef>
              <c:f>Sheet1!$C$1</c:f>
              <c:strCache>
                <c:ptCount val="1"/>
                <c:pt idx="0">
                  <c:v>Text-only model</c:v>
                </c:pt>
              </c:strCache>
            </c:strRef>
          </c:tx>
          <c:spPr>
            <a:ln>
              <a:solidFill>
                <a:schemeClr val="accent4"/>
              </a:solidFill>
              <a:prstDash val="sysDash"/>
            </a:ln>
          </c:spPr>
          <c:marker>
            <c:symbol val="circle"/>
            <c:size val="8"/>
            <c:spPr>
              <a:solidFill>
                <a:schemeClr val="accent4">
                  <a:lumMod val="20000"/>
                  <a:lumOff val="80000"/>
                </a:schemeClr>
              </a:solidFill>
              <a:ln>
                <a:solidFill>
                  <a:schemeClr val="accent4"/>
                </a:solidFill>
              </a:ln>
            </c:spPr>
          </c:marker>
          <c:dLbls>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8A-4F1C-83DF-CD6712A66FE9}"/>
                </c:ext>
              </c:extLst>
            </c:dLbl>
            <c:spPr>
              <a:noFill/>
              <a:ln>
                <a:noFill/>
              </a:ln>
              <a:effectLst/>
            </c:spPr>
            <c:txPr>
              <a:bodyPr/>
              <a:lstStyle/>
              <a:p>
                <a:pPr>
                  <a:defRPr sz="1600" b="1">
                    <a:solidFill>
                      <a:schemeClr val="accent4"/>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Sheet1!$A$2:$A$12</c:f>
              <c:numCache>
                <c:formatCode>0%</c:formatCode>
                <c:ptCount val="11"/>
                <c:pt idx="0">
                  <c:v>0.5</c:v>
                </c:pt>
                <c:pt idx="1">
                  <c:v>0.55000000000000004</c:v>
                </c:pt>
                <c:pt idx="2">
                  <c:v>0.6</c:v>
                </c:pt>
                <c:pt idx="3">
                  <c:v>0.65</c:v>
                </c:pt>
                <c:pt idx="4">
                  <c:v>0.7</c:v>
                </c:pt>
                <c:pt idx="5">
                  <c:v>0.75</c:v>
                </c:pt>
                <c:pt idx="6">
                  <c:v>0.8</c:v>
                </c:pt>
                <c:pt idx="7">
                  <c:v>0.85</c:v>
                </c:pt>
                <c:pt idx="8">
                  <c:v>0.9</c:v>
                </c:pt>
                <c:pt idx="9">
                  <c:v>0.95</c:v>
                </c:pt>
                <c:pt idx="10">
                  <c:v>0.97</c:v>
                </c:pt>
              </c:numCache>
            </c:numRef>
          </c:xVal>
          <c:yVal>
            <c:numRef>
              <c:f>Sheet1!$C$2:$C$12</c:f>
              <c:numCache>
                <c:formatCode>0%</c:formatCode>
                <c:ptCount val="11"/>
                <c:pt idx="0">
                  <c:v>0.98</c:v>
                </c:pt>
                <c:pt idx="1">
                  <c:v>0.94</c:v>
                </c:pt>
                <c:pt idx="2">
                  <c:v>0.88</c:v>
                </c:pt>
                <c:pt idx="3">
                  <c:v>0.81</c:v>
                </c:pt>
                <c:pt idx="4">
                  <c:v>0.74</c:v>
                </c:pt>
                <c:pt idx="5">
                  <c:v>0.66</c:v>
                </c:pt>
                <c:pt idx="6">
                  <c:v>0.59</c:v>
                </c:pt>
                <c:pt idx="7">
                  <c:v>0.49</c:v>
                </c:pt>
                <c:pt idx="8">
                  <c:v>0.35</c:v>
                </c:pt>
                <c:pt idx="9">
                  <c:v>0.15</c:v>
                </c:pt>
                <c:pt idx="10">
                  <c:v>0.01</c:v>
                </c:pt>
              </c:numCache>
            </c:numRef>
          </c:yVal>
          <c:smooth val="1"/>
          <c:extLst>
            <c:ext xmlns:c16="http://schemas.microsoft.com/office/drawing/2014/chart" uri="{C3380CC4-5D6E-409C-BE32-E72D297353CC}">
              <c16:uniqueId val="{00000002-C08A-4F1C-83DF-CD6712A66FE9}"/>
            </c:ext>
          </c:extLst>
        </c:ser>
        <c:ser>
          <c:idx val="2"/>
          <c:order val="2"/>
          <c:tx>
            <c:strRef>
              <c:f>Sheet1!$D$1</c:f>
              <c:strCache>
                <c:ptCount val="1"/>
                <c:pt idx="0">
                  <c:v>Closed questions-only model</c:v>
                </c:pt>
              </c:strCache>
            </c:strRef>
          </c:tx>
          <c:spPr>
            <a:ln>
              <a:solidFill>
                <a:schemeClr val="accent6"/>
              </a:solidFill>
              <a:prstDash val="sysDash"/>
            </a:ln>
          </c:spPr>
          <c:marker>
            <c:symbol val="circle"/>
            <c:size val="8"/>
            <c:spPr>
              <a:solidFill>
                <a:schemeClr val="accent6">
                  <a:lumMod val="20000"/>
                  <a:lumOff val="80000"/>
                </a:schemeClr>
              </a:solidFill>
              <a:ln>
                <a:solidFill>
                  <a:schemeClr val="accent6"/>
                </a:solidFill>
              </a:ln>
            </c:spPr>
          </c:marker>
          <c:dLbls>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8A-4F1C-83DF-CD6712A66FE9}"/>
                </c:ext>
              </c:extLst>
            </c:dLbl>
            <c:spPr>
              <a:noFill/>
              <a:ln>
                <a:noFill/>
              </a:ln>
              <a:effectLst/>
            </c:spPr>
            <c:txPr>
              <a:bodyPr/>
              <a:lstStyle/>
              <a:p>
                <a:pPr>
                  <a:defRPr sz="1600" b="1">
                    <a:solidFill>
                      <a:schemeClr val="accent6"/>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Sheet1!$A$2:$A$12</c:f>
              <c:numCache>
                <c:formatCode>0%</c:formatCode>
                <c:ptCount val="11"/>
                <c:pt idx="0">
                  <c:v>0.5</c:v>
                </c:pt>
                <c:pt idx="1">
                  <c:v>0.55000000000000004</c:v>
                </c:pt>
                <c:pt idx="2">
                  <c:v>0.6</c:v>
                </c:pt>
                <c:pt idx="3">
                  <c:v>0.65</c:v>
                </c:pt>
                <c:pt idx="4">
                  <c:v>0.7</c:v>
                </c:pt>
                <c:pt idx="5">
                  <c:v>0.75</c:v>
                </c:pt>
                <c:pt idx="6">
                  <c:v>0.8</c:v>
                </c:pt>
                <c:pt idx="7">
                  <c:v>0.85</c:v>
                </c:pt>
                <c:pt idx="8">
                  <c:v>0.9</c:v>
                </c:pt>
                <c:pt idx="9">
                  <c:v>0.95</c:v>
                </c:pt>
                <c:pt idx="10">
                  <c:v>0.97</c:v>
                </c:pt>
              </c:numCache>
            </c:numRef>
          </c:xVal>
          <c:yVal>
            <c:numRef>
              <c:f>Sheet1!$D$2:$D$12</c:f>
              <c:numCache>
                <c:formatCode>0%</c:formatCode>
                <c:ptCount val="11"/>
                <c:pt idx="0">
                  <c:v>1</c:v>
                </c:pt>
                <c:pt idx="1">
                  <c:v>1</c:v>
                </c:pt>
                <c:pt idx="2">
                  <c:v>1</c:v>
                </c:pt>
                <c:pt idx="3">
                  <c:v>0.99</c:v>
                </c:pt>
                <c:pt idx="4">
                  <c:v>0.98</c:v>
                </c:pt>
                <c:pt idx="5">
                  <c:v>0.95</c:v>
                </c:pt>
                <c:pt idx="6">
                  <c:v>0.89</c:v>
                </c:pt>
                <c:pt idx="7">
                  <c:v>0.82</c:v>
                </c:pt>
                <c:pt idx="8">
                  <c:v>0.72</c:v>
                </c:pt>
                <c:pt idx="9">
                  <c:v>0.49</c:v>
                </c:pt>
                <c:pt idx="10">
                  <c:v>0.26</c:v>
                </c:pt>
              </c:numCache>
            </c:numRef>
          </c:yVal>
          <c:smooth val="1"/>
          <c:extLst>
            <c:ext xmlns:c16="http://schemas.microsoft.com/office/drawing/2014/chart" uri="{C3380CC4-5D6E-409C-BE32-E72D297353CC}">
              <c16:uniqueId val="{00000004-C08A-4F1C-83DF-CD6712A66FE9}"/>
            </c:ext>
          </c:extLst>
        </c:ser>
        <c:dLbls>
          <c:showLegendKey val="0"/>
          <c:showVal val="0"/>
          <c:showCatName val="0"/>
          <c:showSerName val="0"/>
          <c:showPercent val="0"/>
          <c:showBubbleSize val="0"/>
        </c:dLbls>
        <c:axId val="229249792"/>
        <c:axId val="229363072"/>
      </c:scatterChart>
      <c:valAx>
        <c:axId val="229249792"/>
        <c:scaling>
          <c:orientation val="minMax"/>
          <c:max val="1"/>
          <c:min val="0.45"/>
        </c:scaling>
        <c:delete val="0"/>
        <c:axPos val="b"/>
        <c:title>
          <c:tx>
            <c:rich>
              <a:bodyPr/>
              <a:lstStyle/>
              <a:p>
                <a:pPr>
                  <a:defRPr sz="1400"/>
                </a:pPr>
                <a:r>
                  <a:rPr lang="en-GB" sz="1400" dirty="0"/>
                  <a:t>Threshold</a:t>
                </a:r>
              </a:p>
            </c:rich>
          </c:tx>
          <c:overlay val="0"/>
        </c:title>
        <c:numFmt formatCode="0%" sourceLinked="1"/>
        <c:majorTickMark val="none"/>
        <c:minorTickMark val="none"/>
        <c:tickLblPos val="nextTo"/>
        <c:spPr>
          <a:ln>
            <a:solidFill>
              <a:schemeClr val="bg2"/>
            </a:solidFill>
          </a:ln>
        </c:spPr>
        <c:txPr>
          <a:bodyPr/>
          <a:lstStyle/>
          <a:p>
            <a:pPr>
              <a:defRPr sz="1200"/>
            </a:pPr>
            <a:endParaRPr lang="en-US"/>
          </a:p>
        </c:txPr>
        <c:crossAx val="229363072"/>
        <c:crosses val="autoZero"/>
        <c:crossBetween val="midCat"/>
        <c:majorUnit val="5.000000000000001E-2"/>
      </c:valAx>
      <c:valAx>
        <c:axId val="229363072"/>
        <c:scaling>
          <c:orientation val="minMax"/>
          <c:max val="1"/>
          <c:min val="0"/>
        </c:scaling>
        <c:delete val="0"/>
        <c:axPos val="l"/>
        <c:majorGridlines>
          <c:spPr>
            <a:ln>
              <a:solidFill>
                <a:schemeClr val="tx1"/>
              </a:solidFill>
            </a:ln>
          </c:spPr>
        </c:majorGridlines>
        <c:title>
          <c:tx>
            <c:rich>
              <a:bodyPr rot="-5400000" vert="horz"/>
              <a:lstStyle/>
              <a:p>
                <a:pPr>
                  <a:defRPr sz="1400"/>
                </a:pPr>
                <a:r>
                  <a:rPr lang="en-GB" sz="1400" dirty="0"/>
                  <a:t>Recall: Proportion of cases classified</a:t>
                </a:r>
              </a:p>
            </c:rich>
          </c:tx>
          <c:overlay val="0"/>
        </c:title>
        <c:numFmt formatCode="0%" sourceLinked="1"/>
        <c:majorTickMark val="none"/>
        <c:minorTickMark val="none"/>
        <c:tickLblPos val="nextTo"/>
        <c:txPr>
          <a:bodyPr/>
          <a:lstStyle/>
          <a:p>
            <a:pPr>
              <a:defRPr sz="1200"/>
            </a:pPr>
            <a:endParaRPr lang="en-US"/>
          </a:p>
        </c:txPr>
        <c:crossAx val="229249792"/>
        <c:crosses val="autoZero"/>
        <c:crossBetween val="midCat"/>
        <c:majorUnit val="0.2"/>
      </c:valAx>
      <c:spPr>
        <a:solidFill>
          <a:schemeClr val="bg2">
            <a:lumMod val="20000"/>
            <a:lumOff val="80000"/>
          </a:schemeClr>
        </a:solidFill>
      </c:spPr>
    </c:plotArea>
    <c:legend>
      <c:legendPos val="t"/>
      <c:layout>
        <c:manualLayout>
          <c:xMode val="edge"/>
          <c:yMode val="edge"/>
          <c:x val="2.0724284484522754E-2"/>
          <c:y val="1.8507903506300459E-2"/>
          <c:w val="0.94416284187833355"/>
          <c:h val="6.6269467302703805E-2"/>
        </c:manualLayout>
      </c:layout>
      <c:overlay val="1"/>
      <c:txPr>
        <a:bodyPr/>
        <a:lstStyle/>
        <a:p>
          <a:pPr>
            <a:defRPr sz="1400"/>
          </a:pPr>
          <a:endParaRPr lang="en-US"/>
        </a:p>
      </c:txPr>
    </c:legend>
    <c:plotVisOnly val="1"/>
    <c:dispBlanksAs val="gap"/>
    <c:showDLblsOverMax val="0"/>
  </c:chart>
  <c:txPr>
    <a:bodyPr/>
    <a:lstStyle/>
    <a:p>
      <a:pPr>
        <a:defRPr sz="1000">
          <a:solidFill>
            <a:schemeClr val="tx1"/>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317390225534659E-2"/>
          <c:y val="0.14806322805040367"/>
          <c:w val="0.87502419057315406"/>
          <c:h val="0.71555902612480449"/>
        </c:manualLayout>
      </c:layout>
      <c:scatterChart>
        <c:scatterStyle val="smoothMarker"/>
        <c:varyColors val="0"/>
        <c:ser>
          <c:idx val="0"/>
          <c:order val="0"/>
          <c:tx>
            <c:strRef>
              <c:f>Sheet1!$B$1</c:f>
              <c:strCache>
                <c:ptCount val="1"/>
                <c:pt idx="0">
                  <c:v>Core model</c:v>
                </c:pt>
              </c:strCache>
            </c:strRef>
          </c:tx>
          <c:spPr>
            <a:ln w="31750">
              <a:solidFill>
                <a:schemeClr val="accent2"/>
              </a:solidFill>
            </a:ln>
          </c:spPr>
          <c:marker>
            <c:symbol val="circle"/>
            <c:size val="8"/>
            <c:spPr>
              <a:solidFill>
                <a:schemeClr val="accent2">
                  <a:lumMod val="20000"/>
                  <a:lumOff val="80000"/>
                </a:schemeClr>
              </a:solidFill>
              <a:ln>
                <a:solidFill>
                  <a:schemeClr val="accent2"/>
                </a:solidFill>
              </a:ln>
            </c:spPr>
          </c:marker>
          <c:dLbls>
            <c:dLbl>
              <c:idx val="10"/>
              <c:layout>
                <c:manualLayout>
                  <c:x val="1.1250550247842884E-16"/>
                  <c:y val="-9.253951753150286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A5-49C2-A94C-178E02847385}"/>
                </c:ext>
              </c:extLst>
            </c:dLbl>
            <c:spPr>
              <a:noFill/>
              <a:ln>
                <a:noFill/>
              </a:ln>
              <a:effectLst/>
            </c:spPr>
            <c:txPr>
              <a:bodyPr/>
              <a:lstStyle/>
              <a:p>
                <a:pPr>
                  <a:defRPr sz="1600" b="1">
                    <a:solidFill>
                      <a:schemeClr val="accent2"/>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Sheet1!$A$2:$A$12</c:f>
              <c:numCache>
                <c:formatCode>0%</c:formatCode>
                <c:ptCount val="11"/>
                <c:pt idx="0">
                  <c:v>0.5</c:v>
                </c:pt>
                <c:pt idx="1">
                  <c:v>0.55000000000000004</c:v>
                </c:pt>
                <c:pt idx="2">
                  <c:v>0.6</c:v>
                </c:pt>
                <c:pt idx="3">
                  <c:v>0.65</c:v>
                </c:pt>
                <c:pt idx="4">
                  <c:v>0.7</c:v>
                </c:pt>
                <c:pt idx="5">
                  <c:v>0.75</c:v>
                </c:pt>
                <c:pt idx="6">
                  <c:v>0.8</c:v>
                </c:pt>
                <c:pt idx="7">
                  <c:v>0.85</c:v>
                </c:pt>
                <c:pt idx="8">
                  <c:v>0.9</c:v>
                </c:pt>
                <c:pt idx="9">
                  <c:v>0.95</c:v>
                </c:pt>
                <c:pt idx="10">
                  <c:v>0.97</c:v>
                </c:pt>
              </c:numCache>
            </c:numRef>
          </c:xVal>
          <c:yVal>
            <c:numRef>
              <c:f>Sheet1!$B$2:$B$12</c:f>
              <c:numCache>
                <c:formatCode>0%</c:formatCode>
                <c:ptCount val="11"/>
                <c:pt idx="0">
                  <c:v>1</c:v>
                </c:pt>
                <c:pt idx="1">
                  <c:v>1</c:v>
                </c:pt>
                <c:pt idx="2">
                  <c:v>1</c:v>
                </c:pt>
                <c:pt idx="3">
                  <c:v>1</c:v>
                </c:pt>
                <c:pt idx="4">
                  <c:v>0.99</c:v>
                </c:pt>
                <c:pt idx="5">
                  <c:v>0.98</c:v>
                </c:pt>
                <c:pt idx="6">
                  <c:v>0.94</c:v>
                </c:pt>
                <c:pt idx="7">
                  <c:v>0.89</c:v>
                </c:pt>
                <c:pt idx="8">
                  <c:v>0.8</c:v>
                </c:pt>
                <c:pt idx="9">
                  <c:v>0.63</c:v>
                </c:pt>
                <c:pt idx="10">
                  <c:v>0.48</c:v>
                </c:pt>
              </c:numCache>
            </c:numRef>
          </c:yVal>
          <c:smooth val="1"/>
          <c:extLst>
            <c:ext xmlns:c16="http://schemas.microsoft.com/office/drawing/2014/chart" uri="{C3380CC4-5D6E-409C-BE32-E72D297353CC}">
              <c16:uniqueId val="{00000000-379D-4956-80C2-3EBCDAEADE6C}"/>
            </c:ext>
          </c:extLst>
        </c:ser>
        <c:ser>
          <c:idx val="1"/>
          <c:order val="1"/>
          <c:tx>
            <c:strRef>
              <c:f>Sheet1!$C$1</c:f>
              <c:strCache>
                <c:ptCount val="1"/>
                <c:pt idx="0">
                  <c:v>Logistic regression</c:v>
                </c:pt>
              </c:strCache>
            </c:strRef>
          </c:tx>
          <c:spPr>
            <a:ln>
              <a:solidFill>
                <a:schemeClr val="accent4"/>
              </a:solidFill>
              <a:prstDash val="sysDash"/>
            </a:ln>
          </c:spPr>
          <c:marker>
            <c:symbol val="circle"/>
            <c:size val="8"/>
            <c:spPr>
              <a:solidFill>
                <a:schemeClr val="accent4">
                  <a:lumMod val="20000"/>
                  <a:lumOff val="80000"/>
                </a:schemeClr>
              </a:solidFill>
              <a:ln>
                <a:solidFill>
                  <a:schemeClr val="accent4"/>
                </a:solidFill>
              </a:ln>
            </c:spPr>
          </c:marker>
          <c:dLbls>
            <c:dLbl>
              <c:idx val="10"/>
              <c:layout>
                <c:manualLayout>
                  <c:x val="1.1250550247842884E-16"/>
                  <c:y val="1.5423252921917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A5-49C2-A94C-178E02847385}"/>
                </c:ext>
              </c:extLst>
            </c:dLbl>
            <c:spPr>
              <a:noFill/>
              <a:ln>
                <a:noFill/>
              </a:ln>
              <a:effectLst/>
            </c:spPr>
            <c:txPr>
              <a:bodyPr/>
              <a:lstStyle/>
              <a:p>
                <a:pPr>
                  <a:defRPr sz="1600" b="1">
                    <a:solidFill>
                      <a:schemeClr val="accent4"/>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Sheet1!$A$2:$A$12</c:f>
              <c:numCache>
                <c:formatCode>0%</c:formatCode>
                <c:ptCount val="11"/>
                <c:pt idx="0">
                  <c:v>0.5</c:v>
                </c:pt>
                <c:pt idx="1">
                  <c:v>0.55000000000000004</c:v>
                </c:pt>
                <c:pt idx="2">
                  <c:v>0.6</c:v>
                </c:pt>
                <c:pt idx="3">
                  <c:v>0.65</c:v>
                </c:pt>
                <c:pt idx="4">
                  <c:v>0.7</c:v>
                </c:pt>
                <c:pt idx="5">
                  <c:v>0.75</c:v>
                </c:pt>
                <c:pt idx="6">
                  <c:v>0.8</c:v>
                </c:pt>
                <c:pt idx="7">
                  <c:v>0.85</c:v>
                </c:pt>
                <c:pt idx="8">
                  <c:v>0.9</c:v>
                </c:pt>
                <c:pt idx="9">
                  <c:v>0.95</c:v>
                </c:pt>
                <c:pt idx="10">
                  <c:v>0.97</c:v>
                </c:pt>
              </c:numCache>
            </c:numRef>
          </c:xVal>
          <c:yVal>
            <c:numRef>
              <c:f>Sheet1!$C$2:$C$12</c:f>
              <c:numCache>
                <c:formatCode>0%</c:formatCode>
                <c:ptCount val="11"/>
                <c:pt idx="0">
                  <c:v>1</c:v>
                </c:pt>
                <c:pt idx="1">
                  <c:v>1</c:v>
                </c:pt>
                <c:pt idx="2">
                  <c:v>1</c:v>
                </c:pt>
                <c:pt idx="3">
                  <c:v>1</c:v>
                </c:pt>
                <c:pt idx="4">
                  <c:v>0.98</c:v>
                </c:pt>
                <c:pt idx="5">
                  <c:v>0.95</c:v>
                </c:pt>
                <c:pt idx="6">
                  <c:v>0.89</c:v>
                </c:pt>
                <c:pt idx="7">
                  <c:v>0.82</c:v>
                </c:pt>
                <c:pt idx="8">
                  <c:v>0.73</c:v>
                </c:pt>
                <c:pt idx="9">
                  <c:v>0.53</c:v>
                </c:pt>
                <c:pt idx="10">
                  <c:v>0.37</c:v>
                </c:pt>
              </c:numCache>
            </c:numRef>
          </c:yVal>
          <c:smooth val="1"/>
          <c:extLst>
            <c:ext xmlns:c16="http://schemas.microsoft.com/office/drawing/2014/chart" uri="{C3380CC4-5D6E-409C-BE32-E72D297353CC}">
              <c16:uniqueId val="{00000002-74A5-49C2-A94C-178E02847385}"/>
            </c:ext>
          </c:extLst>
        </c:ser>
        <c:dLbls>
          <c:showLegendKey val="0"/>
          <c:showVal val="0"/>
          <c:showCatName val="0"/>
          <c:showSerName val="0"/>
          <c:showPercent val="0"/>
          <c:showBubbleSize val="0"/>
        </c:dLbls>
        <c:axId val="229292672"/>
        <c:axId val="229298944"/>
      </c:scatterChart>
      <c:valAx>
        <c:axId val="229292672"/>
        <c:scaling>
          <c:orientation val="minMax"/>
          <c:max val="1"/>
          <c:min val="0.45"/>
        </c:scaling>
        <c:delete val="0"/>
        <c:axPos val="b"/>
        <c:title>
          <c:tx>
            <c:rich>
              <a:bodyPr/>
              <a:lstStyle/>
              <a:p>
                <a:pPr>
                  <a:defRPr sz="1400"/>
                </a:pPr>
                <a:r>
                  <a:rPr lang="en-GB" sz="1400" dirty="0"/>
                  <a:t>Threshold</a:t>
                </a:r>
              </a:p>
            </c:rich>
          </c:tx>
          <c:overlay val="0"/>
        </c:title>
        <c:numFmt formatCode="0%" sourceLinked="1"/>
        <c:majorTickMark val="none"/>
        <c:minorTickMark val="none"/>
        <c:tickLblPos val="nextTo"/>
        <c:spPr>
          <a:ln>
            <a:solidFill>
              <a:schemeClr val="bg2"/>
            </a:solidFill>
          </a:ln>
        </c:spPr>
        <c:txPr>
          <a:bodyPr/>
          <a:lstStyle/>
          <a:p>
            <a:pPr>
              <a:defRPr sz="1200"/>
            </a:pPr>
            <a:endParaRPr lang="en-US"/>
          </a:p>
        </c:txPr>
        <c:crossAx val="229298944"/>
        <c:crosses val="autoZero"/>
        <c:crossBetween val="midCat"/>
        <c:majorUnit val="5.000000000000001E-2"/>
      </c:valAx>
      <c:valAx>
        <c:axId val="229298944"/>
        <c:scaling>
          <c:orientation val="minMax"/>
          <c:max val="1"/>
          <c:min val="0"/>
        </c:scaling>
        <c:delete val="0"/>
        <c:axPos val="l"/>
        <c:majorGridlines>
          <c:spPr>
            <a:ln>
              <a:solidFill>
                <a:schemeClr val="tx1"/>
              </a:solidFill>
            </a:ln>
          </c:spPr>
        </c:majorGridlines>
        <c:title>
          <c:tx>
            <c:rich>
              <a:bodyPr rot="-5400000" vert="horz"/>
              <a:lstStyle/>
              <a:p>
                <a:pPr>
                  <a:defRPr sz="1400"/>
                </a:pPr>
                <a:r>
                  <a:rPr lang="en-GB" sz="1400" dirty="0"/>
                  <a:t>Recall: Proportion of cases classified</a:t>
                </a:r>
              </a:p>
            </c:rich>
          </c:tx>
          <c:overlay val="0"/>
        </c:title>
        <c:numFmt formatCode="0%" sourceLinked="1"/>
        <c:majorTickMark val="none"/>
        <c:minorTickMark val="none"/>
        <c:tickLblPos val="nextTo"/>
        <c:txPr>
          <a:bodyPr/>
          <a:lstStyle/>
          <a:p>
            <a:pPr>
              <a:defRPr sz="1200"/>
            </a:pPr>
            <a:endParaRPr lang="en-US"/>
          </a:p>
        </c:txPr>
        <c:crossAx val="229292672"/>
        <c:crosses val="autoZero"/>
        <c:crossBetween val="midCat"/>
        <c:majorUnit val="0.2"/>
      </c:valAx>
      <c:spPr>
        <a:solidFill>
          <a:schemeClr val="bg2">
            <a:lumMod val="20000"/>
            <a:lumOff val="80000"/>
          </a:schemeClr>
        </a:solidFill>
      </c:spPr>
    </c:plotArea>
    <c:legend>
      <c:legendPos val="t"/>
      <c:layout>
        <c:manualLayout>
          <c:xMode val="edge"/>
          <c:yMode val="edge"/>
          <c:x val="2.0724284484522754E-2"/>
          <c:y val="1.8507903506300459E-2"/>
          <c:w val="0.97927571551547721"/>
          <c:h val="6.6269467302703805E-2"/>
        </c:manualLayout>
      </c:layout>
      <c:overlay val="1"/>
      <c:txPr>
        <a:bodyPr/>
        <a:lstStyle/>
        <a:p>
          <a:pPr>
            <a:defRPr sz="1400"/>
          </a:pPr>
          <a:endParaRPr lang="en-US"/>
        </a:p>
      </c:txPr>
    </c:legend>
    <c:plotVisOnly val="1"/>
    <c:dispBlanksAs val="gap"/>
    <c:showDLblsOverMax val="0"/>
  </c:chart>
  <c:txPr>
    <a:bodyPr/>
    <a:lstStyle/>
    <a:p>
      <a:pPr>
        <a:defRPr sz="1000">
          <a:solidFill>
            <a:schemeClr val="tx1"/>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317390225534659E-2"/>
          <c:y val="0.14806322805040367"/>
          <c:w val="0.87502419057315406"/>
          <c:h val="0.71555902612480449"/>
        </c:manualLayout>
      </c:layout>
      <c:scatterChart>
        <c:scatterStyle val="smoothMarker"/>
        <c:varyColors val="0"/>
        <c:ser>
          <c:idx val="0"/>
          <c:order val="0"/>
          <c:tx>
            <c:strRef>
              <c:f>Sheet1!$B$1</c:f>
              <c:strCache>
                <c:ptCount val="1"/>
                <c:pt idx="0">
                  <c:v>Core model</c:v>
                </c:pt>
              </c:strCache>
            </c:strRef>
          </c:tx>
          <c:spPr>
            <a:ln w="31750">
              <a:solidFill>
                <a:schemeClr val="accent2"/>
              </a:solidFill>
            </a:ln>
          </c:spPr>
          <c:marker>
            <c:symbol val="circle"/>
            <c:size val="8"/>
            <c:spPr>
              <a:solidFill>
                <a:schemeClr val="accent2">
                  <a:lumMod val="20000"/>
                  <a:lumOff val="80000"/>
                </a:schemeClr>
              </a:solidFill>
              <a:ln>
                <a:solidFill>
                  <a:schemeClr val="accent2"/>
                </a:solidFill>
              </a:ln>
            </c:spPr>
          </c:marker>
          <c:dLbls>
            <c:dLbl>
              <c:idx val="10"/>
              <c:layout>
                <c:manualLayout>
                  <c:x val="1.1250550247842884E-16"/>
                  <c:y val="-9.253951753150286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49-464C-8F78-78C2231F0BCB}"/>
                </c:ext>
              </c:extLst>
            </c:dLbl>
            <c:spPr>
              <a:noFill/>
              <a:ln>
                <a:noFill/>
              </a:ln>
              <a:effectLst/>
            </c:spPr>
            <c:txPr>
              <a:bodyPr/>
              <a:lstStyle/>
              <a:p>
                <a:pPr>
                  <a:defRPr sz="1600" b="1">
                    <a:solidFill>
                      <a:schemeClr val="accent2"/>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Sheet1!$A$2:$A$12</c:f>
              <c:numCache>
                <c:formatCode>0%</c:formatCode>
                <c:ptCount val="11"/>
                <c:pt idx="0">
                  <c:v>0.5</c:v>
                </c:pt>
                <c:pt idx="1">
                  <c:v>0.55000000000000004</c:v>
                </c:pt>
                <c:pt idx="2">
                  <c:v>0.6</c:v>
                </c:pt>
                <c:pt idx="3">
                  <c:v>0.65</c:v>
                </c:pt>
                <c:pt idx="4">
                  <c:v>0.7</c:v>
                </c:pt>
                <c:pt idx="5">
                  <c:v>0.75</c:v>
                </c:pt>
                <c:pt idx="6">
                  <c:v>0.8</c:v>
                </c:pt>
                <c:pt idx="7">
                  <c:v>0.85</c:v>
                </c:pt>
                <c:pt idx="8">
                  <c:v>0.9</c:v>
                </c:pt>
                <c:pt idx="9">
                  <c:v>0.95</c:v>
                </c:pt>
                <c:pt idx="10">
                  <c:v>0.97</c:v>
                </c:pt>
              </c:numCache>
            </c:numRef>
          </c:xVal>
          <c:yVal>
            <c:numRef>
              <c:f>Sheet1!$B$2:$B$12</c:f>
              <c:numCache>
                <c:formatCode>0%</c:formatCode>
                <c:ptCount val="11"/>
                <c:pt idx="0">
                  <c:v>1</c:v>
                </c:pt>
                <c:pt idx="1">
                  <c:v>1</c:v>
                </c:pt>
                <c:pt idx="2">
                  <c:v>1</c:v>
                </c:pt>
                <c:pt idx="3">
                  <c:v>1</c:v>
                </c:pt>
                <c:pt idx="4">
                  <c:v>0.99</c:v>
                </c:pt>
                <c:pt idx="5">
                  <c:v>0.98</c:v>
                </c:pt>
                <c:pt idx="6">
                  <c:v>0.94</c:v>
                </c:pt>
                <c:pt idx="7">
                  <c:v>0.89</c:v>
                </c:pt>
                <c:pt idx="8">
                  <c:v>0.8</c:v>
                </c:pt>
                <c:pt idx="9">
                  <c:v>0.63</c:v>
                </c:pt>
                <c:pt idx="10">
                  <c:v>0.48</c:v>
                </c:pt>
              </c:numCache>
            </c:numRef>
          </c:yVal>
          <c:smooth val="1"/>
          <c:extLst>
            <c:ext xmlns:c16="http://schemas.microsoft.com/office/drawing/2014/chart" uri="{C3380CC4-5D6E-409C-BE32-E72D297353CC}">
              <c16:uniqueId val="{00000000-379D-4956-80C2-3EBCDAEADE6C}"/>
            </c:ext>
          </c:extLst>
        </c:ser>
        <c:ser>
          <c:idx val="1"/>
          <c:order val="1"/>
          <c:tx>
            <c:strRef>
              <c:f>Sheet1!$C$1</c:f>
              <c:strCache>
                <c:ptCount val="1"/>
                <c:pt idx="0">
                  <c:v>Logistic regression</c:v>
                </c:pt>
              </c:strCache>
            </c:strRef>
          </c:tx>
          <c:spPr>
            <a:ln>
              <a:solidFill>
                <a:schemeClr val="accent4"/>
              </a:solidFill>
              <a:prstDash val="sysDash"/>
            </a:ln>
          </c:spPr>
          <c:marker>
            <c:symbol val="circle"/>
            <c:size val="8"/>
            <c:spPr>
              <a:solidFill>
                <a:schemeClr val="accent4">
                  <a:lumMod val="20000"/>
                  <a:lumOff val="80000"/>
                </a:schemeClr>
              </a:solidFill>
              <a:ln>
                <a:solidFill>
                  <a:schemeClr val="accent4"/>
                </a:solidFill>
              </a:ln>
            </c:spPr>
          </c:marker>
          <c:dLbls>
            <c:dLbl>
              <c:idx val="10"/>
              <c:layout>
                <c:manualLayout>
                  <c:x val="1.1250550247842884E-16"/>
                  <c:y val="1.5423252921917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49-464C-8F78-78C2231F0BCB}"/>
                </c:ext>
              </c:extLst>
            </c:dLbl>
            <c:spPr>
              <a:noFill/>
              <a:ln>
                <a:noFill/>
              </a:ln>
              <a:effectLst/>
            </c:spPr>
            <c:txPr>
              <a:bodyPr/>
              <a:lstStyle/>
              <a:p>
                <a:pPr>
                  <a:defRPr sz="1600" b="1">
                    <a:solidFill>
                      <a:schemeClr val="accent4"/>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Sheet1!$A$2:$A$12</c:f>
              <c:numCache>
                <c:formatCode>0%</c:formatCode>
                <c:ptCount val="11"/>
                <c:pt idx="0">
                  <c:v>0.5</c:v>
                </c:pt>
                <c:pt idx="1">
                  <c:v>0.55000000000000004</c:v>
                </c:pt>
                <c:pt idx="2">
                  <c:v>0.6</c:v>
                </c:pt>
                <c:pt idx="3">
                  <c:v>0.65</c:v>
                </c:pt>
                <c:pt idx="4">
                  <c:v>0.7</c:v>
                </c:pt>
                <c:pt idx="5">
                  <c:v>0.75</c:v>
                </c:pt>
                <c:pt idx="6">
                  <c:v>0.8</c:v>
                </c:pt>
                <c:pt idx="7">
                  <c:v>0.85</c:v>
                </c:pt>
                <c:pt idx="8">
                  <c:v>0.9</c:v>
                </c:pt>
                <c:pt idx="9">
                  <c:v>0.95</c:v>
                </c:pt>
                <c:pt idx="10">
                  <c:v>0.97</c:v>
                </c:pt>
              </c:numCache>
            </c:numRef>
          </c:xVal>
          <c:yVal>
            <c:numRef>
              <c:f>Sheet1!$C$2:$C$12</c:f>
              <c:numCache>
                <c:formatCode>0%</c:formatCode>
                <c:ptCount val="11"/>
                <c:pt idx="0">
                  <c:v>1</c:v>
                </c:pt>
                <c:pt idx="1">
                  <c:v>1</c:v>
                </c:pt>
                <c:pt idx="2">
                  <c:v>1</c:v>
                </c:pt>
                <c:pt idx="3">
                  <c:v>1</c:v>
                </c:pt>
                <c:pt idx="4">
                  <c:v>0.98</c:v>
                </c:pt>
                <c:pt idx="5">
                  <c:v>0.95</c:v>
                </c:pt>
                <c:pt idx="6">
                  <c:v>0.89</c:v>
                </c:pt>
                <c:pt idx="7">
                  <c:v>0.82</c:v>
                </c:pt>
                <c:pt idx="8">
                  <c:v>0.73</c:v>
                </c:pt>
                <c:pt idx="9">
                  <c:v>0.53</c:v>
                </c:pt>
                <c:pt idx="10">
                  <c:v>0.37</c:v>
                </c:pt>
              </c:numCache>
            </c:numRef>
          </c:yVal>
          <c:smooth val="1"/>
          <c:extLst>
            <c:ext xmlns:c16="http://schemas.microsoft.com/office/drawing/2014/chart" uri="{C3380CC4-5D6E-409C-BE32-E72D297353CC}">
              <c16:uniqueId val="{00000002-2549-464C-8F78-78C2231F0BCB}"/>
            </c:ext>
          </c:extLst>
        </c:ser>
        <c:ser>
          <c:idx val="2"/>
          <c:order val="2"/>
          <c:tx>
            <c:strRef>
              <c:f>Sheet1!$D$1</c:f>
              <c:strCache>
                <c:ptCount val="1"/>
                <c:pt idx="0">
                  <c:v>Gradient boosting</c:v>
                </c:pt>
              </c:strCache>
            </c:strRef>
          </c:tx>
          <c:spPr>
            <a:ln>
              <a:solidFill>
                <a:schemeClr val="accent6"/>
              </a:solidFill>
              <a:prstDash val="sysDash"/>
            </a:ln>
          </c:spPr>
          <c:marker>
            <c:symbol val="circle"/>
            <c:size val="8"/>
            <c:spPr>
              <a:solidFill>
                <a:schemeClr val="accent6">
                  <a:lumMod val="20000"/>
                  <a:lumOff val="80000"/>
                </a:schemeClr>
              </a:solidFill>
              <a:ln>
                <a:solidFill>
                  <a:schemeClr val="accent6"/>
                </a:solidFill>
              </a:ln>
            </c:spPr>
          </c:marker>
          <c:dLbls>
            <c:dLbl>
              <c:idx val="1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549-464C-8F78-78C2231F0BCB}"/>
                </c:ext>
              </c:extLst>
            </c:dLbl>
            <c:spPr>
              <a:noFill/>
              <a:ln>
                <a:noFill/>
              </a:ln>
              <a:effectLst/>
            </c:spPr>
            <c:txPr>
              <a:bodyPr/>
              <a:lstStyle/>
              <a:p>
                <a:pPr>
                  <a:defRPr sz="1600" b="1">
                    <a:solidFill>
                      <a:schemeClr val="accent6"/>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Sheet1!$A$2:$A$12</c:f>
              <c:numCache>
                <c:formatCode>0%</c:formatCode>
                <c:ptCount val="11"/>
                <c:pt idx="0">
                  <c:v>0.5</c:v>
                </c:pt>
                <c:pt idx="1">
                  <c:v>0.55000000000000004</c:v>
                </c:pt>
                <c:pt idx="2">
                  <c:v>0.6</c:v>
                </c:pt>
                <c:pt idx="3">
                  <c:v>0.65</c:v>
                </c:pt>
                <c:pt idx="4">
                  <c:v>0.7</c:v>
                </c:pt>
                <c:pt idx="5">
                  <c:v>0.75</c:v>
                </c:pt>
                <c:pt idx="6">
                  <c:v>0.8</c:v>
                </c:pt>
                <c:pt idx="7">
                  <c:v>0.85</c:v>
                </c:pt>
                <c:pt idx="8">
                  <c:v>0.9</c:v>
                </c:pt>
                <c:pt idx="9">
                  <c:v>0.95</c:v>
                </c:pt>
                <c:pt idx="10">
                  <c:v>0.97</c:v>
                </c:pt>
              </c:numCache>
            </c:numRef>
          </c:xVal>
          <c:yVal>
            <c:numRef>
              <c:f>Sheet1!$D$2:$D$12</c:f>
              <c:numCache>
                <c:formatCode>0%</c:formatCode>
                <c:ptCount val="11"/>
                <c:pt idx="0">
                  <c:v>1</c:v>
                </c:pt>
                <c:pt idx="1">
                  <c:v>1</c:v>
                </c:pt>
                <c:pt idx="2">
                  <c:v>1</c:v>
                </c:pt>
                <c:pt idx="3">
                  <c:v>1</c:v>
                </c:pt>
                <c:pt idx="4">
                  <c:v>0.98</c:v>
                </c:pt>
                <c:pt idx="5">
                  <c:v>0.95</c:v>
                </c:pt>
                <c:pt idx="6">
                  <c:v>0.9</c:v>
                </c:pt>
                <c:pt idx="7">
                  <c:v>0.83</c:v>
                </c:pt>
                <c:pt idx="8">
                  <c:v>0.73</c:v>
                </c:pt>
                <c:pt idx="9">
                  <c:v>0.53</c:v>
                </c:pt>
                <c:pt idx="10">
                  <c:v>0.35</c:v>
                </c:pt>
              </c:numCache>
            </c:numRef>
          </c:yVal>
          <c:smooth val="1"/>
          <c:extLst>
            <c:ext xmlns:c16="http://schemas.microsoft.com/office/drawing/2014/chart" uri="{C3380CC4-5D6E-409C-BE32-E72D297353CC}">
              <c16:uniqueId val="{00000004-2549-464C-8F78-78C2231F0BCB}"/>
            </c:ext>
          </c:extLst>
        </c:ser>
        <c:dLbls>
          <c:showLegendKey val="0"/>
          <c:showVal val="0"/>
          <c:showCatName val="0"/>
          <c:showSerName val="0"/>
          <c:showPercent val="0"/>
          <c:showBubbleSize val="0"/>
        </c:dLbls>
        <c:axId val="229767424"/>
        <c:axId val="229790080"/>
      </c:scatterChart>
      <c:valAx>
        <c:axId val="229767424"/>
        <c:scaling>
          <c:orientation val="minMax"/>
          <c:max val="1"/>
          <c:min val="0.45"/>
        </c:scaling>
        <c:delete val="0"/>
        <c:axPos val="b"/>
        <c:title>
          <c:tx>
            <c:rich>
              <a:bodyPr/>
              <a:lstStyle/>
              <a:p>
                <a:pPr>
                  <a:defRPr sz="1400"/>
                </a:pPr>
                <a:r>
                  <a:rPr lang="en-GB" sz="1400" dirty="0"/>
                  <a:t>Threshold</a:t>
                </a:r>
              </a:p>
            </c:rich>
          </c:tx>
          <c:overlay val="0"/>
        </c:title>
        <c:numFmt formatCode="0%" sourceLinked="1"/>
        <c:majorTickMark val="none"/>
        <c:minorTickMark val="none"/>
        <c:tickLblPos val="nextTo"/>
        <c:spPr>
          <a:ln>
            <a:solidFill>
              <a:schemeClr val="bg2"/>
            </a:solidFill>
          </a:ln>
        </c:spPr>
        <c:txPr>
          <a:bodyPr/>
          <a:lstStyle/>
          <a:p>
            <a:pPr>
              <a:defRPr sz="1200"/>
            </a:pPr>
            <a:endParaRPr lang="en-US"/>
          </a:p>
        </c:txPr>
        <c:crossAx val="229790080"/>
        <c:crosses val="autoZero"/>
        <c:crossBetween val="midCat"/>
        <c:majorUnit val="5.000000000000001E-2"/>
      </c:valAx>
      <c:valAx>
        <c:axId val="229790080"/>
        <c:scaling>
          <c:orientation val="minMax"/>
          <c:max val="1"/>
          <c:min val="0"/>
        </c:scaling>
        <c:delete val="0"/>
        <c:axPos val="l"/>
        <c:majorGridlines>
          <c:spPr>
            <a:ln>
              <a:solidFill>
                <a:schemeClr val="tx1"/>
              </a:solidFill>
            </a:ln>
          </c:spPr>
        </c:majorGridlines>
        <c:title>
          <c:tx>
            <c:rich>
              <a:bodyPr rot="-5400000" vert="horz"/>
              <a:lstStyle/>
              <a:p>
                <a:pPr>
                  <a:defRPr sz="1400"/>
                </a:pPr>
                <a:r>
                  <a:rPr lang="en-GB" sz="1400" dirty="0"/>
                  <a:t>Recall: Proportion of cases classified</a:t>
                </a:r>
              </a:p>
            </c:rich>
          </c:tx>
          <c:overlay val="0"/>
        </c:title>
        <c:numFmt formatCode="0%" sourceLinked="1"/>
        <c:majorTickMark val="none"/>
        <c:minorTickMark val="none"/>
        <c:tickLblPos val="nextTo"/>
        <c:txPr>
          <a:bodyPr/>
          <a:lstStyle/>
          <a:p>
            <a:pPr>
              <a:defRPr sz="1200"/>
            </a:pPr>
            <a:endParaRPr lang="en-US"/>
          </a:p>
        </c:txPr>
        <c:crossAx val="229767424"/>
        <c:crosses val="autoZero"/>
        <c:crossBetween val="midCat"/>
        <c:majorUnit val="0.2"/>
      </c:valAx>
      <c:spPr>
        <a:solidFill>
          <a:schemeClr val="bg2">
            <a:lumMod val="20000"/>
            <a:lumOff val="80000"/>
          </a:schemeClr>
        </a:solidFill>
      </c:spPr>
    </c:plotArea>
    <c:legend>
      <c:legendPos val="t"/>
      <c:layout>
        <c:manualLayout>
          <c:xMode val="edge"/>
          <c:yMode val="edge"/>
          <c:x val="2.0724284484522754E-2"/>
          <c:y val="1.8507903506300459E-2"/>
          <c:w val="0.94948331834987554"/>
          <c:h val="6.6269467302703805E-2"/>
        </c:manualLayout>
      </c:layout>
      <c:overlay val="1"/>
      <c:txPr>
        <a:bodyPr/>
        <a:lstStyle/>
        <a:p>
          <a:pPr>
            <a:defRPr sz="1400"/>
          </a:pPr>
          <a:endParaRPr lang="en-US"/>
        </a:p>
      </c:txPr>
    </c:legend>
    <c:plotVisOnly val="1"/>
    <c:dispBlanksAs val="gap"/>
    <c:showDLblsOverMax val="0"/>
  </c:chart>
  <c:txPr>
    <a:bodyPr/>
    <a:lstStyle/>
    <a:p>
      <a:pPr>
        <a:defRPr sz="1000">
          <a:solidFill>
            <a:schemeClr val="tx1"/>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1998CC-687E-7540-9CC3-AD130BEA8809}" type="datetimeFigureOut">
              <a:rPr lang="en-US" smtClean="0"/>
              <a:t>11/2/2018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A42F8C-0614-A446-AE1B-01F4BEEECA1D}" type="slidenum">
              <a:rPr lang="en-US" smtClean="0"/>
              <a:t>‹#›</a:t>
            </a:fld>
            <a:endParaRPr lang="en-US" dirty="0"/>
          </a:p>
        </p:txBody>
      </p:sp>
    </p:spTree>
    <p:extLst>
      <p:ext uri="{BB962C8B-B14F-4D97-AF65-F5344CB8AC3E}">
        <p14:creationId xmlns:p14="http://schemas.microsoft.com/office/powerpoint/2010/main" val="248618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AAC5B1-F58D-4268-BB75-9856A9D794A6}" type="datetimeFigureOut">
              <a:rPr lang="en-GB" smtClean="0"/>
              <a:t>02/11/2018</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dirty="0"/>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1</a:t>
            </a:fld>
            <a:endParaRPr lang="en-GB" dirty="0"/>
          </a:p>
        </p:txBody>
      </p:sp>
    </p:spTree>
    <p:extLst>
      <p:ext uri="{BB962C8B-B14F-4D97-AF65-F5344CB8AC3E}">
        <p14:creationId xmlns:p14="http://schemas.microsoft.com/office/powerpoint/2010/main" val="1920345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5</a:t>
            </a:fld>
            <a:endParaRPr lang="en-GB" dirty="0"/>
          </a:p>
        </p:txBody>
      </p:sp>
    </p:spTree>
    <p:extLst>
      <p:ext uri="{BB962C8B-B14F-4D97-AF65-F5344CB8AC3E}">
        <p14:creationId xmlns:p14="http://schemas.microsoft.com/office/powerpoint/2010/main" val="2601830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9</a:t>
            </a:fld>
            <a:endParaRPr lang="en-GB" dirty="0"/>
          </a:p>
        </p:txBody>
      </p:sp>
    </p:spTree>
    <p:extLst>
      <p:ext uri="{BB962C8B-B14F-4D97-AF65-F5344CB8AC3E}">
        <p14:creationId xmlns:p14="http://schemas.microsoft.com/office/powerpoint/2010/main" val="2601830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16</a:t>
            </a:fld>
            <a:endParaRPr lang="en-GB" dirty="0"/>
          </a:p>
        </p:txBody>
      </p:sp>
    </p:spTree>
    <p:extLst>
      <p:ext uri="{BB962C8B-B14F-4D97-AF65-F5344CB8AC3E}">
        <p14:creationId xmlns:p14="http://schemas.microsoft.com/office/powerpoint/2010/main" val="2601830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Size of node = number of ‘errors’ associated with that code</a:t>
            </a:r>
          </a:p>
          <a:p>
            <a:r>
              <a:rPr lang="en-GB" dirty="0"/>
              <a:t>Width of edge = number of ‘errors’ associated with that pair of codes</a:t>
            </a:r>
          </a:p>
          <a:p>
            <a:r>
              <a:rPr lang="en-GB" dirty="0"/>
              <a:t>Colours identify codes of the same crime category (e.g. Blue = criminal damage)</a:t>
            </a:r>
          </a:p>
        </p:txBody>
      </p:sp>
      <p:sp>
        <p:nvSpPr>
          <p:cNvPr id="4" name="Slide Number Placeholder 3"/>
          <p:cNvSpPr>
            <a:spLocks noGrp="1"/>
          </p:cNvSpPr>
          <p:nvPr>
            <p:ph type="sldNum" sz="quarter" idx="10"/>
          </p:nvPr>
        </p:nvSpPr>
        <p:spPr/>
        <p:txBody>
          <a:bodyPr/>
          <a:lstStyle/>
          <a:p>
            <a:fld id="{65900C33-90AE-4963-9AD8-3B07939F57E9}" type="slidenum">
              <a:rPr lang="en-GB" smtClean="0"/>
              <a:t>17</a:t>
            </a:fld>
            <a:endParaRPr lang="en-GB" dirty="0"/>
          </a:p>
        </p:txBody>
      </p:sp>
    </p:spTree>
    <p:extLst>
      <p:ext uri="{BB962C8B-B14F-4D97-AF65-F5344CB8AC3E}">
        <p14:creationId xmlns:p14="http://schemas.microsoft.com/office/powerpoint/2010/main" val="2597497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base of the arrow is the code predicted by the classifier.</a:t>
            </a:r>
          </a:p>
          <a:p>
            <a:r>
              <a:rPr lang="en-GB" dirty="0"/>
              <a:t>The end of the arrow is the code actually assigned in the manual coding process.</a:t>
            </a:r>
          </a:p>
        </p:txBody>
      </p:sp>
      <p:sp>
        <p:nvSpPr>
          <p:cNvPr id="4" name="Slide Number Placeholder 3"/>
          <p:cNvSpPr>
            <a:spLocks noGrp="1"/>
          </p:cNvSpPr>
          <p:nvPr>
            <p:ph type="sldNum" sz="quarter" idx="10"/>
          </p:nvPr>
        </p:nvSpPr>
        <p:spPr/>
        <p:txBody>
          <a:bodyPr/>
          <a:lstStyle/>
          <a:p>
            <a:fld id="{65900C33-90AE-4963-9AD8-3B07939F57E9}" type="slidenum">
              <a:rPr lang="en-GB" smtClean="0"/>
              <a:t>18</a:t>
            </a:fld>
            <a:endParaRPr lang="en-GB" dirty="0"/>
          </a:p>
        </p:txBody>
      </p:sp>
    </p:spTree>
    <p:extLst>
      <p:ext uri="{BB962C8B-B14F-4D97-AF65-F5344CB8AC3E}">
        <p14:creationId xmlns:p14="http://schemas.microsoft.com/office/powerpoint/2010/main" val="2565535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22</a:t>
            </a:fld>
            <a:endParaRPr lang="en-GB" dirty="0"/>
          </a:p>
        </p:txBody>
      </p:sp>
    </p:spTree>
    <p:extLst>
      <p:ext uri="{BB962C8B-B14F-4D97-AF65-F5344CB8AC3E}">
        <p14:creationId xmlns:p14="http://schemas.microsoft.com/office/powerpoint/2010/main" val="2601830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28</a:t>
            </a:fld>
            <a:endParaRPr lang="en-GB" dirty="0"/>
          </a:p>
        </p:txBody>
      </p:sp>
    </p:spTree>
    <p:extLst>
      <p:ext uri="{BB962C8B-B14F-4D97-AF65-F5344CB8AC3E}">
        <p14:creationId xmlns:p14="http://schemas.microsoft.com/office/powerpoint/2010/main" val="2601830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30</a:t>
            </a:fld>
            <a:endParaRPr lang="en-GB" dirty="0"/>
          </a:p>
        </p:txBody>
      </p:sp>
    </p:spTree>
    <p:extLst>
      <p:ext uri="{BB962C8B-B14F-4D97-AF65-F5344CB8AC3E}">
        <p14:creationId xmlns:p14="http://schemas.microsoft.com/office/powerpoint/2010/main" val="2601830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2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4988" y="858"/>
            <a:ext cx="9150132" cy="6857143"/>
          </a:xfrm>
          <a:prstGeom prst="rect">
            <a:avLst/>
          </a:prstGeom>
        </p:spPr>
        <p:txBody>
          <a:bodyPr anchor="ctr"/>
          <a:lstStyle>
            <a:lvl1pPr algn="ctr">
              <a:defRPr>
                <a:solidFill>
                  <a:schemeClr val="tx1"/>
                </a:solidFill>
              </a:defRPr>
            </a:lvl1pPr>
          </a:lstStyle>
          <a:p>
            <a:r>
              <a:rPr lang="en-GB" dirty="0"/>
              <a:t>Drag picture to placeholder or click icon to add</a:t>
            </a:r>
          </a:p>
        </p:txBody>
      </p:sp>
      <p:sp>
        <p:nvSpPr>
          <p:cNvPr id="2" name="Title 1"/>
          <p:cNvSpPr>
            <a:spLocks noGrp="1"/>
          </p:cNvSpPr>
          <p:nvPr>
            <p:ph type="ctrTitle" hasCustomPrompt="1"/>
          </p:nvPr>
        </p:nvSpPr>
        <p:spPr>
          <a:xfrm>
            <a:off x="270001" y="3846097"/>
            <a:ext cx="8600156" cy="1143000"/>
          </a:xfrm>
          <a:prstGeom prst="rect">
            <a:avLst/>
          </a:prstGeom>
        </p:spPr>
        <p:txBody>
          <a:bodyPr anchor="b">
            <a:noAutofit/>
          </a:bodyPr>
          <a:lstStyle>
            <a:lvl1pPr algn="l">
              <a:defRPr sz="18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270001" y="4989097"/>
            <a:ext cx="8600156" cy="1125748"/>
          </a:xfrm>
          <a:prstGeom prst="rect">
            <a:avLst/>
          </a:prstGeom>
        </p:spPr>
        <p:txBody>
          <a:bodyPr anchor="t">
            <a:noAutofit/>
          </a:bodyPr>
          <a:lstStyle>
            <a:lvl1pPr marL="0" indent="0" algn="l">
              <a:spcBef>
                <a:spcPts val="150"/>
              </a:spcBef>
              <a:buNone/>
              <a:defRPr sz="16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p>
        </p:txBody>
      </p:sp>
      <p:pic>
        <p:nvPicPr>
          <p:cNvPr id="5" name="Picture 4"/>
          <p:cNvPicPr>
            <a:picLocks noChangeAspect="1"/>
          </p:cNvPicPr>
          <p:nvPr userDrawn="1"/>
        </p:nvPicPr>
        <p:blipFill>
          <a:blip r:embed="rId2"/>
          <a:stretch>
            <a:fillRect/>
          </a:stretch>
        </p:blipFill>
        <p:spPr>
          <a:xfrm>
            <a:off x="275395" y="549135"/>
            <a:ext cx="2861463" cy="273600"/>
          </a:xfrm>
          <a:prstGeom prst="rect">
            <a:avLst/>
          </a:prstGeom>
        </p:spPr>
      </p:pic>
    </p:spTree>
    <p:extLst>
      <p:ext uri="{BB962C8B-B14F-4D97-AF65-F5344CB8AC3E}">
        <p14:creationId xmlns:p14="http://schemas.microsoft.com/office/powerpoint/2010/main" val="142239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270000" y="1708150"/>
            <a:ext cx="4220100" cy="4003200"/>
          </a:xfrm>
        </p:spPr>
        <p:txBody>
          <a:bodyPr>
            <a:noAutofit/>
          </a:bodyPr>
          <a:lstStyle>
            <a:lvl1pPr>
              <a:defRPr sz="1050" b="0">
                <a:solidFill>
                  <a:schemeClr val="tx1"/>
                </a:solidFill>
              </a:defRPr>
            </a:lvl1pPr>
            <a:lvl2pPr>
              <a:spcBef>
                <a:spcPts val="450"/>
              </a:spcBef>
              <a:defRPr sz="1050">
                <a:solidFill>
                  <a:schemeClr val="tx1"/>
                </a:solidFill>
              </a:defRPr>
            </a:lvl2pPr>
            <a:lvl3pPr>
              <a:spcBef>
                <a:spcPts val="450"/>
              </a:spcBef>
              <a:defRPr sz="1050">
                <a:solidFill>
                  <a:schemeClr val="tx1"/>
                </a:solidFill>
              </a:defRPr>
            </a:lvl3pPr>
            <a:lvl4pPr>
              <a:spcBef>
                <a:spcPts val="450"/>
              </a:spcBef>
              <a:defRPr sz="1050">
                <a:solidFill>
                  <a:schemeClr val="tx1"/>
                </a:solidFill>
              </a:defRPr>
            </a:lvl4pPr>
            <a:lvl5pPr>
              <a:spcBef>
                <a:spcPts val="450"/>
              </a:spcBef>
              <a:defRPr sz="105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5"/>
          <p:cNvSpPr>
            <a:spLocks noGrp="1"/>
          </p:cNvSpPr>
          <p:nvPr>
            <p:ph sz="quarter" idx="14" hasCustomPrompt="1"/>
          </p:nvPr>
        </p:nvSpPr>
        <p:spPr>
          <a:xfrm>
            <a:off x="4643681" y="1708150"/>
            <a:ext cx="4220100" cy="4003200"/>
          </a:xfrm>
        </p:spPr>
        <p:txBody>
          <a:bodyPr>
            <a:noAutofit/>
          </a:bodyPr>
          <a:lstStyle>
            <a:lvl1pPr>
              <a:defRPr sz="1050" b="0">
                <a:solidFill>
                  <a:schemeClr val="tx1"/>
                </a:solidFill>
              </a:defRPr>
            </a:lvl1pPr>
            <a:lvl2pPr>
              <a:spcBef>
                <a:spcPts val="450"/>
              </a:spcBef>
              <a:defRPr sz="1050">
                <a:solidFill>
                  <a:schemeClr val="tx1"/>
                </a:solidFill>
              </a:defRPr>
            </a:lvl2pPr>
            <a:lvl3pPr>
              <a:spcBef>
                <a:spcPts val="450"/>
              </a:spcBef>
              <a:defRPr sz="1050">
                <a:solidFill>
                  <a:schemeClr val="tx1"/>
                </a:solidFill>
              </a:defRPr>
            </a:lvl3pPr>
            <a:lvl4pPr>
              <a:spcBef>
                <a:spcPts val="450"/>
              </a:spcBef>
              <a:defRPr sz="1050">
                <a:solidFill>
                  <a:schemeClr val="tx1"/>
                </a:solidFill>
              </a:defRPr>
            </a:lvl4pPr>
            <a:lvl5pPr>
              <a:spcBef>
                <a:spcPts val="450"/>
              </a:spcBef>
              <a:defRPr sz="105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270000" y="430718"/>
            <a:ext cx="8600156" cy="404119"/>
          </a:xfrm>
          <a:prstGeom prst="rect">
            <a:avLst/>
          </a:prstGeom>
        </p:spPr>
        <p:txBody>
          <a:bodyPr vert="horz" lIns="0" tIns="0" rIns="0" bIns="0" rtlCol="0" anchor="t">
            <a:noAutofit/>
          </a:bodyPr>
          <a:lstStyle>
            <a:lvl1pPr>
              <a:defRPr sz="1800"/>
            </a:lvl1pPr>
          </a:lstStyle>
          <a:p>
            <a:r>
              <a:rPr lang="en-GB" dirty="0"/>
              <a:t>Click to edit master title style</a:t>
            </a:r>
          </a:p>
        </p:txBody>
      </p:sp>
      <p:sp>
        <p:nvSpPr>
          <p:cNvPr id="16" name="Slide Number Placeholder 5"/>
          <p:cNvSpPr>
            <a:spLocks noGrp="1"/>
          </p:cNvSpPr>
          <p:nvPr>
            <p:ph type="sldNum" sz="quarter" idx="4"/>
          </p:nvPr>
        </p:nvSpPr>
        <p:spPr>
          <a:xfrm>
            <a:off x="8142685" y="6394275"/>
            <a:ext cx="727472" cy="196850"/>
          </a:xfrm>
          <a:prstGeom prst="rect">
            <a:avLst/>
          </a:prstGeom>
        </p:spPr>
        <p:txBody>
          <a:bodyPr vert="horz" lIns="0" tIns="0" rIns="0" bIns="0" rtlCol="0" anchor="ctr"/>
          <a:lstStyle>
            <a:lvl1pPr algn="r">
              <a:defRPr sz="750">
                <a:solidFill>
                  <a:schemeClr val="tx1"/>
                </a:solidFill>
              </a:defRPr>
            </a:lvl1pPr>
          </a:lstStyle>
          <a:p>
            <a:fld id="{4034BEE3-566C-4068-A777-C3A4762E861B}" type="slidenum">
              <a:rPr lang="en-GB" smtClean="0"/>
              <a:pPr/>
              <a:t>‹#›</a:t>
            </a:fld>
            <a:endParaRPr lang="en-GB" dirty="0"/>
          </a:p>
        </p:txBody>
      </p:sp>
      <p:sp>
        <p:nvSpPr>
          <p:cNvPr id="9" name="Text Placeholder 2"/>
          <p:cNvSpPr>
            <a:spLocks noGrp="1"/>
          </p:cNvSpPr>
          <p:nvPr>
            <p:ph type="body" sz="quarter" idx="17" hasCustomPrompt="1"/>
          </p:nvPr>
        </p:nvSpPr>
        <p:spPr>
          <a:xfrm>
            <a:off x="267892" y="882741"/>
            <a:ext cx="8607998" cy="396875"/>
          </a:xfrm>
        </p:spPr>
        <p:txBody>
          <a:bodyPr/>
          <a:lstStyle>
            <a:lvl1pPr>
              <a:defRPr sz="1650"/>
            </a:lvl1pPr>
          </a:lstStyle>
          <a:p>
            <a:pPr lvl="0"/>
            <a:r>
              <a:rPr lang="en-GB" dirty="0"/>
              <a:t>Click to edit master text styles</a:t>
            </a:r>
          </a:p>
        </p:txBody>
      </p:sp>
      <p:sp>
        <p:nvSpPr>
          <p:cNvPr id="12" name="Text Placeholder 17"/>
          <p:cNvSpPr>
            <a:spLocks noGrp="1"/>
          </p:cNvSpPr>
          <p:nvPr>
            <p:ph type="body" sz="quarter" idx="18" hasCustomPrompt="1"/>
          </p:nvPr>
        </p:nvSpPr>
        <p:spPr>
          <a:xfrm>
            <a:off x="5372100" y="6393509"/>
            <a:ext cx="2702984" cy="197616"/>
          </a:xfrm>
        </p:spPr>
        <p:txBody>
          <a:bodyPr anchor="ctr">
            <a:noAutofit/>
          </a:bodyPr>
          <a:lstStyle>
            <a:lvl1pPr>
              <a:spcBef>
                <a:spcPts val="450"/>
              </a:spcBef>
              <a:defRPr sz="6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122512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269999" y="1708150"/>
            <a:ext cx="2759400" cy="4003675"/>
          </a:xfrm>
        </p:spPr>
        <p:txBody>
          <a:bodyPr>
            <a:noAutofit/>
          </a:bodyPr>
          <a:lstStyle>
            <a:lvl1pPr>
              <a:defRPr sz="1050" b="0">
                <a:solidFill>
                  <a:schemeClr val="tx1"/>
                </a:solidFill>
              </a:defRPr>
            </a:lvl1pPr>
            <a:lvl2pPr>
              <a:spcBef>
                <a:spcPts val="450"/>
              </a:spcBef>
              <a:defRPr sz="1050">
                <a:solidFill>
                  <a:schemeClr val="tx1"/>
                </a:solidFill>
              </a:defRPr>
            </a:lvl2pPr>
            <a:lvl3pPr>
              <a:spcBef>
                <a:spcPts val="450"/>
              </a:spcBef>
              <a:defRPr sz="1050">
                <a:solidFill>
                  <a:schemeClr val="tx1"/>
                </a:solidFill>
              </a:defRPr>
            </a:lvl3pPr>
            <a:lvl4pPr>
              <a:spcBef>
                <a:spcPts val="450"/>
              </a:spcBef>
              <a:defRPr sz="1050">
                <a:solidFill>
                  <a:schemeClr val="tx1"/>
                </a:solidFill>
              </a:defRPr>
            </a:lvl4pPr>
            <a:lvl5pPr>
              <a:spcBef>
                <a:spcPts val="450"/>
              </a:spcBef>
              <a:defRPr sz="105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Content Placeholder 2"/>
          <p:cNvSpPr>
            <a:spLocks noGrp="1"/>
          </p:cNvSpPr>
          <p:nvPr>
            <p:ph idx="14"/>
          </p:nvPr>
        </p:nvSpPr>
        <p:spPr>
          <a:xfrm>
            <a:off x="3188495" y="1708150"/>
            <a:ext cx="2759400" cy="4003675"/>
          </a:xfrm>
        </p:spPr>
        <p:txBody>
          <a:bodyPr>
            <a:noAutofit/>
          </a:bodyPr>
          <a:lstStyle>
            <a:lvl1pPr>
              <a:defRPr sz="1050" b="0">
                <a:solidFill>
                  <a:schemeClr val="tx1"/>
                </a:solidFill>
              </a:defRPr>
            </a:lvl1pPr>
            <a:lvl2pPr>
              <a:spcBef>
                <a:spcPts val="450"/>
              </a:spcBef>
              <a:defRPr sz="1050">
                <a:solidFill>
                  <a:schemeClr val="tx1"/>
                </a:solidFill>
              </a:defRPr>
            </a:lvl2pPr>
            <a:lvl3pPr>
              <a:spcBef>
                <a:spcPts val="450"/>
              </a:spcBef>
              <a:defRPr sz="1050">
                <a:solidFill>
                  <a:schemeClr val="tx1"/>
                </a:solidFill>
              </a:defRPr>
            </a:lvl3pPr>
            <a:lvl4pPr>
              <a:spcBef>
                <a:spcPts val="450"/>
              </a:spcBef>
              <a:defRPr sz="1050">
                <a:solidFill>
                  <a:schemeClr val="tx1"/>
                </a:solidFill>
              </a:defRPr>
            </a:lvl4pPr>
            <a:lvl5pPr>
              <a:spcBef>
                <a:spcPts val="450"/>
              </a:spcBef>
              <a:defRPr sz="105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Content Placeholder 2"/>
          <p:cNvSpPr>
            <a:spLocks noGrp="1"/>
          </p:cNvSpPr>
          <p:nvPr>
            <p:ph idx="15"/>
          </p:nvPr>
        </p:nvSpPr>
        <p:spPr>
          <a:xfrm>
            <a:off x="6106990" y="1708150"/>
            <a:ext cx="2759400" cy="4003675"/>
          </a:xfrm>
        </p:spPr>
        <p:txBody>
          <a:bodyPr>
            <a:noAutofit/>
          </a:bodyPr>
          <a:lstStyle>
            <a:lvl1pPr>
              <a:defRPr sz="1050" b="0">
                <a:solidFill>
                  <a:schemeClr val="tx1"/>
                </a:solidFill>
              </a:defRPr>
            </a:lvl1pPr>
            <a:lvl2pPr>
              <a:spcBef>
                <a:spcPts val="450"/>
              </a:spcBef>
              <a:defRPr sz="1050">
                <a:solidFill>
                  <a:schemeClr val="tx1"/>
                </a:solidFill>
              </a:defRPr>
            </a:lvl2pPr>
            <a:lvl3pPr>
              <a:spcBef>
                <a:spcPts val="450"/>
              </a:spcBef>
              <a:defRPr sz="1050">
                <a:solidFill>
                  <a:schemeClr val="tx1"/>
                </a:solidFill>
              </a:defRPr>
            </a:lvl3pPr>
            <a:lvl4pPr>
              <a:spcBef>
                <a:spcPts val="450"/>
              </a:spcBef>
              <a:defRPr sz="1050">
                <a:solidFill>
                  <a:schemeClr val="tx1"/>
                </a:solidFill>
              </a:defRPr>
            </a:lvl4pPr>
            <a:lvl5pPr>
              <a:spcBef>
                <a:spcPts val="450"/>
              </a:spcBef>
              <a:defRPr sz="105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6" name="Title Placeholder 1"/>
          <p:cNvSpPr>
            <a:spLocks noGrp="1"/>
          </p:cNvSpPr>
          <p:nvPr>
            <p:ph type="title" hasCustomPrompt="1"/>
          </p:nvPr>
        </p:nvSpPr>
        <p:spPr>
          <a:xfrm>
            <a:off x="270000" y="430718"/>
            <a:ext cx="8600156" cy="404119"/>
          </a:xfrm>
          <a:prstGeom prst="rect">
            <a:avLst/>
          </a:prstGeom>
        </p:spPr>
        <p:txBody>
          <a:bodyPr vert="horz" lIns="0" tIns="0" rIns="0" bIns="0" rtlCol="0" anchor="t">
            <a:noAutofit/>
          </a:bodyPr>
          <a:lstStyle>
            <a:lvl1pPr>
              <a:defRPr sz="1800"/>
            </a:lvl1pPr>
          </a:lstStyle>
          <a:p>
            <a:r>
              <a:rPr lang="en-GB" dirty="0"/>
              <a:t>Click to edit master title style</a:t>
            </a:r>
          </a:p>
        </p:txBody>
      </p:sp>
      <p:sp>
        <p:nvSpPr>
          <p:cNvPr id="17" name="Text Placeholder 2"/>
          <p:cNvSpPr>
            <a:spLocks noGrp="1"/>
          </p:cNvSpPr>
          <p:nvPr>
            <p:ph type="body" sz="quarter" idx="17" hasCustomPrompt="1"/>
          </p:nvPr>
        </p:nvSpPr>
        <p:spPr>
          <a:xfrm>
            <a:off x="267892" y="882741"/>
            <a:ext cx="8607998" cy="396875"/>
          </a:xfrm>
        </p:spPr>
        <p:txBody>
          <a:bodyPr/>
          <a:lstStyle>
            <a:lvl1pPr>
              <a:defRPr sz="1650"/>
            </a:lvl1pPr>
          </a:lstStyle>
          <a:p>
            <a:pPr lvl="0"/>
            <a:r>
              <a:rPr lang="en-GB" dirty="0"/>
              <a:t>Click to edit master text styles</a:t>
            </a:r>
          </a:p>
        </p:txBody>
      </p:sp>
      <p:sp>
        <p:nvSpPr>
          <p:cNvPr id="18" name="Text Placeholder 17"/>
          <p:cNvSpPr>
            <a:spLocks noGrp="1"/>
          </p:cNvSpPr>
          <p:nvPr>
            <p:ph type="body" sz="quarter" idx="18" hasCustomPrompt="1"/>
          </p:nvPr>
        </p:nvSpPr>
        <p:spPr>
          <a:xfrm>
            <a:off x="5448300" y="6393509"/>
            <a:ext cx="2626784" cy="197616"/>
          </a:xfrm>
        </p:spPr>
        <p:txBody>
          <a:bodyPr anchor="ctr">
            <a:noAutofit/>
          </a:bodyPr>
          <a:lstStyle>
            <a:lvl1pPr>
              <a:spcBef>
                <a:spcPts val="450"/>
              </a:spcBef>
              <a:defRPr sz="600">
                <a:solidFill>
                  <a:schemeClr val="tx1"/>
                </a:solidFill>
              </a:defRPr>
            </a:lvl1pPr>
          </a:lstStyle>
          <a:p>
            <a:pPr lvl="0"/>
            <a:r>
              <a:rPr lang="en-US" dirty="0"/>
              <a:t>Click to add footer text</a:t>
            </a:r>
          </a:p>
        </p:txBody>
      </p:sp>
      <p:sp>
        <p:nvSpPr>
          <p:cNvPr id="19" name="Slide Number Placeholder 5"/>
          <p:cNvSpPr>
            <a:spLocks noGrp="1"/>
          </p:cNvSpPr>
          <p:nvPr>
            <p:ph type="sldNum" sz="quarter" idx="4"/>
          </p:nvPr>
        </p:nvSpPr>
        <p:spPr>
          <a:xfrm>
            <a:off x="8142685" y="6394275"/>
            <a:ext cx="727472" cy="196850"/>
          </a:xfrm>
          <a:prstGeom prst="rect">
            <a:avLst/>
          </a:prstGeom>
        </p:spPr>
        <p:txBody>
          <a:bodyPr vert="horz" lIns="0" tIns="0" rIns="0" bIns="0" rtlCol="0" anchor="ctr"/>
          <a:lstStyle>
            <a:lvl1pPr algn="r">
              <a:defRPr sz="75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297238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269999" y="1708150"/>
            <a:ext cx="2035800" cy="4003675"/>
          </a:xfrm>
        </p:spPr>
        <p:txBody>
          <a:bodyPr>
            <a:noAutofit/>
          </a:bodyPr>
          <a:lstStyle>
            <a:lvl1pPr>
              <a:defRPr sz="1050" b="0">
                <a:solidFill>
                  <a:schemeClr val="tx1"/>
                </a:solidFill>
              </a:defRPr>
            </a:lvl1pPr>
            <a:lvl2pPr>
              <a:spcBef>
                <a:spcPts val="450"/>
              </a:spcBef>
              <a:defRPr sz="1050">
                <a:solidFill>
                  <a:schemeClr val="tx1"/>
                </a:solidFill>
              </a:defRPr>
            </a:lvl2pPr>
            <a:lvl3pPr>
              <a:spcBef>
                <a:spcPts val="450"/>
              </a:spcBef>
              <a:defRPr sz="1050">
                <a:solidFill>
                  <a:schemeClr val="tx1"/>
                </a:solidFill>
              </a:defRPr>
            </a:lvl3pPr>
            <a:lvl4pPr>
              <a:spcBef>
                <a:spcPts val="450"/>
              </a:spcBef>
              <a:defRPr sz="1050">
                <a:solidFill>
                  <a:schemeClr val="tx1"/>
                </a:solidFill>
              </a:defRPr>
            </a:lvl4pPr>
            <a:lvl5pPr>
              <a:spcBef>
                <a:spcPts val="450"/>
              </a:spcBef>
              <a:defRPr sz="105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2"/>
          <p:cNvSpPr>
            <a:spLocks noGrp="1"/>
          </p:cNvSpPr>
          <p:nvPr>
            <p:ph idx="14" hasCustomPrompt="1"/>
          </p:nvPr>
        </p:nvSpPr>
        <p:spPr>
          <a:xfrm>
            <a:off x="2456394" y="1708150"/>
            <a:ext cx="2035800" cy="4003675"/>
          </a:xfrm>
        </p:spPr>
        <p:txBody>
          <a:bodyPr>
            <a:noAutofit/>
          </a:bodyPr>
          <a:lstStyle>
            <a:lvl1pPr>
              <a:defRPr sz="1050" b="0">
                <a:solidFill>
                  <a:schemeClr val="tx1"/>
                </a:solidFill>
              </a:defRPr>
            </a:lvl1pPr>
            <a:lvl2pPr>
              <a:spcBef>
                <a:spcPts val="450"/>
              </a:spcBef>
              <a:defRPr sz="1050">
                <a:solidFill>
                  <a:schemeClr val="tx1"/>
                </a:solidFill>
              </a:defRPr>
            </a:lvl2pPr>
            <a:lvl3pPr>
              <a:spcBef>
                <a:spcPts val="450"/>
              </a:spcBef>
              <a:defRPr sz="1050">
                <a:solidFill>
                  <a:schemeClr val="tx1"/>
                </a:solidFill>
              </a:defRPr>
            </a:lvl3pPr>
            <a:lvl4pPr>
              <a:spcBef>
                <a:spcPts val="450"/>
              </a:spcBef>
              <a:defRPr sz="1050">
                <a:solidFill>
                  <a:schemeClr val="tx1"/>
                </a:solidFill>
              </a:defRPr>
            </a:lvl4pPr>
            <a:lvl5pPr>
              <a:spcBef>
                <a:spcPts val="450"/>
              </a:spcBef>
              <a:defRPr sz="105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Content Placeholder 2"/>
          <p:cNvSpPr>
            <a:spLocks noGrp="1"/>
          </p:cNvSpPr>
          <p:nvPr>
            <p:ph idx="15" hasCustomPrompt="1"/>
          </p:nvPr>
        </p:nvSpPr>
        <p:spPr>
          <a:xfrm>
            <a:off x="4642790" y="1708150"/>
            <a:ext cx="2035800" cy="4003675"/>
          </a:xfrm>
        </p:spPr>
        <p:txBody>
          <a:bodyPr>
            <a:noAutofit/>
          </a:bodyPr>
          <a:lstStyle>
            <a:lvl1pPr>
              <a:defRPr sz="1050" b="0">
                <a:solidFill>
                  <a:schemeClr val="tx1"/>
                </a:solidFill>
              </a:defRPr>
            </a:lvl1pPr>
            <a:lvl2pPr>
              <a:spcBef>
                <a:spcPts val="450"/>
              </a:spcBef>
              <a:defRPr sz="1050">
                <a:solidFill>
                  <a:schemeClr val="tx1"/>
                </a:solidFill>
              </a:defRPr>
            </a:lvl2pPr>
            <a:lvl3pPr>
              <a:spcBef>
                <a:spcPts val="450"/>
              </a:spcBef>
              <a:defRPr sz="1050">
                <a:solidFill>
                  <a:schemeClr val="tx1"/>
                </a:solidFill>
              </a:defRPr>
            </a:lvl3pPr>
            <a:lvl4pPr>
              <a:spcBef>
                <a:spcPts val="450"/>
              </a:spcBef>
              <a:defRPr sz="1050">
                <a:solidFill>
                  <a:schemeClr val="tx1"/>
                </a:solidFill>
              </a:defRPr>
            </a:lvl4pPr>
            <a:lvl5pPr>
              <a:spcBef>
                <a:spcPts val="450"/>
              </a:spcBef>
              <a:defRPr sz="105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Content Placeholder 2"/>
          <p:cNvSpPr>
            <a:spLocks noGrp="1"/>
          </p:cNvSpPr>
          <p:nvPr>
            <p:ph idx="16" hasCustomPrompt="1"/>
          </p:nvPr>
        </p:nvSpPr>
        <p:spPr>
          <a:xfrm>
            <a:off x="6829185" y="1708150"/>
            <a:ext cx="2035800" cy="4003675"/>
          </a:xfrm>
        </p:spPr>
        <p:txBody>
          <a:bodyPr>
            <a:noAutofit/>
          </a:bodyPr>
          <a:lstStyle>
            <a:lvl1pPr>
              <a:defRPr sz="1050" b="0">
                <a:solidFill>
                  <a:schemeClr val="tx1"/>
                </a:solidFill>
              </a:defRPr>
            </a:lvl1pPr>
            <a:lvl2pPr>
              <a:spcBef>
                <a:spcPts val="450"/>
              </a:spcBef>
              <a:defRPr sz="1050">
                <a:solidFill>
                  <a:schemeClr val="tx1"/>
                </a:solidFill>
              </a:defRPr>
            </a:lvl2pPr>
            <a:lvl3pPr>
              <a:spcBef>
                <a:spcPts val="450"/>
              </a:spcBef>
              <a:defRPr sz="1050">
                <a:solidFill>
                  <a:schemeClr val="tx1"/>
                </a:solidFill>
              </a:defRPr>
            </a:lvl3pPr>
            <a:lvl4pPr>
              <a:spcBef>
                <a:spcPts val="450"/>
              </a:spcBef>
              <a:defRPr sz="1050">
                <a:solidFill>
                  <a:schemeClr val="tx1"/>
                </a:solidFill>
              </a:defRPr>
            </a:lvl4pPr>
            <a:lvl5pPr>
              <a:spcBef>
                <a:spcPts val="450"/>
              </a:spcBef>
              <a:defRPr sz="105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Title Placeholder 1"/>
          <p:cNvSpPr>
            <a:spLocks noGrp="1"/>
          </p:cNvSpPr>
          <p:nvPr>
            <p:ph type="title" hasCustomPrompt="1"/>
          </p:nvPr>
        </p:nvSpPr>
        <p:spPr>
          <a:xfrm>
            <a:off x="270000" y="430718"/>
            <a:ext cx="8600156" cy="404119"/>
          </a:xfrm>
          <a:prstGeom prst="rect">
            <a:avLst/>
          </a:prstGeom>
        </p:spPr>
        <p:txBody>
          <a:bodyPr vert="horz" lIns="0" tIns="0" rIns="0" bIns="0" rtlCol="0" anchor="t">
            <a:noAutofit/>
          </a:bodyPr>
          <a:lstStyle>
            <a:lvl1pPr>
              <a:defRPr sz="1800"/>
            </a:lvl1pPr>
          </a:lstStyle>
          <a:p>
            <a:r>
              <a:rPr lang="en-GB" dirty="0"/>
              <a:t>Click to edit master title style</a:t>
            </a:r>
          </a:p>
        </p:txBody>
      </p:sp>
      <p:sp>
        <p:nvSpPr>
          <p:cNvPr id="20" name="Text Placeholder 2"/>
          <p:cNvSpPr>
            <a:spLocks noGrp="1"/>
          </p:cNvSpPr>
          <p:nvPr>
            <p:ph type="body" sz="quarter" idx="18" hasCustomPrompt="1"/>
          </p:nvPr>
        </p:nvSpPr>
        <p:spPr>
          <a:xfrm>
            <a:off x="267892" y="882741"/>
            <a:ext cx="8607998" cy="396875"/>
          </a:xfrm>
        </p:spPr>
        <p:txBody>
          <a:bodyPr/>
          <a:lstStyle>
            <a:lvl1pPr>
              <a:defRPr sz="1650"/>
            </a:lvl1pPr>
          </a:lstStyle>
          <a:p>
            <a:pPr lvl="0"/>
            <a:r>
              <a:rPr lang="en-GB" dirty="0"/>
              <a:t>Click to edit master text styles</a:t>
            </a:r>
          </a:p>
        </p:txBody>
      </p:sp>
      <p:sp>
        <p:nvSpPr>
          <p:cNvPr id="21" name="Text Placeholder 17"/>
          <p:cNvSpPr>
            <a:spLocks noGrp="1"/>
          </p:cNvSpPr>
          <p:nvPr>
            <p:ph type="body" sz="quarter" idx="19" hasCustomPrompt="1"/>
          </p:nvPr>
        </p:nvSpPr>
        <p:spPr>
          <a:xfrm>
            <a:off x="5372100" y="6393509"/>
            <a:ext cx="2702984" cy="197616"/>
          </a:xfrm>
        </p:spPr>
        <p:txBody>
          <a:bodyPr anchor="ctr">
            <a:noAutofit/>
          </a:bodyPr>
          <a:lstStyle>
            <a:lvl1pPr>
              <a:spcBef>
                <a:spcPts val="450"/>
              </a:spcBef>
              <a:defRPr sz="600">
                <a:solidFill>
                  <a:schemeClr val="tx1"/>
                </a:solidFill>
              </a:defRPr>
            </a:lvl1pPr>
          </a:lstStyle>
          <a:p>
            <a:pPr lvl="0"/>
            <a:r>
              <a:rPr lang="en-US" dirty="0"/>
              <a:t>Click to add footer text</a:t>
            </a:r>
          </a:p>
        </p:txBody>
      </p:sp>
      <p:sp>
        <p:nvSpPr>
          <p:cNvPr id="22" name="Slide Number Placeholder 5"/>
          <p:cNvSpPr>
            <a:spLocks noGrp="1"/>
          </p:cNvSpPr>
          <p:nvPr>
            <p:ph type="sldNum" sz="quarter" idx="4"/>
          </p:nvPr>
        </p:nvSpPr>
        <p:spPr>
          <a:xfrm>
            <a:off x="8142685" y="6394275"/>
            <a:ext cx="727472" cy="196850"/>
          </a:xfrm>
          <a:prstGeom prst="rect">
            <a:avLst/>
          </a:prstGeom>
        </p:spPr>
        <p:txBody>
          <a:bodyPr vert="horz" lIns="0" tIns="0" rIns="0" bIns="0" rtlCol="0" anchor="ctr"/>
          <a:lstStyle>
            <a:lvl1pPr algn="r">
              <a:defRPr sz="75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327980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270000" y="430718"/>
            <a:ext cx="8600156" cy="404119"/>
          </a:xfrm>
          <a:prstGeom prst="rect">
            <a:avLst/>
          </a:prstGeom>
        </p:spPr>
        <p:txBody>
          <a:bodyPr vert="horz" lIns="0" tIns="0" rIns="0" bIns="0" rtlCol="0" anchor="t">
            <a:noAutofit/>
          </a:bodyPr>
          <a:lstStyle>
            <a:lvl1pPr>
              <a:defRPr sz="1800"/>
            </a:lvl1pPr>
          </a:lstStyle>
          <a:p>
            <a:r>
              <a:rPr lang="en-GB" dirty="0"/>
              <a:t>Click to edit master title style</a:t>
            </a:r>
          </a:p>
        </p:txBody>
      </p:sp>
      <p:sp>
        <p:nvSpPr>
          <p:cNvPr id="11" name="Slide Number Placeholder 5"/>
          <p:cNvSpPr>
            <a:spLocks noGrp="1"/>
          </p:cNvSpPr>
          <p:nvPr>
            <p:ph type="sldNum" sz="quarter" idx="4"/>
          </p:nvPr>
        </p:nvSpPr>
        <p:spPr>
          <a:xfrm>
            <a:off x="8142685" y="6394275"/>
            <a:ext cx="727472" cy="196850"/>
          </a:xfrm>
          <a:prstGeom prst="rect">
            <a:avLst/>
          </a:prstGeom>
        </p:spPr>
        <p:txBody>
          <a:bodyPr vert="horz" lIns="0" tIns="0" rIns="0" bIns="0" rtlCol="0" anchor="ctr"/>
          <a:lstStyle>
            <a:lvl1pPr algn="r">
              <a:defRPr sz="750">
                <a:solidFill>
                  <a:schemeClr val="tx1"/>
                </a:solidFill>
              </a:defRPr>
            </a:lvl1pPr>
          </a:lstStyle>
          <a:p>
            <a:fld id="{4034BEE3-566C-4068-A777-C3A4762E861B}" type="slidenum">
              <a:rPr lang="en-GB" smtClean="0"/>
              <a:pPr/>
              <a:t>‹#›</a:t>
            </a:fld>
            <a:endParaRPr lang="en-GB" dirty="0"/>
          </a:p>
        </p:txBody>
      </p:sp>
      <p:sp>
        <p:nvSpPr>
          <p:cNvPr id="7" name="Text Placeholder 2"/>
          <p:cNvSpPr>
            <a:spLocks noGrp="1"/>
          </p:cNvSpPr>
          <p:nvPr>
            <p:ph type="body" sz="quarter" idx="17" hasCustomPrompt="1"/>
          </p:nvPr>
        </p:nvSpPr>
        <p:spPr>
          <a:xfrm>
            <a:off x="267892" y="882741"/>
            <a:ext cx="8607998" cy="396875"/>
          </a:xfrm>
        </p:spPr>
        <p:txBody>
          <a:bodyPr/>
          <a:lstStyle>
            <a:lvl1pPr>
              <a:defRPr sz="1650"/>
            </a:lvl1pPr>
          </a:lstStyle>
          <a:p>
            <a:pPr lvl="0"/>
            <a:r>
              <a:rPr lang="en-GB" dirty="0"/>
              <a:t>Click to edit master text styles</a:t>
            </a:r>
          </a:p>
        </p:txBody>
      </p:sp>
      <p:sp>
        <p:nvSpPr>
          <p:cNvPr id="9" name="Text Placeholder 17"/>
          <p:cNvSpPr>
            <a:spLocks noGrp="1"/>
          </p:cNvSpPr>
          <p:nvPr>
            <p:ph type="body" sz="quarter" idx="18" hasCustomPrompt="1"/>
          </p:nvPr>
        </p:nvSpPr>
        <p:spPr>
          <a:xfrm>
            <a:off x="5372100" y="6393509"/>
            <a:ext cx="2702984" cy="197616"/>
          </a:xfrm>
        </p:spPr>
        <p:txBody>
          <a:bodyPr anchor="ctr">
            <a:noAutofit/>
          </a:bodyPr>
          <a:lstStyle>
            <a:lvl1pPr>
              <a:spcBef>
                <a:spcPts val="450"/>
              </a:spcBef>
              <a:defRPr sz="6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170820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142685" y="6394275"/>
            <a:ext cx="727472" cy="196850"/>
          </a:xfrm>
          <a:prstGeom prst="rect">
            <a:avLst/>
          </a:prstGeom>
        </p:spPr>
        <p:txBody>
          <a:bodyPr vert="horz" lIns="0" tIns="0" rIns="0" bIns="0" rtlCol="0" anchor="ctr"/>
          <a:lstStyle>
            <a:lvl1pPr algn="r">
              <a:defRPr sz="750">
                <a:solidFill>
                  <a:schemeClr val="tx1"/>
                </a:solidFill>
              </a:defRPr>
            </a:lvl1pPr>
          </a:lstStyle>
          <a:p>
            <a:fld id="{4034BEE3-566C-4068-A777-C3A4762E861B}" type="slidenum">
              <a:rPr lang="en-GB" smtClean="0"/>
              <a:pPr/>
              <a:t>‹#›</a:t>
            </a:fld>
            <a:endParaRPr lang="en-GB" dirty="0"/>
          </a:p>
        </p:txBody>
      </p:sp>
      <p:sp>
        <p:nvSpPr>
          <p:cNvPr id="3" name="Text Placeholder 17"/>
          <p:cNvSpPr>
            <a:spLocks noGrp="1"/>
          </p:cNvSpPr>
          <p:nvPr>
            <p:ph type="body" sz="quarter" idx="18" hasCustomPrompt="1"/>
          </p:nvPr>
        </p:nvSpPr>
        <p:spPr>
          <a:xfrm>
            <a:off x="5372100" y="6393509"/>
            <a:ext cx="2702984" cy="197616"/>
          </a:xfrm>
        </p:spPr>
        <p:txBody>
          <a:bodyPr anchor="ctr">
            <a:noAutofit/>
          </a:bodyPr>
          <a:lstStyle>
            <a:lvl1pPr>
              <a:spcBef>
                <a:spcPts val="450"/>
              </a:spcBef>
              <a:defRPr sz="6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363862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artner logo">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6858000"/>
          </a:xfrm>
        </p:spPr>
        <p:txBody>
          <a:bodyPr/>
          <a:lstStyle/>
          <a:p>
            <a:r>
              <a:rPr lang="en-GB" dirty="0"/>
              <a:t>Drag picture to placeholder or click icon to add</a:t>
            </a:r>
          </a:p>
        </p:txBody>
      </p:sp>
      <p:sp>
        <p:nvSpPr>
          <p:cNvPr id="2" name="Title 1"/>
          <p:cNvSpPr>
            <a:spLocks noGrp="1"/>
          </p:cNvSpPr>
          <p:nvPr>
            <p:ph type="ctrTitle"/>
          </p:nvPr>
        </p:nvSpPr>
        <p:spPr>
          <a:xfrm>
            <a:off x="5372100" y="1138239"/>
            <a:ext cx="3499247" cy="1787237"/>
          </a:xfrm>
          <a:prstGeom prst="rect">
            <a:avLst/>
          </a:prstGeom>
        </p:spPr>
        <p:txBody>
          <a:bodyPr anchor="b">
            <a:noAutofit/>
          </a:bodyPr>
          <a:lstStyle>
            <a:lvl1pPr algn="l">
              <a:defRPr sz="1800" b="1">
                <a:solidFill>
                  <a:schemeClr val="tx1"/>
                </a:solidFill>
              </a:defRPr>
            </a:lvl1pPr>
          </a:lstStyle>
          <a:p>
            <a:r>
              <a:rPr lang="en-GB"/>
              <a:t>Click to edit Master title style</a:t>
            </a:r>
            <a:endParaRPr lang="en-GB" dirty="0"/>
          </a:p>
        </p:txBody>
      </p:sp>
      <p:sp>
        <p:nvSpPr>
          <p:cNvPr id="3" name="Subtitle 2"/>
          <p:cNvSpPr>
            <a:spLocks noGrp="1"/>
          </p:cNvSpPr>
          <p:nvPr>
            <p:ph type="subTitle" idx="1"/>
          </p:nvPr>
        </p:nvSpPr>
        <p:spPr>
          <a:xfrm>
            <a:off x="5372100" y="3146902"/>
            <a:ext cx="3499247" cy="1882298"/>
          </a:xfrm>
          <a:prstGeom prst="rect">
            <a:avLst/>
          </a:prstGeom>
        </p:spPr>
        <p:txBody>
          <a:bodyPr anchor="t">
            <a:noAutofit/>
          </a:bodyPr>
          <a:lstStyle>
            <a:lvl1pPr marL="0" indent="0" algn="l">
              <a:spcBef>
                <a:spcPts val="450"/>
              </a:spcBef>
              <a:buNone/>
              <a:defRPr sz="165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pic>
        <p:nvPicPr>
          <p:cNvPr id="9" name="Picture 8"/>
          <p:cNvPicPr>
            <a:picLocks noChangeAspect="1"/>
          </p:cNvPicPr>
          <p:nvPr userDrawn="1"/>
        </p:nvPicPr>
        <p:blipFill>
          <a:blip r:embed="rId2"/>
          <a:stretch>
            <a:fillRect/>
          </a:stretch>
        </p:blipFill>
        <p:spPr>
          <a:xfrm>
            <a:off x="275395" y="549135"/>
            <a:ext cx="2861463" cy="273600"/>
          </a:xfrm>
          <a:prstGeom prst="rect">
            <a:avLst/>
          </a:prstGeom>
        </p:spPr>
      </p:pic>
    </p:spTree>
    <p:extLst>
      <p:ext uri="{BB962C8B-B14F-4D97-AF65-F5344CB8AC3E}">
        <p14:creationId xmlns:p14="http://schemas.microsoft.com/office/powerpoint/2010/main" val="124609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6858000"/>
          </a:xfrm>
        </p:spPr>
        <p:txBody>
          <a:bodyPr/>
          <a:lstStyle/>
          <a:p>
            <a:r>
              <a:rPr lang="en-GB" dirty="0"/>
              <a:t>Drag picture to placeholder or click icon to add</a:t>
            </a:r>
          </a:p>
        </p:txBody>
      </p:sp>
      <p:sp>
        <p:nvSpPr>
          <p:cNvPr id="2" name="Title 1"/>
          <p:cNvSpPr>
            <a:spLocks noGrp="1"/>
          </p:cNvSpPr>
          <p:nvPr>
            <p:ph type="ctrTitle" hasCustomPrompt="1"/>
          </p:nvPr>
        </p:nvSpPr>
        <p:spPr>
          <a:xfrm>
            <a:off x="275400" y="1138239"/>
            <a:ext cx="3499247" cy="1787237"/>
          </a:xfrm>
          <a:prstGeom prst="rect">
            <a:avLst/>
          </a:prstGeom>
        </p:spPr>
        <p:txBody>
          <a:bodyPr anchor="b">
            <a:noAutofit/>
          </a:bodyPr>
          <a:lstStyle>
            <a:lvl1pPr algn="l">
              <a:defRPr sz="18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275400" y="3146902"/>
            <a:ext cx="3499247" cy="1882298"/>
          </a:xfrm>
          <a:prstGeom prst="rect">
            <a:avLst/>
          </a:prstGeom>
        </p:spPr>
        <p:txBody>
          <a:bodyPr anchor="t">
            <a:noAutofit/>
          </a:bodyPr>
          <a:lstStyle>
            <a:lvl1pPr marL="0" indent="0" algn="l">
              <a:spcBef>
                <a:spcPts val="450"/>
              </a:spcBef>
              <a:buNone/>
              <a:defRPr sz="165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p>
        </p:txBody>
      </p:sp>
      <p:pic>
        <p:nvPicPr>
          <p:cNvPr id="10" name="Picture 9"/>
          <p:cNvPicPr>
            <a:picLocks noChangeAspect="1"/>
          </p:cNvPicPr>
          <p:nvPr userDrawn="1"/>
        </p:nvPicPr>
        <p:blipFill>
          <a:blip r:embed="rId2"/>
          <a:stretch>
            <a:fillRect/>
          </a:stretch>
        </p:blipFill>
        <p:spPr>
          <a:xfrm>
            <a:off x="275395" y="549135"/>
            <a:ext cx="2861463" cy="273600"/>
          </a:xfrm>
          <a:prstGeom prst="rect">
            <a:avLst/>
          </a:prstGeom>
        </p:spPr>
      </p:pic>
    </p:spTree>
    <p:extLst>
      <p:ext uri="{BB962C8B-B14F-4D97-AF65-F5344CB8AC3E}">
        <p14:creationId xmlns:p14="http://schemas.microsoft.com/office/powerpoint/2010/main" val="391300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7"/>
          </p:nvPr>
        </p:nvSpPr>
        <p:spPr>
          <a:xfrm>
            <a:off x="0" y="0"/>
            <a:ext cx="9144000" cy="6858000"/>
          </a:xfrm>
        </p:spPr>
        <p:txBody>
          <a:bodyPr/>
          <a:lstStyle/>
          <a:p>
            <a:r>
              <a:rPr lang="en-GB" dirty="0"/>
              <a:t>Drag picture to placeholder or click icon to add</a:t>
            </a:r>
          </a:p>
        </p:txBody>
      </p:sp>
      <p:sp>
        <p:nvSpPr>
          <p:cNvPr id="3" name="Text Placeholder 2"/>
          <p:cNvSpPr>
            <a:spLocks noGrp="1"/>
          </p:cNvSpPr>
          <p:nvPr>
            <p:ph type="body" sz="quarter" idx="15" hasCustomPrompt="1"/>
          </p:nvPr>
        </p:nvSpPr>
        <p:spPr>
          <a:xfrm>
            <a:off x="270272" y="2984855"/>
            <a:ext cx="8599883" cy="1585557"/>
          </a:xfrm>
          <a:prstGeom prst="rect">
            <a:avLst/>
          </a:prstGeom>
        </p:spPr>
        <p:txBody>
          <a:bodyPr anchor="t"/>
          <a:lstStyle>
            <a:lvl1pPr algn="l">
              <a:spcBef>
                <a:spcPts val="150"/>
              </a:spcBef>
              <a:defRPr sz="1800" b="1">
                <a:solidFill>
                  <a:schemeClr val="tx1"/>
                </a:solidFill>
              </a:defRPr>
            </a:lvl1pPr>
            <a:lvl2pPr marL="0" indent="0" algn="l">
              <a:spcBef>
                <a:spcPts val="150"/>
              </a:spcBef>
              <a:buNone/>
              <a:defRPr sz="1650" b="0">
                <a:solidFill>
                  <a:schemeClr val="tx1"/>
                </a:solidFill>
              </a:defRPr>
            </a:lvl2pPr>
          </a:lstStyle>
          <a:p>
            <a:pPr lvl="0"/>
            <a:r>
              <a:rPr lang="en-GB" dirty="0"/>
              <a:t>Click to edit master text styles</a:t>
            </a:r>
          </a:p>
          <a:p>
            <a:pPr lvl="1"/>
            <a:r>
              <a:rPr lang="en-GB" dirty="0"/>
              <a:t>Second level</a:t>
            </a:r>
          </a:p>
        </p:txBody>
      </p:sp>
      <p:sp>
        <p:nvSpPr>
          <p:cNvPr id="5" name="Text Placeholder 2"/>
          <p:cNvSpPr>
            <a:spLocks noGrp="1"/>
          </p:cNvSpPr>
          <p:nvPr>
            <p:ph type="body" sz="quarter" idx="16" hasCustomPrompt="1"/>
          </p:nvPr>
        </p:nvSpPr>
        <p:spPr>
          <a:xfrm>
            <a:off x="269999" y="2564673"/>
            <a:ext cx="732507" cy="411163"/>
          </a:xfrm>
          <a:prstGeom prst="rect">
            <a:avLst/>
          </a:prstGeom>
        </p:spPr>
        <p:txBody>
          <a:bodyPr anchor="t"/>
          <a:lstStyle>
            <a:lvl1pPr algn="l">
              <a:spcBef>
                <a:spcPts val="150"/>
              </a:spcBef>
              <a:defRPr sz="1800" b="1">
                <a:solidFill>
                  <a:schemeClr val="tx1"/>
                </a:solidFill>
              </a:defRPr>
            </a:lvl1pPr>
            <a:lvl2pPr marL="0" indent="0" algn="l">
              <a:spcBef>
                <a:spcPts val="150"/>
              </a:spcBef>
              <a:buNone/>
              <a:defRPr sz="1650" b="0">
                <a:solidFill>
                  <a:schemeClr val="tx1"/>
                </a:solidFill>
              </a:defRPr>
            </a:lvl2pPr>
          </a:lstStyle>
          <a:p>
            <a:pPr lvl="0"/>
            <a:r>
              <a:rPr lang="en-US" dirty="0"/>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9C9B9B"/>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1587"/>
            <a:ext cx="9144000" cy="6858000"/>
          </a:xfrm>
        </p:spPr>
        <p:txBody>
          <a:bodyPr/>
          <a:lstStyle/>
          <a:p>
            <a:r>
              <a:rPr lang="en-GB" dirty="0"/>
              <a:t>Drag picture to placeholder or click icon to add</a:t>
            </a:r>
          </a:p>
        </p:txBody>
      </p:sp>
      <p:sp>
        <p:nvSpPr>
          <p:cNvPr id="7" name="Title 1"/>
          <p:cNvSpPr>
            <a:spLocks noGrp="1"/>
          </p:cNvSpPr>
          <p:nvPr>
            <p:ph type="ctrTitle" hasCustomPrompt="1"/>
          </p:nvPr>
        </p:nvSpPr>
        <p:spPr>
          <a:xfrm>
            <a:off x="275400" y="1138238"/>
            <a:ext cx="3500100" cy="1789200"/>
          </a:xfrm>
          <a:prstGeom prst="rect">
            <a:avLst/>
          </a:prstGeom>
        </p:spPr>
        <p:txBody>
          <a:bodyPr anchor="b">
            <a:noAutofit/>
          </a:bodyPr>
          <a:lstStyle>
            <a:lvl1pPr algn="l">
              <a:defRPr sz="1800" b="1">
                <a:solidFill>
                  <a:schemeClr val="bg1"/>
                </a:solidFill>
              </a:defRPr>
            </a:lvl1pPr>
          </a:lstStyle>
          <a:p>
            <a:r>
              <a:rPr lang="en-GB" dirty="0"/>
              <a:t>Click to edit master title style</a:t>
            </a:r>
          </a:p>
        </p:txBody>
      </p:sp>
      <p:sp>
        <p:nvSpPr>
          <p:cNvPr id="8" name="Subtitle 2"/>
          <p:cNvSpPr>
            <a:spLocks noGrp="1"/>
          </p:cNvSpPr>
          <p:nvPr>
            <p:ph type="subTitle" idx="1" hasCustomPrompt="1"/>
          </p:nvPr>
        </p:nvSpPr>
        <p:spPr>
          <a:xfrm>
            <a:off x="275400" y="3147038"/>
            <a:ext cx="3500100" cy="1882800"/>
          </a:xfrm>
          <a:prstGeom prst="rect">
            <a:avLst/>
          </a:prstGeom>
        </p:spPr>
        <p:txBody>
          <a:bodyPr anchor="t">
            <a:noAutofit/>
          </a:bodyPr>
          <a:lstStyle>
            <a:lvl1pPr marL="0" indent="0" algn="l">
              <a:spcBef>
                <a:spcPts val="450"/>
              </a:spcBef>
              <a:buNone/>
              <a:defRPr sz="165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601" y="550800"/>
            <a:ext cx="2828831" cy="273600"/>
          </a:xfrm>
          <a:prstGeom prst="rect">
            <a:avLst/>
          </a:prstGeom>
        </p:spPr>
      </p:pic>
    </p:spTree>
    <p:extLst>
      <p:ext uri="{BB962C8B-B14F-4D97-AF65-F5344CB8AC3E}">
        <p14:creationId xmlns:p14="http://schemas.microsoft.com/office/powerpoint/2010/main" val="414856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2 (black)">
    <p:bg>
      <p:bgPr>
        <a:solidFill>
          <a:srgbClr val="9C9B9B"/>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0" y="-1159"/>
            <a:ext cx="9150132" cy="6857143"/>
          </a:xfrm>
          <a:prstGeom prst="rect">
            <a:avLst/>
          </a:prstGeom>
        </p:spPr>
        <p:txBody>
          <a:bodyPr anchor="ctr"/>
          <a:lstStyle>
            <a:lvl1pPr algn="ctr">
              <a:defRPr>
                <a:solidFill>
                  <a:schemeClr val="bg1"/>
                </a:solidFill>
              </a:defRPr>
            </a:lvl1pPr>
          </a:lstStyle>
          <a:p>
            <a:r>
              <a:rPr lang="en-GB" dirty="0"/>
              <a:t>Drag picture to placeholder or click icon to add</a:t>
            </a:r>
          </a:p>
        </p:txBody>
      </p:sp>
      <p:sp>
        <p:nvSpPr>
          <p:cNvPr id="8" name="Title 1"/>
          <p:cNvSpPr>
            <a:spLocks noGrp="1"/>
          </p:cNvSpPr>
          <p:nvPr>
            <p:ph type="ctrTitle" hasCustomPrompt="1"/>
          </p:nvPr>
        </p:nvSpPr>
        <p:spPr>
          <a:xfrm>
            <a:off x="270001" y="3898053"/>
            <a:ext cx="8600156" cy="1039091"/>
          </a:xfrm>
          <a:prstGeom prst="rect">
            <a:avLst/>
          </a:prstGeom>
        </p:spPr>
        <p:txBody>
          <a:bodyPr anchor="b">
            <a:noAutofit/>
          </a:bodyPr>
          <a:lstStyle>
            <a:lvl1pPr algn="l">
              <a:defRPr sz="1800" b="1">
                <a:solidFill>
                  <a:schemeClr val="bg1"/>
                </a:solidFill>
              </a:defRPr>
            </a:lvl1pPr>
          </a:lstStyle>
          <a:p>
            <a:r>
              <a:rPr lang="en-GB" dirty="0"/>
              <a:t>Click to edit master title style</a:t>
            </a:r>
          </a:p>
        </p:txBody>
      </p:sp>
      <p:sp>
        <p:nvSpPr>
          <p:cNvPr id="9" name="Subtitle 2"/>
          <p:cNvSpPr>
            <a:spLocks noGrp="1"/>
          </p:cNvSpPr>
          <p:nvPr>
            <p:ph type="subTitle" idx="1" hasCustomPrompt="1"/>
          </p:nvPr>
        </p:nvSpPr>
        <p:spPr>
          <a:xfrm>
            <a:off x="270001" y="4989097"/>
            <a:ext cx="8600156" cy="1125748"/>
          </a:xfrm>
          <a:prstGeom prst="rect">
            <a:avLst/>
          </a:prstGeom>
        </p:spPr>
        <p:txBody>
          <a:bodyPr anchor="t">
            <a:noAutofit/>
          </a:bodyPr>
          <a:lstStyle>
            <a:lvl1pPr marL="0" indent="0" algn="l">
              <a:spcBef>
                <a:spcPts val="150"/>
              </a:spcBef>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601" y="550800"/>
            <a:ext cx="2828831" cy="273600"/>
          </a:xfrm>
          <a:prstGeom prst="rect">
            <a:avLst/>
          </a:prstGeom>
        </p:spPr>
      </p:pic>
    </p:spTree>
    <p:extLst>
      <p:ext uri="{BB962C8B-B14F-4D97-AF65-F5344CB8AC3E}">
        <p14:creationId xmlns:p14="http://schemas.microsoft.com/office/powerpoint/2010/main" val="31409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3 (black)">
    <p:bg>
      <p:bgPr>
        <a:solidFill>
          <a:srgbClr val="9C9B9B"/>
        </a:solidFill>
        <a:effectLst/>
      </p:bgPr>
    </p:bg>
    <p:spTree>
      <p:nvGrpSpPr>
        <p:cNvPr id="1" name=""/>
        <p:cNvGrpSpPr/>
        <p:nvPr/>
      </p:nvGrpSpPr>
      <p:grpSpPr>
        <a:xfrm>
          <a:off x="0" y="0"/>
          <a:ext cx="0" cy="0"/>
          <a:chOff x="0" y="0"/>
          <a:chExt cx="0" cy="0"/>
        </a:xfrm>
      </p:grpSpPr>
      <p:sp>
        <p:nvSpPr>
          <p:cNvPr id="11" name="Picture Placeholder 16"/>
          <p:cNvSpPr>
            <a:spLocks noGrp="1"/>
          </p:cNvSpPr>
          <p:nvPr>
            <p:ph type="pic" sz="quarter" idx="10"/>
          </p:nvPr>
        </p:nvSpPr>
        <p:spPr>
          <a:xfrm>
            <a:off x="0" y="0"/>
            <a:ext cx="9144000" cy="6858000"/>
          </a:xfrm>
        </p:spPr>
        <p:txBody>
          <a:bodyPr/>
          <a:lstStyle/>
          <a:p>
            <a:r>
              <a:rPr lang="en-GB" dirty="0"/>
              <a:t>Drag picture to placeholder or click icon to add</a:t>
            </a:r>
          </a:p>
        </p:txBody>
      </p:sp>
      <p:sp>
        <p:nvSpPr>
          <p:cNvPr id="7" name="Title 1"/>
          <p:cNvSpPr>
            <a:spLocks noGrp="1"/>
          </p:cNvSpPr>
          <p:nvPr>
            <p:ph type="ctrTitle" hasCustomPrompt="1"/>
          </p:nvPr>
        </p:nvSpPr>
        <p:spPr>
          <a:xfrm>
            <a:off x="5371247" y="1138238"/>
            <a:ext cx="3500100" cy="1789200"/>
          </a:xfrm>
          <a:prstGeom prst="rect">
            <a:avLst/>
          </a:prstGeom>
        </p:spPr>
        <p:txBody>
          <a:bodyPr anchor="b">
            <a:noAutofit/>
          </a:bodyPr>
          <a:lstStyle>
            <a:lvl1pPr algn="l">
              <a:defRPr sz="1800" b="1">
                <a:solidFill>
                  <a:schemeClr val="bg1"/>
                </a:solidFill>
              </a:defRPr>
            </a:lvl1pPr>
          </a:lstStyle>
          <a:p>
            <a:r>
              <a:rPr lang="en-GB" dirty="0"/>
              <a:t>Click to edit master title style</a:t>
            </a:r>
          </a:p>
        </p:txBody>
      </p:sp>
      <p:sp>
        <p:nvSpPr>
          <p:cNvPr id="8" name="Subtitle 2"/>
          <p:cNvSpPr>
            <a:spLocks noGrp="1"/>
          </p:cNvSpPr>
          <p:nvPr>
            <p:ph type="subTitle" idx="1" hasCustomPrompt="1"/>
          </p:nvPr>
        </p:nvSpPr>
        <p:spPr>
          <a:xfrm>
            <a:off x="5371247" y="3147038"/>
            <a:ext cx="3500100" cy="1882800"/>
          </a:xfrm>
          <a:prstGeom prst="rect">
            <a:avLst/>
          </a:prstGeom>
        </p:spPr>
        <p:txBody>
          <a:bodyPr anchor="t">
            <a:noAutofit/>
          </a:bodyPr>
          <a:lstStyle>
            <a:lvl1pPr marL="0" indent="0" algn="l">
              <a:spcBef>
                <a:spcPts val="450"/>
              </a:spcBef>
              <a:buNone/>
              <a:defRPr sz="165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601" y="550800"/>
            <a:ext cx="2828831" cy="273600"/>
          </a:xfrm>
          <a:prstGeom prst="rect">
            <a:avLst/>
          </a:prstGeom>
        </p:spPr>
      </p:pic>
    </p:spTree>
    <p:extLst>
      <p:ext uri="{BB962C8B-B14F-4D97-AF65-F5344CB8AC3E}">
        <p14:creationId xmlns:p14="http://schemas.microsoft.com/office/powerpoint/2010/main" val="172906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9C9B9B"/>
        </a:solidFill>
        <a:effectLst/>
      </p:bgPr>
    </p:bg>
    <p:spTree>
      <p:nvGrpSpPr>
        <p:cNvPr id="1" name=""/>
        <p:cNvGrpSpPr/>
        <p:nvPr/>
      </p:nvGrpSpPr>
      <p:grpSpPr>
        <a:xfrm>
          <a:off x="0" y="0"/>
          <a:ext cx="0" cy="0"/>
          <a:chOff x="0" y="0"/>
          <a:chExt cx="0" cy="0"/>
        </a:xfrm>
      </p:grpSpPr>
      <p:sp>
        <p:nvSpPr>
          <p:cNvPr id="4" name="Picture Placeholder 16"/>
          <p:cNvSpPr>
            <a:spLocks noGrp="1"/>
          </p:cNvSpPr>
          <p:nvPr>
            <p:ph type="pic" sz="quarter" idx="10"/>
          </p:nvPr>
        </p:nvSpPr>
        <p:spPr>
          <a:xfrm>
            <a:off x="0" y="0"/>
            <a:ext cx="9144000" cy="6858000"/>
          </a:xfrm>
        </p:spPr>
        <p:txBody>
          <a:bodyPr/>
          <a:lstStyle/>
          <a:p>
            <a:r>
              <a:rPr lang="en-GB" dirty="0"/>
              <a:t>Drag picture to placeholder or click icon to add</a:t>
            </a:r>
          </a:p>
        </p:txBody>
      </p:sp>
      <p:sp>
        <p:nvSpPr>
          <p:cNvPr id="5" name="Text Placeholder 2"/>
          <p:cNvSpPr>
            <a:spLocks noGrp="1"/>
          </p:cNvSpPr>
          <p:nvPr>
            <p:ph type="body" sz="quarter" idx="15" hasCustomPrompt="1"/>
          </p:nvPr>
        </p:nvSpPr>
        <p:spPr>
          <a:xfrm>
            <a:off x="269999" y="2984855"/>
            <a:ext cx="8601349" cy="1585557"/>
          </a:xfrm>
          <a:prstGeom prst="rect">
            <a:avLst/>
          </a:prstGeom>
        </p:spPr>
        <p:txBody>
          <a:bodyPr anchor="t"/>
          <a:lstStyle>
            <a:lvl1pPr algn="l">
              <a:spcBef>
                <a:spcPts val="150"/>
              </a:spcBef>
              <a:defRPr sz="1800" b="1">
                <a:solidFill>
                  <a:schemeClr val="bg1"/>
                </a:solidFill>
              </a:defRPr>
            </a:lvl1pPr>
            <a:lvl2pPr marL="0" indent="0" algn="l">
              <a:spcBef>
                <a:spcPts val="150"/>
              </a:spcBef>
              <a:buNone/>
              <a:defRPr sz="1650" b="0">
                <a:solidFill>
                  <a:schemeClr val="bg1"/>
                </a:solidFill>
              </a:defRPr>
            </a:lvl2pPr>
          </a:lstStyle>
          <a:p>
            <a:pPr lvl="0"/>
            <a:r>
              <a:rPr lang="en-GB" dirty="0"/>
              <a:t>Click to edit master text styles</a:t>
            </a:r>
          </a:p>
          <a:p>
            <a:pPr lvl="1"/>
            <a:r>
              <a:rPr lang="en-GB" dirty="0"/>
              <a:t>Second level</a:t>
            </a:r>
          </a:p>
        </p:txBody>
      </p:sp>
      <p:sp>
        <p:nvSpPr>
          <p:cNvPr id="7" name="Text Placeholder 2"/>
          <p:cNvSpPr>
            <a:spLocks noGrp="1"/>
          </p:cNvSpPr>
          <p:nvPr>
            <p:ph type="body" sz="quarter" idx="16" hasCustomPrompt="1"/>
          </p:nvPr>
        </p:nvSpPr>
        <p:spPr>
          <a:xfrm>
            <a:off x="270272" y="2564673"/>
            <a:ext cx="732234" cy="411163"/>
          </a:xfrm>
          <a:prstGeom prst="rect">
            <a:avLst/>
          </a:prstGeom>
        </p:spPr>
        <p:txBody>
          <a:bodyPr anchor="t"/>
          <a:lstStyle>
            <a:lvl1pPr algn="l">
              <a:spcBef>
                <a:spcPts val="150"/>
              </a:spcBef>
              <a:defRPr sz="1800" b="1">
                <a:solidFill>
                  <a:schemeClr val="bg1"/>
                </a:solidFill>
              </a:defRPr>
            </a:lvl1pPr>
            <a:lvl2pPr marL="0" indent="0" algn="l">
              <a:spcBef>
                <a:spcPts val="150"/>
              </a:spcBef>
              <a:buNone/>
              <a:defRPr sz="1650" b="0">
                <a:solidFill>
                  <a:schemeClr val="tx1"/>
                </a:solidFill>
              </a:defRPr>
            </a:lvl2pPr>
          </a:lstStyle>
          <a:p>
            <a:pPr lvl="0"/>
            <a:r>
              <a:rPr lang="en-US" dirty="0"/>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70000" y="1708150"/>
            <a:ext cx="8600155" cy="4018118"/>
          </a:xfrm>
        </p:spPr>
        <p:txBody>
          <a:bodyPr>
            <a:noAutofit/>
          </a:bodyPr>
          <a:lstStyle>
            <a:lvl1pPr>
              <a:defRPr sz="1200" b="0">
                <a:solidFill>
                  <a:schemeClr val="tx1"/>
                </a:solidFill>
              </a:defRPr>
            </a:lvl1pPr>
            <a:lvl2pPr>
              <a:spcBef>
                <a:spcPts val="450"/>
              </a:spcBef>
              <a:defRPr sz="1200">
                <a:solidFill>
                  <a:schemeClr val="tx1"/>
                </a:solidFill>
              </a:defRPr>
            </a:lvl2pPr>
            <a:lvl3pPr>
              <a:spcBef>
                <a:spcPts val="450"/>
              </a:spcBef>
              <a:defRPr sz="1200">
                <a:solidFill>
                  <a:schemeClr val="tx1"/>
                </a:solidFill>
              </a:defRPr>
            </a:lvl3pPr>
            <a:lvl4pPr>
              <a:spcBef>
                <a:spcPts val="450"/>
              </a:spcBef>
              <a:defRPr sz="1200">
                <a:solidFill>
                  <a:schemeClr val="tx1"/>
                </a:solidFill>
              </a:defRPr>
            </a:lvl4pPr>
            <a:lvl5pPr>
              <a:spcBef>
                <a:spcPts val="450"/>
              </a:spcBef>
              <a:defRPr sz="12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270000" y="430718"/>
            <a:ext cx="8600156" cy="404119"/>
          </a:xfrm>
          <a:prstGeom prst="rect">
            <a:avLst/>
          </a:prstGeom>
        </p:spPr>
        <p:txBody>
          <a:bodyPr vert="horz" lIns="0" tIns="0" rIns="0" bIns="0" rtlCol="0" anchor="t">
            <a:noAutofit/>
          </a:bodyPr>
          <a:lstStyle>
            <a:lvl1pPr>
              <a:defRPr sz="1800"/>
            </a:lvl1pPr>
          </a:lstStyle>
          <a:p>
            <a:r>
              <a:rPr lang="en-GB" dirty="0"/>
              <a:t>Click to edit master title style</a:t>
            </a:r>
          </a:p>
        </p:txBody>
      </p:sp>
      <p:sp>
        <p:nvSpPr>
          <p:cNvPr id="15" name="Slide Number Placeholder 5"/>
          <p:cNvSpPr>
            <a:spLocks noGrp="1"/>
          </p:cNvSpPr>
          <p:nvPr>
            <p:ph type="sldNum" sz="quarter" idx="4"/>
          </p:nvPr>
        </p:nvSpPr>
        <p:spPr>
          <a:xfrm>
            <a:off x="8142685" y="6394275"/>
            <a:ext cx="727472" cy="196850"/>
          </a:xfrm>
          <a:prstGeom prst="rect">
            <a:avLst/>
          </a:prstGeom>
        </p:spPr>
        <p:txBody>
          <a:bodyPr vert="horz" lIns="0" tIns="0" rIns="0" bIns="0" rtlCol="0" anchor="ctr"/>
          <a:lstStyle>
            <a:lvl1pPr algn="r">
              <a:defRPr sz="750">
                <a:solidFill>
                  <a:schemeClr val="tx1"/>
                </a:solidFill>
              </a:defRPr>
            </a:lvl1pPr>
          </a:lstStyle>
          <a:p>
            <a:fld id="{4034BEE3-566C-4068-A777-C3A4762E861B}" type="slidenum">
              <a:rPr lang="en-GB" smtClean="0"/>
              <a:pPr/>
              <a:t>‹#›</a:t>
            </a:fld>
            <a:endParaRPr lang="en-GB" dirty="0"/>
          </a:p>
        </p:txBody>
      </p:sp>
      <p:sp>
        <p:nvSpPr>
          <p:cNvPr id="8" name="Text Placeholder 2"/>
          <p:cNvSpPr>
            <a:spLocks noGrp="1"/>
          </p:cNvSpPr>
          <p:nvPr>
            <p:ph type="body" sz="quarter" idx="17" hasCustomPrompt="1"/>
          </p:nvPr>
        </p:nvSpPr>
        <p:spPr>
          <a:xfrm>
            <a:off x="267892" y="882741"/>
            <a:ext cx="8607998" cy="396875"/>
          </a:xfrm>
        </p:spPr>
        <p:txBody>
          <a:bodyPr/>
          <a:lstStyle>
            <a:lvl1pPr>
              <a:defRPr sz="1650"/>
            </a:lvl1pPr>
          </a:lstStyle>
          <a:p>
            <a:pPr lvl="0"/>
            <a:r>
              <a:rPr lang="en-GB" dirty="0"/>
              <a:t>Click to edit master text styles</a:t>
            </a:r>
          </a:p>
        </p:txBody>
      </p:sp>
      <p:sp>
        <p:nvSpPr>
          <p:cNvPr id="9" name="Text Placeholder 17"/>
          <p:cNvSpPr>
            <a:spLocks noGrp="1"/>
          </p:cNvSpPr>
          <p:nvPr>
            <p:ph type="body" sz="quarter" idx="18" hasCustomPrompt="1"/>
          </p:nvPr>
        </p:nvSpPr>
        <p:spPr>
          <a:xfrm>
            <a:off x="5372100" y="6393509"/>
            <a:ext cx="2702984" cy="197616"/>
          </a:xfrm>
        </p:spPr>
        <p:txBody>
          <a:bodyPr anchor="ctr">
            <a:noAutofit/>
          </a:bodyPr>
          <a:lstStyle>
            <a:lvl1pPr>
              <a:spcBef>
                <a:spcPts val="450"/>
              </a:spcBef>
              <a:defRPr sz="6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136020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 name="Rectangle 94"/>
          <p:cNvSpPr/>
          <p:nvPr userDrawn="1"/>
        </p:nvSpPr>
        <p:spPr bwMode="ltGray">
          <a:xfrm>
            <a:off x="0" y="6124756"/>
            <a:ext cx="9144000" cy="73324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endParaRPr lang="en-US" sz="1050" b="0" dirty="0"/>
          </a:p>
        </p:txBody>
      </p:sp>
      <p:grpSp>
        <p:nvGrpSpPr>
          <p:cNvPr id="7" name="Group 6"/>
          <p:cNvGrpSpPr/>
          <p:nvPr/>
        </p:nvGrpSpPr>
        <p:grpSpPr>
          <a:xfrm>
            <a:off x="-857250" y="-438330"/>
            <a:ext cx="10287000" cy="6714054"/>
            <a:chOff x="-1143000" y="-438330"/>
            <a:chExt cx="13716000" cy="6714054"/>
          </a:xfrm>
        </p:grpSpPr>
        <p:cxnSp>
          <p:nvCxnSpPr>
            <p:cNvPr id="12" name="Straight Connector 11"/>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56200" y="1138238"/>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747711" y="1075580"/>
              <a:ext cx="438671" cy="92333"/>
            </a:xfrm>
            <a:prstGeom prst="rect">
              <a:avLst/>
            </a:prstGeom>
            <a:noFill/>
          </p:spPr>
          <p:txBody>
            <a:bodyPr wrap="square" lIns="0" tIns="0" rIns="0" bIns="0" rtlCol="0">
              <a:spAutoFit/>
            </a:bodyPr>
            <a:lstStyle/>
            <a:p>
              <a:pPr algn="r"/>
              <a:r>
                <a:rPr lang="en-GB" sz="600" dirty="0">
                  <a:solidFill>
                    <a:schemeClr val="tx1"/>
                  </a:solidFill>
                </a:rPr>
                <a:t>3.16cm</a:t>
              </a:r>
            </a:p>
          </p:txBody>
        </p:sp>
        <p:cxnSp>
          <p:nvCxnSpPr>
            <p:cNvPr id="21" name="Straight Connector 20"/>
            <p:cNvCxnSpPr/>
            <p:nvPr userDrawn="1"/>
          </p:nvCxnSpPr>
          <p:spPr>
            <a:xfrm>
              <a:off x="-256200" y="2282296"/>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56200" y="2854325"/>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256200" y="3998383"/>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256200" y="4570412"/>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6200" y="5142441"/>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114935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212003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309071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406140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503208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600277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697345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794413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891482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988550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1085619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11049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1007727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9105543"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813381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71620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21863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424690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327518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230345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1331727"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92333"/>
            </a:xfrm>
            <a:prstGeom prst="rect">
              <a:avLst/>
            </a:prstGeom>
            <a:noFill/>
          </p:spPr>
          <p:txBody>
            <a:bodyPr wrap="square" lIns="0" tIns="0" rIns="0" bIns="0" rtlCol="0">
              <a:spAutoFit/>
            </a:bodyPr>
            <a:lstStyle/>
            <a:p>
              <a:pPr algn="r"/>
              <a:r>
                <a:rPr lang="en-GB" sz="600" dirty="0">
                  <a:solidFill>
                    <a:schemeClr val="tx1"/>
                  </a:solidFill>
                </a:rPr>
                <a:t>4.75cm</a:t>
              </a:r>
            </a:p>
          </p:txBody>
        </p:sp>
        <p:sp>
          <p:nvSpPr>
            <p:cNvPr id="52" name="TextBox 51"/>
            <p:cNvSpPr txBox="1"/>
            <p:nvPr userDrawn="1"/>
          </p:nvSpPr>
          <p:spPr>
            <a:xfrm>
              <a:off x="-747711" y="2216732"/>
              <a:ext cx="438671" cy="92333"/>
            </a:xfrm>
            <a:prstGeom prst="rect">
              <a:avLst/>
            </a:prstGeom>
            <a:noFill/>
          </p:spPr>
          <p:txBody>
            <a:bodyPr wrap="square" lIns="0" tIns="0" rIns="0" bIns="0" rtlCol="0">
              <a:spAutoFit/>
            </a:bodyPr>
            <a:lstStyle/>
            <a:p>
              <a:pPr algn="r"/>
              <a:r>
                <a:rPr lang="en-GB" sz="600" dirty="0">
                  <a:solidFill>
                    <a:schemeClr val="tx1"/>
                  </a:solidFill>
                </a:rPr>
                <a:t>6.34cm</a:t>
              </a:r>
            </a:p>
          </p:txBody>
        </p:sp>
        <p:sp>
          <p:nvSpPr>
            <p:cNvPr id="53" name="TextBox 52"/>
            <p:cNvSpPr txBox="1"/>
            <p:nvPr userDrawn="1"/>
          </p:nvSpPr>
          <p:spPr>
            <a:xfrm>
              <a:off x="-747711" y="2787308"/>
              <a:ext cx="438671" cy="92333"/>
            </a:xfrm>
            <a:prstGeom prst="rect">
              <a:avLst/>
            </a:prstGeom>
            <a:noFill/>
          </p:spPr>
          <p:txBody>
            <a:bodyPr wrap="square" lIns="0" tIns="0" rIns="0" bIns="0" rtlCol="0">
              <a:spAutoFit/>
            </a:bodyPr>
            <a:lstStyle/>
            <a:p>
              <a:pPr algn="r"/>
              <a:r>
                <a:rPr lang="en-GB" sz="600" dirty="0">
                  <a:solidFill>
                    <a:schemeClr val="tx1"/>
                  </a:solidFill>
                </a:rPr>
                <a:t>7.93cm</a:t>
              </a:r>
            </a:p>
          </p:txBody>
        </p:sp>
        <p:sp>
          <p:nvSpPr>
            <p:cNvPr id="54" name="TextBox 53"/>
            <p:cNvSpPr txBox="1"/>
            <p:nvPr userDrawn="1"/>
          </p:nvSpPr>
          <p:spPr>
            <a:xfrm>
              <a:off x="-747711" y="3357884"/>
              <a:ext cx="438671" cy="92333"/>
            </a:xfrm>
            <a:prstGeom prst="rect">
              <a:avLst/>
            </a:prstGeom>
            <a:noFill/>
          </p:spPr>
          <p:txBody>
            <a:bodyPr wrap="square" lIns="0" tIns="0" rIns="0" bIns="0" rtlCol="0">
              <a:spAutoFit/>
            </a:bodyPr>
            <a:lstStyle/>
            <a:p>
              <a:pPr algn="r"/>
              <a:r>
                <a:rPr lang="en-GB" sz="600" dirty="0">
                  <a:solidFill>
                    <a:schemeClr val="tx1"/>
                  </a:solidFill>
                </a:rPr>
                <a:t>9.52cm</a:t>
              </a:r>
            </a:p>
          </p:txBody>
        </p:sp>
        <p:sp>
          <p:nvSpPr>
            <p:cNvPr id="55" name="TextBox 54"/>
            <p:cNvSpPr txBox="1"/>
            <p:nvPr userDrawn="1"/>
          </p:nvSpPr>
          <p:spPr>
            <a:xfrm>
              <a:off x="-747711" y="3928460"/>
              <a:ext cx="438671" cy="92333"/>
            </a:xfrm>
            <a:prstGeom prst="rect">
              <a:avLst/>
            </a:prstGeom>
            <a:noFill/>
          </p:spPr>
          <p:txBody>
            <a:bodyPr wrap="square" lIns="0" tIns="0" rIns="0" bIns="0" rtlCol="0">
              <a:spAutoFit/>
            </a:bodyPr>
            <a:lstStyle/>
            <a:p>
              <a:pPr algn="r"/>
              <a:r>
                <a:rPr lang="en-GB" sz="600" dirty="0">
                  <a:solidFill>
                    <a:schemeClr val="tx1"/>
                  </a:solidFill>
                </a:rPr>
                <a:t>11.11cm</a:t>
              </a:r>
            </a:p>
          </p:txBody>
        </p:sp>
        <p:sp>
          <p:nvSpPr>
            <p:cNvPr id="56" name="TextBox 55"/>
            <p:cNvSpPr txBox="1"/>
            <p:nvPr userDrawn="1"/>
          </p:nvSpPr>
          <p:spPr>
            <a:xfrm>
              <a:off x="-747711" y="4499036"/>
              <a:ext cx="438671" cy="92333"/>
            </a:xfrm>
            <a:prstGeom prst="rect">
              <a:avLst/>
            </a:prstGeom>
            <a:noFill/>
          </p:spPr>
          <p:txBody>
            <a:bodyPr wrap="square" lIns="0" tIns="0" rIns="0" bIns="0" rtlCol="0">
              <a:spAutoFit/>
            </a:bodyPr>
            <a:lstStyle/>
            <a:p>
              <a:pPr algn="r"/>
              <a:r>
                <a:rPr lang="en-GB" sz="600" dirty="0">
                  <a:solidFill>
                    <a:schemeClr val="tx1"/>
                  </a:solidFill>
                </a:rPr>
                <a:t>12.70cm</a:t>
              </a:r>
            </a:p>
          </p:txBody>
        </p:sp>
        <p:sp>
          <p:nvSpPr>
            <p:cNvPr id="57" name="TextBox 56"/>
            <p:cNvSpPr txBox="1"/>
            <p:nvPr userDrawn="1"/>
          </p:nvSpPr>
          <p:spPr>
            <a:xfrm>
              <a:off x="-747711" y="5069612"/>
              <a:ext cx="438671" cy="92333"/>
            </a:xfrm>
            <a:prstGeom prst="rect">
              <a:avLst/>
            </a:prstGeom>
            <a:noFill/>
          </p:spPr>
          <p:txBody>
            <a:bodyPr wrap="square" lIns="0" tIns="0" rIns="0" bIns="0" rtlCol="0">
              <a:spAutoFit/>
            </a:bodyPr>
            <a:lstStyle/>
            <a:p>
              <a:pPr algn="r"/>
              <a:r>
                <a:rPr lang="en-GB" sz="600" dirty="0">
                  <a:solidFill>
                    <a:schemeClr val="tx1"/>
                  </a:solidFill>
                </a:rPr>
                <a:t>14.29cm</a:t>
              </a:r>
            </a:p>
          </p:txBody>
        </p:sp>
        <p:sp>
          <p:nvSpPr>
            <p:cNvPr id="58" name="TextBox 57"/>
            <p:cNvSpPr txBox="1"/>
            <p:nvPr userDrawn="1"/>
          </p:nvSpPr>
          <p:spPr>
            <a:xfrm>
              <a:off x="-747711" y="5640188"/>
              <a:ext cx="438671" cy="92333"/>
            </a:xfrm>
            <a:prstGeom prst="rect">
              <a:avLst/>
            </a:prstGeom>
            <a:noFill/>
          </p:spPr>
          <p:txBody>
            <a:bodyPr wrap="square" lIns="0" tIns="0" rIns="0" bIns="0" rtlCol="0">
              <a:spAutoFit/>
            </a:bodyPr>
            <a:lstStyle/>
            <a:p>
              <a:pPr algn="r"/>
              <a:r>
                <a:rPr lang="en-GB" sz="600" dirty="0">
                  <a:solidFill>
                    <a:schemeClr val="tx1"/>
                  </a:solidFill>
                </a:rPr>
                <a:t>15.87cm</a:t>
              </a:r>
            </a:p>
          </p:txBody>
        </p:sp>
        <p:sp>
          <p:nvSpPr>
            <p:cNvPr id="59" name="TextBox 58"/>
            <p:cNvSpPr txBox="1"/>
            <p:nvPr userDrawn="1"/>
          </p:nvSpPr>
          <p:spPr>
            <a:xfrm>
              <a:off x="-747711" y="6060280"/>
              <a:ext cx="438671" cy="92333"/>
            </a:xfrm>
            <a:prstGeom prst="rect">
              <a:avLst/>
            </a:prstGeom>
            <a:noFill/>
          </p:spPr>
          <p:txBody>
            <a:bodyPr wrap="square" lIns="0" tIns="0" rIns="0" bIns="0" rtlCol="0">
              <a:spAutoFit/>
            </a:bodyPr>
            <a:lstStyle/>
            <a:p>
              <a:pPr algn="r"/>
              <a:r>
                <a:rPr lang="en-GB" sz="600" dirty="0">
                  <a:solidFill>
                    <a:schemeClr val="tx1"/>
                  </a:solidFill>
                </a:rPr>
                <a:t>17.00cm</a:t>
              </a:r>
            </a:p>
          </p:txBody>
        </p:sp>
        <p:sp>
          <p:nvSpPr>
            <p:cNvPr id="60" name="TextBox 59"/>
            <p:cNvSpPr txBox="1"/>
            <p:nvPr userDrawn="1"/>
          </p:nvSpPr>
          <p:spPr>
            <a:xfrm>
              <a:off x="304800" y="-437436"/>
              <a:ext cx="438671" cy="92333"/>
            </a:xfrm>
            <a:prstGeom prst="rect">
              <a:avLst/>
            </a:prstGeom>
            <a:noFill/>
          </p:spPr>
          <p:txBody>
            <a:bodyPr wrap="square" lIns="0" tIns="0" rIns="0" bIns="0" rtlCol="0">
              <a:spAutoFit/>
            </a:bodyPr>
            <a:lstStyle/>
            <a:p>
              <a:pPr algn="l"/>
              <a:r>
                <a:rPr lang="en-GB" sz="600" dirty="0">
                  <a:solidFill>
                    <a:schemeClr val="tx1"/>
                  </a:solidFill>
                </a:rPr>
                <a:t>1.00cm</a:t>
              </a:r>
            </a:p>
          </p:txBody>
        </p:sp>
        <p:sp>
          <p:nvSpPr>
            <p:cNvPr id="61" name="TextBox 60"/>
            <p:cNvSpPr txBox="1"/>
            <p:nvPr userDrawn="1"/>
          </p:nvSpPr>
          <p:spPr>
            <a:xfrm>
              <a:off x="1276838" y="-437436"/>
              <a:ext cx="438671" cy="92333"/>
            </a:xfrm>
            <a:prstGeom prst="rect">
              <a:avLst/>
            </a:prstGeom>
            <a:noFill/>
          </p:spPr>
          <p:txBody>
            <a:bodyPr wrap="square" lIns="0" tIns="0" rIns="0" bIns="0" rtlCol="0">
              <a:spAutoFit/>
            </a:bodyPr>
            <a:lstStyle/>
            <a:p>
              <a:pPr algn="l"/>
              <a:r>
                <a:rPr lang="en-GB" sz="600" dirty="0">
                  <a:solidFill>
                    <a:schemeClr val="tx1"/>
                  </a:solidFill>
                </a:rPr>
                <a:t>3.70cm</a:t>
              </a:r>
            </a:p>
          </p:txBody>
        </p:sp>
        <p:sp>
          <p:nvSpPr>
            <p:cNvPr id="62" name="TextBox 61"/>
            <p:cNvSpPr txBox="1"/>
            <p:nvPr userDrawn="1"/>
          </p:nvSpPr>
          <p:spPr>
            <a:xfrm>
              <a:off x="2248876" y="-437436"/>
              <a:ext cx="438671" cy="92333"/>
            </a:xfrm>
            <a:prstGeom prst="rect">
              <a:avLst/>
            </a:prstGeom>
            <a:noFill/>
          </p:spPr>
          <p:txBody>
            <a:bodyPr wrap="square" lIns="0" tIns="0" rIns="0" bIns="0" rtlCol="0">
              <a:spAutoFit/>
            </a:bodyPr>
            <a:lstStyle/>
            <a:p>
              <a:pPr algn="l"/>
              <a:r>
                <a:rPr lang="en-GB" sz="600" dirty="0">
                  <a:solidFill>
                    <a:schemeClr val="tx1"/>
                  </a:solidFill>
                </a:rPr>
                <a:t>6.40cm</a:t>
              </a:r>
            </a:p>
          </p:txBody>
        </p:sp>
        <p:sp>
          <p:nvSpPr>
            <p:cNvPr id="63" name="TextBox 62"/>
            <p:cNvSpPr txBox="1"/>
            <p:nvPr userDrawn="1"/>
          </p:nvSpPr>
          <p:spPr>
            <a:xfrm>
              <a:off x="3220914" y="-437436"/>
              <a:ext cx="438671" cy="92333"/>
            </a:xfrm>
            <a:prstGeom prst="rect">
              <a:avLst/>
            </a:prstGeom>
            <a:noFill/>
          </p:spPr>
          <p:txBody>
            <a:bodyPr wrap="square" lIns="0" tIns="0" rIns="0" bIns="0" rtlCol="0">
              <a:spAutoFit/>
            </a:bodyPr>
            <a:lstStyle/>
            <a:p>
              <a:pPr algn="l"/>
              <a:r>
                <a:rPr lang="en-GB" sz="600" dirty="0">
                  <a:solidFill>
                    <a:schemeClr val="tx1"/>
                  </a:solidFill>
                </a:rPr>
                <a:t>9.10cm</a:t>
              </a:r>
            </a:p>
          </p:txBody>
        </p:sp>
        <p:sp>
          <p:nvSpPr>
            <p:cNvPr id="64" name="TextBox 63"/>
            <p:cNvSpPr txBox="1"/>
            <p:nvPr userDrawn="1"/>
          </p:nvSpPr>
          <p:spPr>
            <a:xfrm>
              <a:off x="4192952" y="-437436"/>
              <a:ext cx="438671" cy="92333"/>
            </a:xfrm>
            <a:prstGeom prst="rect">
              <a:avLst/>
            </a:prstGeom>
            <a:noFill/>
          </p:spPr>
          <p:txBody>
            <a:bodyPr wrap="square" lIns="0" tIns="0" rIns="0" bIns="0" rtlCol="0">
              <a:spAutoFit/>
            </a:bodyPr>
            <a:lstStyle/>
            <a:p>
              <a:pPr algn="l"/>
              <a:r>
                <a:rPr lang="en-GB" sz="600" dirty="0">
                  <a:solidFill>
                    <a:schemeClr val="tx1"/>
                  </a:solidFill>
                </a:rPr>
                <a:t>11.80cm</a:t>
              </a:r>
            </a:p>
          </p:txBody>
        </p:sp>
        <p:sp>
          <p:nvSpPr>
            <p:cNvPr id="65" name="TextBox 64"/>
            <p:cNvSpPr txBox="1"/>
            <p:nvPr userDrawn="1"/>
          </p:nvSpPr>
          <p:spPr>
            <a:xfrm>
              <a:off x="5164990" y="-437436"/>
              <a:ext cx="438671" cy="92333"/>
            </a:xfrm>
            <a:prstGeom prst="rect">
              <a:avLst/>
            </a:prstGeom>
            <a:noFill/>
          </p:spPr>
          <p:txBody>
            <a:bodyPr wrap="square" lIns="0" tIns="0" rIns="0" bIns="0" rtlCol="0">
              <a:spAutoFit/>
            </a:bodyPr>
            <a:lstStyle/>
            <a:p>
              <a:pPr algn="l"/>
              <a:r>
                <a:rPr lang="en-GB" sz="600" dirty="0">
                  <a:solidFill>
                    <a:schemeClr val="tx1"/>
                  </a:solidFill>
                </a:rPr>
                <a:t>14.50cm</a:t>
              </a:r>
            </a:p>
          </p:txBody>
        </p:sp>
        <p:sp>
          <p:nvSpPr>
            <p:cNvPr id="66" name="TextBox 65"/>
            <p:cNvSpPr txBox="1"/>
            <p:nvPr userDrawn="1"/>
          </p:nvSpPr>
          <p:spPr>
            <a:xfrm>
              <a:off x="6137028" y="-437436"/>
              <a:ext cx="438671" cy="92333"/>
            </a:xfrm>
            <a:prstGeom prst="rect">
              <a:avLst/>
            </a:prstGeom>
            <a:noFill/>
          </p:spPr>
          <p:txBody>
            <a:bodyPr wrap="square" lIns="0" tIns="0" rIns="0" bIns="0" rtlCol="0">
              <a:spAutoFit/>
            </a:bodyPr>
            <a:lstStyle/>
            <a:p>
              <a:pPr algn="l"/>
              <a:r>
                <a:rPr lang="en-GB" sz="600" dirty="0">
                  <a:solidFill>
                    <a:schemeClr val="tx1"/>
                  </a:solidFill>
                </a:rPr>
                <a:t>17.20cm</a:t>
              </a:r>
            </a:p>
          </p:txBody>
        </p:sp>
        <p:sp>
          <p:nvSpPr>
            <p:cNvPr id="67" name="TextBox 66"/>
            <p:cNvSpPr txBox="1"/>
            <p:nvPr userDrawn="1"/>
          </p:nvSpPr>
          <p:spPr>
            <a:xfrm>
              <a:off x="7109066" y="-437436"/>
              <a:ext cx="438671" cy="92333"/>
            </a:xfrm>
            <a:prstGeom prst="rect">
              <a:avLst/>
            </a:prstGeom>
            <a:noFill/>
          </p:spPr>
          <p:txBody>
            <a:bodyPr wrap="square" lIns="0" tIns="0" rIns="0" bIns="0" rtlCol="0">
              <a:spAutoFit/>
            </a:bodyPr>
            <a:lstStyle/>
            <a:p>
              <a:pPr algn="l"/>
              <a:r>
                <a:rPr lang="en-GB" sz="600" dirty="0">
                  <a:solidFill>
                    <a:schemeClr val="tx1"/>
                  </a:solidFill>
                </a:rPr>
                <a:t>9.90cm</a:t>
              </a:r>
            </a:p>
          </p:txBody>
        </p:sp>
        <p:sp>
          <p:nvSpPr>
            <p:cNvPr id="68" name="TextBox 67"/>
            <p:cNvSpPr txBox="1"/>
            <p:nvPr userDrawn="1"/>
          </p:nvSpPr>
          <p:spPr>
            <a:xfrm>
              <a:off x="8081104" y="-437436"/>
              <a:ext cx="438671" cy="92333"/>
            </a:xfrm>
            <a:prstGeom prst="rect">
              <a:avLst/>
            </a:prstGeom>
            <a:noFill/>
          </p:spPr>
          <p:txBody>
            <a:bodyPr wrap="square" lIns="0" tIns="0" rIns="0" bIns="0" rtlCol="0">
              <a:spAutoFit/>
            </a:bodyPr>
            <a:lstStyle/>
            <a:p>
              <a:pPr algn="l"/>
              <a:r>
                <a:rPr lang="en-GB" sz="600" dirty="0">
                  <a:solidFill>
                    <a:schemeClr val="tx1"/>
                  </a:solidFill>
                </a:rPr>
                <a:t>22.60cm</a:t>
              </a:r>
            </a:p>
          </p:txBody>
        </p:sp>
        <p:sp>
          <p:nvSpPr>
            <p:cNvPr id="69" name="TextBox 68"/>
            <p:cNvSpPr txBox="1"/>
            <p:nvPr userDrawn="1"/>
          </p:nvSpPr>
          <p:spPr>
            <a:xfrm>
              <a:off x="9053142" y="-437436"/>
              <a:ext cx="438671" cy="92333"/>
            </a:xfrm>
            <a:prstGeom prst="rect">
              <a:avLst/>
            </a:prstGeom>
            <a:noFill/>
          </p:spPr>
          <p:txBody>
            <a:bodyPr wrap="square" lIns="0" tIns="0" rIns="0" bIns="0" rtlCol="0">
              <a:spAutoFit/>
            </a:bodyPr>
            <a:lstStyle/>
            <a:p>
              <a:pPr algn="l"/>
              <a:r>
                <a:rPr lang="en-GB" sz="600" dirty="0">
                  <a:solidFill>
                    <a:schemeClr val="tx1"/>
                  </a:solidFill>
                </a:rPr>
                <a:t>25.30cm</a:t>
              </a:r>
            </a:p>
          </p:txBody>
        </p:sp>
        <p:sp>
          <p:nvSpPr>
            <p:cNvPr id="70" name="TextBox 69"/>
            <p:cNvSpPr txBox="1"/>
            <p:nvPr userDrawn="1"/>
          </p:nvSpPr>
          <p:spPr>
            <a:xfrm>
              <a:off x="10025180" y="-437436"/>
              <a:ext cx="438671" cy="92333"/>
            </a:xfrm>
            <a:prstGeom prst="rect">
              <a:avLst/>
            </a:prstGeom>
            <a:noFill/>
          </p:spPr>
          <p:txBody>
            <a:bodyPr wrap="square" lIns="0" tIns="0" rIns="0" bIns="0" rtlCol="0">
              <a:spAutoFit/>
            </a:bodyPr>
            <a:lstStyle/>
            <a:p>
              <a:pPr algn="l"/>
              <a:r>
                <a:rPr lang="en-GB" sz="600" dirty="0">
                  <a:solidFill>
                    <a:schemeClr val="tx1"/>
                  </a:solidFill>
                </a:rPr>
                <a:t>27.99cm</a:t>
              </a:r>
            </a:p>
          </p:txBody>
        </p:sp>
        <p:sp>
          <p:nvSpPr>
            <p:cNvPr id="71" name="TextBox 70"/>
            <p:cNvSpPr txBox="1"/>
            <p:nvPr userDrawn="1"/>
          </p:nvSpPr>
          <p:spPr>
            <a:xfrm>
              <a:off x="10997215" y="-437436"/>
              <a:ext cx="438671" cy="92333"/>
            </a:xfrm>
            <a:prstGeom prst="rect">
              <a:avLst/>
            </a:prstGeom>
            <a:noFill/>
          </p:spPr>
          <p:txBody>
            <a:bodyPr wrap="square" lIns="0" tIns="0" rIns="0" bIns="0" rtlCol="0">
              <a:spAutoFit/>
            </a:bodyPr>
            <a:lstStyle/>
            <a:p>
              <a:pPr algn="l"/>
              <a:r>
                <a:rPr lang="en-GB" sz="600" dirty="0">
                  <a:solidFill>
                    <a:schemeClr val="tx1"/>
                  </a:solidFill>
                </a:rPr>
                <a:t>30.69cm</a:t>
              </a:r>
            </a:p>
          </p:txBody>
        </p:sp>
        <p:sp>
          <p:nvSpPr>
            <p:cNvPr id="72" name="TextBox 71"/>
            <p:cNvSpPr txBox="1"/>
            <p:nvPr userDrawn="1"/>
          </p:nvSpPr>
          <p:spPr>
            <a:xfrm>
              <a:off x="11461750" y="-437436"/>
              <a:ext cx="438671" cy="92333"/>
            </a:xfrm>
            <a:prstGeom prst="rect">
              <a:avLst/>
            </a:prstGeom>
            <a:noFill/>
          </p:spPr>
          <p:txBody>
            <a:bodyPr wrap="square" lIns="0" tIns="0" rIns="0" bIns="0" rtlCol="0">
              <a:spAutoFit/>
            </a:bodyPr>
            <a:lstStyle/>
            <a:p>
              <a:pPr algn="r"/>
              <a:r>
                <a:rPr lang="en-GB" sz="600" dirty="0">
                  <a:solidFill>
                    <a:schemeClr val="tx1"/>
                  </a:solidFill>
                </a:rPr>
                <a:t>32.85cm</a:t>
              </a:r>
            </a:p>
          </p:txBody>
        </p:sp>
        <p:sp>
          <p:nvSpPr>
            <p:cNvPr id="74" name="TextBox 73"/>
            <p:cNvSpPr txBox="1"/>
            <p:nvPr userDrawn="1"/>
          </p:nvSpPr>
          <p:spPr>
            <a:xfrm>
              <a:off x="10490780" y="-437436"/>
              <a:ext cx="438671" cy="92333"/>
            </a:xfrm>
            <a:prstGeom prst="rect">
              <a:avLst/>
            </a:prstGeom>
            <a:noFill/>
          </p:spPr>
          <p:txBody>
            <a:bodyPr wrap="square" lIns="0" tIns="0" rIns="0" bIns="0" rtlCol="0">
              <a:spAutoFit/>
            </a:bodyPr>
            <a:lstStyle/>
            <a:p>
              <a:pPr algn="r"/>
              <a:r>
                <a:rPr lang="en-GB" sz="600" dirty="0">
                  <a:solidFill>
                    <a:schemeClr val="tx1"/>
                  </a:solidFill>
                </a:rPr>
                <a:t>30.16cm</a:t>
              </a:r>
            </a:p>
          </p:txBody>
        </p:sp>
        <p:sp>
          <p:nvSpPr>
            <p:cNvPr id="75" name="TextBox 74"/>
            <p:cNvSpPr txBox="1"/>
            <p:nvPr userDrawn="1"/>
          </p:nvSpPr>
          <p:spPr>
            <a:xfrm>
              <a:off x="9519807" y="-437436"/>
              <a:ext cx="438671" cy="92333"/>
            </a:xfrm>
            <a:prstGeom prst="rect">
              <a:avLst/>
            </a:prstGeom>
            <a:noFill/>
          </p:spPr>
          <p:txBody>
            <a:bodyPr wrap="square" lIns="0" tIns="0" rIns="0" bIns="0" rtlCol="0">
              <a:spAutoFit/>
            </a:bodyPr>
            <a:lstStyle/>
            <a:p>
              <a:pPr algn="r"/>
              <a:r>
                <a:rPr lang="en-GB" sz="600" dirty="0">
                  <a:solidFill>
                    <a:schemeClr val="tx1"/>
                  </a:solidFill>
                </a:rPr>
                <a:t>27.46cm</a:t>
              </a:r>
            </a:p>
          </p:txBody>
        </p:sp>
        <p:sp>
          <p:nvSpPr>
            <p:cNvPr id="76" name="TextBox 75"/>
            <p:cNvSpPr txBox="1"/>
            <p:nvPr userDrawn="1"/>
          </p:nvSpPr>
          <p:spPr>
            <a:xfrm>
              <a:off x="8548834" y="-437436"/>
              <a:ext cx="438671" cy="92333"/>
            </a:xfrm>
            <a:prstGeom prst="rect">
              <a:avLst/>
            </a:prstGeom>
            <a:noFill/>
          </p:spPr>
          <p:txBody>
            <a:bodyPr wrap="square" lIns="0" tIns="0" rIns="0" bIns="0" rtlCol="0">
              <a:spAutoFit/>
            </a:bodyPr>
            <a:lstStyle/>
            <a:p>
              <a:pPr algn="r"/>
              <a:r>
                <a:rPr lang="en-GB" sz="600" dirty="0">
                  <a:solidFill>
                    <a:schemeClr val="tx1"/>
                  </a:solidFill>
                </a:rPr>
                <a:t>24.76cm</a:t>
              </a:r>
            </a:p>
          </p:txBody>
        </p:sp>
        <p:sp>
          <p:nvSpPr>
            <p:cNvPr id="77" name="TextBox 76"/>
            <p:cNvSpPr txBox="1"/>
            <p:nvPr userDrawn="1"/>
          </p:nvSpPr>
          <p:spPr>
            <a:xfrm>
              <a:off x="7577861" y="-437436"/>
              <a:ext cx="438671" cy="92333"/>
            </a:xfrm>
            <a:prstGeom prst="rect">
              <a:avLst/>
            </a:prstGeom>
            <a:noFill/>
          </p:spPr>
          <p:txBody>
            <a:bodyPr wrap="square" lIns="0" tIns="0" rIns="0" bIns="0" rtlCol="0">
              <a:spAutoFit/>
            </a:bodyPr>
            <a:lstStyle/>
            <a:p>
              <a:pPr algn="r"/>
              <a:r>
                <a:rPr lang="en-GB" sz="600" dirty="0">
                  <a:solidFill>
                    <a:schemeClr val="tx1"/>
                  </a:solidFill>
                </a:rPr>
                <a:t>22.07cm</a:t>
              </a:r>
            </a:p>
          </p:txBody>
        </p:sp>
        <p:sp>
          <p:nvSpPr>
            <p:cNvPr id="78" name="TextBox 77"/>
            <p:cNvSpPr txBox="1"/>
            <p:nvPr userDrawn="1"/>
          </p:nvSpPr>
          <p:spPr>
            <a:xfrm>
              <a:off x="6606888" y="-437436"/>
              <a:ext cx="438671" cy="92333"/>
            </a:xfrm>
            <a:prstGeom prst="rect">
              <a:avLst/>
            </a:prstGeom>
            <a:noFill/>
          </p:spPr>
          <p:txBody>
            <a:bodyPr wrap="square" lIns="0" tIns="0" rIns="0" bIns="0" rtlCol="0">
              <a:spAutoFit/>
            </a:bodyPr>
            <a:lstStyle/>
            <a:p>
              <a:pPr algn="r"/>
              <a:r>
                <a:rPr lang="en-GB" sz="600" dirty="0">
                  <a:solidFill>
                    <a:schemeClr val="tx1"/>
                  </a:solidFill>
                </a:rPr>
                <a:t>19.37cm</a:t>
              </a:r>
            </a:p>
          </p:txBody>
        </p:sp>
        <p:sp>
          <p:nvSpPr>
            <p:cNvPr id="79" name="TextBox 78"/>
            <p:cNvSpPr txBox="1"/>
            <p:nvPr userDrawn="1"/>
          </p:nvSpPr>
          <p:spPr>
            <a:xfrm>
              <a:off x="5635915" y="-437436"/>
              <a:ext cx="438671" cy="92333"/>
            </a:xfrm>
            <a:prstGeom prst="rect">
              <a:avLst/>
            </a:prstGeom>
            <a:noFill/>
          </p:spPr>
          <p:txBody>
            <a:bodyPr wrap="square" lIns="0" tIns="0" rIns="0" bIns="0" rtlCol="0">
              <a:spAutoFit/>
            </a:bodyPr>
            <a:lstStyle/>
            <a:p>
              <a:pPr algn="r"/>
              <a:r>
                <a:rPr lang="en-GB" sz="600" dirty="0">
                  <a:solidFill>
                    <a:schemeClr val="tx1"/>
                  </a:solidFill>
                </a:rPr>
                <a:t>16.67cm</a:t>
              </a:r>
            </a:p>
          </p:txBody>
        </p:sp>
        <p:sp>
          <p:nvSpPr>
            <p:cNvPr id="80" name="TextBox 79"/>
            <p:cNvSpPr txBox="1"/>
            <p:nvPr userDrawn="1"/>
          </p:nvSpPr>
          <p:spPr>
            <a:xfrm>
              <a:off x="4664942" y="-437436"/>
              <a:ext cx="438671" cy="92333"/>
            </a:xfrm>
            <a:prstGeom prst="rect">
              <a:avLst/>
            </a:prstGeom>
            <a:noFill/>
          </p:spPr>
          <p:txBody>
            <a:bodyPr wrap="square" lIns="0" tIns="0" rIns="0" bIns="0" rtlCol="0">
              <a:spAutoFit/>
            </a:bodyPr>
            <a:lstStyle/>
            <a:p>
              <a:pPr algn="r"/>
              <a:r>
                <a:rPr lang="en-GB" sz="600" dirty="0">
                  <a:solidFill>
                    <a:schemeClr val="tx1"/>
                  </a:solidFill>
                </a:rPr>
                <a:t>13.98cm</a:t>
              </a:r>
            </a:p>
          </p:txBody>
        </p:sp>
        <p:sp>
          <p:nvSpPr>
            <p:cNvPr id="81" name="TextBox 80"/>
            <p:cNvSpPr txBox="1"/>
            <p:nvPr userDrawn="1"/>
          </p:nvSpPr>
          <p:spPr>
            <a:xfrm>
              <a:off x="3693969" y="-437436"/>
              <a:ext cx="438671" cy="92333"/>
            </a:xfrm>
            <a:prstGeom prst="rect">
              <a:avLst/>
            </a:prstGeom>
            <a:noFill/>
          </p:spPr>
          <p:txBody>
            <a:bodyPr wrap="square" lIns="0" tIns="0" rIns="0" bIns="0" rtlCol="0">
              <a:spAutoFit/>
            </a:bodyPr>
            <a:lstStyle/>
            <a:p>
              <a:pPr algn="r"/>
              <a:r>
                <a:rPr lang="en-GB" sz="600" dirty="0">
                  <a:solidFill>
                    <a:schemeClr val="tx1"/>
                  </a:solidFill>
                </a:rPr>
                <a:t>11.28cm</a:t>
              </a:r>
            </a:p>
          </p:txBody>
        </p:sp>
        <p:sp>
          <p:nvSpPr>
            <p:cNvPr id="82" name="TextBox 81"/>
            <p:cNvSpPr txBox="1"/>
            <p:nvPr userDrawn="1"/>
          </p:nvSpPr>
          <p:spPr>
            <a:xfrm>
              <a:off x="2722996" y="-437436"/>
              <a:ext cx="438671" cy="92333"/>
            </a:xfrm>
            <a:prstGeom prst="rect">
              <a:avLst/>
            </a:prstGeom>
            <a:noFill/>
          </p:spPr>
          <p:txBody>
            <a:bodyPr wrap="square" lIns="0" tIns="0" rIns="0" bIns="0" rtlCol="0">
              <a:spAutoFit/>
            </a:bodyPr>
            <a:lstStyle/>
            <a:p>
              <a:pPr algn="r"/>
              <a:r>
                <a:rPr lang="en-GB" sz="600" dirty="0">
                  <a:solidFill>
                    <a:schemeClr val="tx1"/>
                  </a:solidFill>
                </a:rPr>
                <a:t>8.59cm</a:t>
              </a:r>
            </a:p>
          </p:txBody>
        </p:sp>
        <p:sp>
          <p:nvSpPr>
            <p:cNvPr id="83" name="TextBox 82"/>
            <p:cNvSpPr txBox="1"/>
            <p:nvPr userDrawn="1"/>
          </p:nvSpPr>
          <p:spPr>
            <a:xfrm>
              <a:off x="1752023" y="-437436"/>
              <a:ext cx="438671" cy="92333"/>
            </a:xfrm>
            <a:prstGeom prst="rect">
              <a:avLst/>
            </a:prstGeom>
            <a:noFill/>
          </p:spPr>
          <p:txBody>
            <a:bodyPr wrap="square" lIns="0" tIns="0" rIns="0" bIns="0" rtlCol="0">
              <a:spAutoFit/>
            </a:bodyPr>
            <a:lstStyle/>
            <a:p>
              <a:pPr algn="r"/>
              <a:r>
                <a:rPr lang="en-GB" sz="600" dirty="0">
                  <a:solidFill>
                    <a:schemeClr val="tx1"/>
                  </a:solidFill>
                </a:rPr>
                <a:t>5.89cm</a:t>
              </a:r>
            </a:p>
          </p:txBody>
        </p:sp>
        <p:sp>
          <p:nvSpPr>
            <p:cNvPr id="84" name="TextBox 83"/>
            <p:cNvSpPr txBox="1"/>
            <p:nvPr userDrawn="1"/>
          </p:nvSpPr>
          <p:spPr>
            <a:xfrm>
              <a:off x="781050" y="-437436"/>
              <a:ext cx="438671" cy="92333"/>
            </a:xfrm>
            <a:prstGeom prst="rect">
              <a:avLst/>
            </a:prstGeom>
            <a:noFill/>
          </p:spPr>
          <p:txBody>
            <a:bodyPr wrap="square" lIns="0" tIns="0" rIns="0" bIns="0" rtlCol="0">
              <a:spAutoFit/>
            </a:bodyPr>
            <a:lstStyle/>
            <a:p>
              <a:pPr algn="r"/>
              <a:r>
                <a:rPr lang="en-GB" sz="600" dirty="0">
                  <a:solidFill>
                    <a:schemeClr val="tx1"/>
                  </a:solidFill>
                </a:rPr>
                <a:t>3.19cm</a:t>
              </a:r>
            </a:p>
          </p:txBody>
        </p:sp>
        <p:cxnSp>
          <p:nvCxnSpPr>
            <p:cNvPr id="5" name="Straight Connector 4"/>
            <p:cNvCxnSpPr/>
            <p:nvPr userDrawn="1"/>
          </p:nvCxnSpPr>
          <p:spPr>
            <a:xfrm>
              <a:off x="360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6183391"/>
              <a:ext cx="833960" cy="92333"/>
            </a:xfrm>
            <a:prstGeom prst="rect">
              <a:avLst/>
            </a:prstGeom>
            <a:noFill/>
          </p:spPr>
          <p:txBody>
            <a:bodyPr wrap="square" lIns="0" tIns="0" rIns="0" bIns="0" rtlCol="0">
              <a:spAutoFit/>
            </a:bodyPr>
            <a:lstStyle/>
            <a:p>
              <a:pPr algn="r"/>
              <a:r>
                <a:rPr lang="en-GB" sz="600" dirty="0">
                  <a:solidFill>
                    <a:schemeClr val="tx1"/>
                  </a:solidFill>
                </a:rPr>
                <a:t>Content Bottom</a:t>
              </a:r>
            </a:p>
          </p:txBody>
        </p:sp>
        <p:sp>
          <p:nvSpPr>
            <p:cNvPr id="86" name="TextBox 85"/>
            <p:cNvSpPr txBox="1"/>
            <p:nvPr userDrawn="1"/>
          </p:nvSpPr>
          <p:spPr>
            <a:xfrm>
              <a:off x="-1143000" y="1769267"/>
              <a:ext cx="833960" cy="92333"/>
            </a:xfrm>
            <a:prstGeom prst="rect">
              <a:avLst/>
            </a:prstGeom>
            <a:noFill/>
          </p:spPr>
          <p:txBody>
            <a:bodyPr wrap="square" lIns="0" tIns="0" rIns="0" bIns="0" rtlCol="0">
              <a:spAutoFit/>
            </a:bodyPr>
            <a:lstStyle/>
            <a:p>
              <a:pPr algn="r"/>
              <a:r>
                <a:rPr lang="en-GB" sz="600" dirty="0">
                  <a:solidFill>
                    <a:schemeClr val="tx1"/>
                  </a:solidFill>
                </a:rPr>
                <a:t>Content Top</a:t>
              </a:r>
            </a:p>
          </p:txBody>
        </p:sp>
        <p:sp>
          <p:nvSpPr>
            <p:cNvPr id="87" name="TextBox 86"/>
            <p:cNvSpPr txBox="1"/>
            <p:nvPr userDrawn="1"/>
          </p:nvSpPr>
          <p:spPr>
            <a:xfrm>
              <a:off x="-1143000" y="1198691"/>
              <a:ext cx="833960" cy="92333"/>
            </a:xfrm>
            <a:prstGeom prst="rect">
              <a:avLst/>
            </a:prstGeom>
            <a:noFill/>
          </p:spPr>
          <p:txBody>
            <a:bodyPr wrap="square" lIns="0" tIns="0" rIns="0" bIns="0" rtlCol="0">
              <a:spAutoFit/>
            </a:bodyPr>
            <a:lstStyle/>
            <a:p>
              <a:pPr algn="r"/>
              <a:r>
                <a:rPr lang="en-GB" sz="600" dirty="0">
                  <a:solidFill>
                    <a:schemeClr val="tx1"/>
                  </a:solidFill>
                </a:rPr>
                <a:t>Heading Baseline</a:t>
              </a:r>
            </a:p>
          </p:txBody>
        </p:sp>
        <p:sp>
          <p:nvSpPr>
            <p:cNvPr id="88" name="TextBox 87"/>
            <p:cNvSpPr txBox="1"/>
            <p:nvPr userDrawn="1"/>
          </p:nvSpPr>
          <p:spPr>
            <a:xfrm>
              <a:off x="-590537" y="-438330"/>
              <a:ext cx="833960" cy="92333"/>
            </a:xfrm>
            <a:prstGeom prst="rect">
              <a:avLst/>
            </a:prstGeom>
            <a:noFill/>
          </p:spPr>
          <p:txBody>
            <a:bodyPr wrap="square" lIns="0" tIns="0" rIns="0" bIns="0" rtlCol="0">
              <a:spAutoFit/>
            </a:bodyPr>
            <a:lstStyle/>
            <a:p>
              <a:pPr algn="r"/>
              <a:r>
                <a:rPr lang="en-GB" sz="600" dirty="0">
                  <a:solidFill>
                    <a:schemeClr val="tx1"/>
                  </a:solidFill>
                </a:rPr>
                <a:t>Left Margin</a:t>
              </a:r>
            </a:p>
          </p:txBody>
        </p:sp>
        <p:sp>
          <p:nvSpPr>
            <p:cNvPr id="89" name="TextBox 88"/>
            <p:cNvSpPr txBox="1"/>
            <p:nvPr userDrawn="1"/>
          </p:nvSpPr>
          <p:spPr>
            <a:xfrm>
              <a:off x="11933758" y="-438330"/>
              <a:ext cx="639242" cy="92333"/>
            </a:xfrm>
            <a:prstGeom prst="rect">
              <a:avLst/>
            </a:prstGeom>
            <a:noFill/>
          </p:spPr>
          <p:txBody>
            <a:bodyPr wrap="square" lIns="0" tIns="0" rIns="0" bIns="0" rtlCol="0">
              <a:spAutoFit/>
            </a:bodyPr>
            <a:lstStyle/>
            <a:p>
              <a:pPr algn="l"/>
              <a:r>
                <a:rPr lang="en-GB" sz="600" dirty="0">
                  <a:solidFill>
                    <a:schemeClr val="tx1"/>
                  </a:solidFill>
                </a:rPr>
                <a:t>Right Margin</a:t>
              </a:r>
            </a:p>
          </p:txBody>
        </p:sp>
      </p:grpSp>
      <p:sp>
        <p:nvSpPr>
          <p:cNvPr id="99" name="Title Placeholder 1"/>
          <p:cNvSpPr>
            <a:spLocks noGrp="1"/>
          </p:cNvSpPr>
          <p:nvPr>
            <p:ph type="title"/>
          </p:nvPr>
        </p:nvSpPr>
        <p:spPr>
          <a:xfrm>
            <a:off x="270000" y="430718"/>
            <a:ext cx="8600156" cy="704346"/>
          </a:xfrm>
          <a:prstGeom prst="rect">
            <a:avLst/>
          </a:prstGeom>
        </p:spPr>
        <p:txBody>
          <a:bodyPr vert="horz" lIns="0" tIns="0" rIns="0" bIns="0" rtlCol="0" anchor="t">
            <a:noAutofit/>
          </a:bodyPr>
          <a:lstStyle/>
          <a:p>
            <a:r>
              <a:rPr lang="en-GB"/>
              <a:t>Click to edit Master title style</a:t>
            </a:r>
            <a:endParaRPr lang="en-GB" dirty="0"/>
          </a:p>
        </p:txBody>
      </p:sp>
      <p:sp>
        <p:nvSpPr>
          <p:cNvPr id="100" name="Text Placeholder 2"/>
          <p:cNvSpPr>
            <a:spLocks noGrp="1"/>
          </p:cNvSpPr>
          <p:nvPr>
            <p:ph type="body" idx="1"/>
          </p:nvPr>
        </p:nvSpPr>
        <p:spPr>
          <a:xfrm>
            <a:off x="270000" y="1708150"/>
            <a:ext cx="8600156" cy="4003675"/>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cxnSp>
        <p:nvCxnSpPr>
          <p:cNvPr id="102" name="Straight Connector 101"/>
          <p:cNvCxnSpPr/>
          <p:nvPr/>
        </p:nvCxnSpPr>
        <p:spPr>
          <a:xfrm>
            <a:off x="0" y="6124991"/>
            <a:ext cx="91449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pic>
        <p:nvPicPr>
          <p:cNvPr id="97" name="Picture 96"/>
          <p:cNvPicPr>
            <a:picLocks noChangeAspect="1"/>
          </p:cNvPicPr>
          <p:nvPr userDrawn="1"/>
        </p:nvPicPr>
        <p:blipFill>
          <a:blip r:embed="rId16"/>
          <a:stretch>
            <a:fillRect/>
          </a:stretch>
        </p:blipFill>
        <p:spPr>
          <a:xfrm>
            <a:off x="270272" y="6382949"/>
            <a:ext cx="2279055" cy="217323"/>
          </a:xfrm>
          <a:prstGeom prst="rect">
            <a:avLst/>
          </a:prstGeom>
        </p:spPr>
      </p:pic>
    </p:spTree>
    <p:extLst>
      <p:ext uri="{BB962C8B-B14F-4D97-AF65-F5344CB8AC3E}">
        <p14:creationId xmlns:p14="http://schemas.microsoft.com/office/powerpoint/2010/main" val="636331370"/>
      </p:ext>
    </p:extLst>
  </p:cSld>
  <p:clrMap bg1="lt1" tx1="dk1" bg2="lt2" tx2="dk2" accent1="accent1" accent2="accent2" accent3="accent3" accent4="accent4" accent5="accent5" accent6="accent6" hlink="hlink" folHlink="folHlink"/>
  <p:sldLayoutIdLst>
    <p:sldLayoutId id="2147483727" r:id="rId1"/>
    <p:sldLayoutId id="2147483741" r:id="rId2"/>
    <p:sldLayoutId id="2147483750" r:id="rId3"/>
    <p:sldLayoutId id="2147483697" r:id="rId4"/>
    <p:sldLayoutId id="2147483649" r:id="rId5"/>
    <p:sldLayoutId id="2147483728" r:id="rId6"/>
    <p:sldLayoutId id="2147483739" r:id="rId7"/>
    <p:sldLayoutId id="2147483696" r:id="rId8"/>
    <p:sldLayoutId id="2147483668" r:id="rId9"/>
    <p:sldLayoutId id="2147483659" r:id="rId10"/>
    <p:sldLayoutId id="2147483721" r:id="rId11"/>
    <p:sldLayoutId id="2147483722" r:id="rId12"/>
    <p:sldLayoutId id="2147483726" r:id="rId13"/>
    <p:sldLayoutId id="214748372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100000"/>
        </a:lnSpc>
        <a:spcBef>
          <a:spcPts val="450"/>
        </a:spcBef>
        <a:buNone/>
        <a:defRPr sz="1800" b="1" kern="1200">
          <a:solidFill>
            <a:schemeClr val="tx1"/>
          </a:solidFill>
          <a:latin typeface="+mj-lt"/>
          <a:ea typeface="+mj-ea"/>
          <a:cs typeface="+mj-cs"/>
        </a:defRPr>
      </a:lvl1pPr>
    </p:titleStyle>
    <p:bodyStyle>
      <a:lvl1pPr marL="0" indent="0" algn="l" defTabSz="685800" rtl="0" eaLnBrk="1" latinLnBrk="0" hangingPunct="1">
        <a:lnSpc>
          <a:spcPct val="100000"/>
        </a:lnSpc>
        <a:spcBef>
          <a:spcPts val="900"/>
        </a:spcBef>
        <a:buFont typeface="Arial" panose="020B0604020202020204" pitchFamily="34" charset="0"/>
        <a:buNone/>
        <a:defRPr sz="1200" kern="1200">
          <a:solidFill>
            <a:schemeClr val="tx1"/>
          </a:solidFill>
          <a:latin typeface="+mn-lt"/>
          <a:ea typeface="+mn-ea"/>
          <a:cs typeface="+mn-cs"/>
        </a:defRPr>
      </a:lvl1pPr>
      <a:lvl2pPr marL="171450" indent="-171450" algn="l" defTabSz="685800" rtl="0" eaLnBrk="1" latinLnBrk="0" hangingPunct="1">
        <a:lnSpc>
          <a:spcPct val="100000"/>
        </a:lnSpc>
        <a:spcBef>
          <a:spcPts val="450"/>
        </a:spcBef>
        <a:buFont typeface="Arial" charset="0"/>
        <a:buChar char="•"/>
        <a:defRPr sz="1200" kern="1200">
          <a:solidFill>
            <a:schemeClr val="tx1"/>
          </a:solidFill>
          <a:latin typeface="+mn-lt"/>
          <a:ea typeface="+mn-ea"/>
          <a:cs typeface="+mn-cs"/>
        </a:defRPr>
      </a:lvl2pPr>
      <a:lvl3pPr marL="307182" indent="-171450" algn="l" defTabSz="685800" rtl="0" eaLnBrk="1" latinLnBrk="0" hangingPunct="1">
        <a:lnSpc>
          <a:spcPct val="100000"/>
        </a:lnSpc>
        <a:spcBef>
          <a:spcPts val="450"/>
        </a:spcBef>
        <a:buFont typeface="Arial" charset="0"/>
        <a:buChar char="•"/>
        <a:defRPr sz="1200" kern="1200">
          <a:solidFill>
            <a:schemeClr val="tx1"/>
          </a:solidFill>
          <a:latin typeface="+mn-lt"/>
          <a:ea typeface="+mn-ea"/>
          <a:cs typeface="+mn-cs"/>
        </a:defRPr>
      </a:lvl3pPr>
      <a:lvl4pPr marL="442913" indent="-171450" algn="l" defTabSz="685800" rtl="0" eaLnBrk="1" latinLnBrk="0" hangingPunct="1">
        <a:lnSpc>
          <a:spcPct val="100000"/>
        </a:lnSpc>
        <a:spcBef>
          <a:spcPts val="450"/>
        </a:spcBef>
        <a:buFont typeface="Arial" charset="0"/>
        <a:buChar char="•"/>
        <a:defRPr sz="1200" kern="1200">
          <a:solidFill>
            <a:schemeClr val="tx1"/>
          </a:solidFill>
          <a:latin typeface="+mn-lt"/>
          <a:ea typeface="+mn-ea"/>
          <a:cs typeface="+mn-cs"/>
        </a:defRPr>
      </a:lvl4pPr>
      <a:lvl5pPr marL="578643" indent="-171450" algn="l" defTabSz="685800" rtl="0" eaLnBrk="1" latinLnBrk="0" hangingPunct="1">
        <a:lnSpc>
          <a:spcPct val="100000"/>
        </a:lnSpc>
        <a:spcBef>
          <a:spcPts val="450"/>
        </a:spcBef>
        <a:buFont typeface="Arial"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70" userDrawn="1">
          <p15:clr>
            <a:srgbClr val="A4A3A4"/>
          </p15:clr>
        </p15:guide>
        <p15:guide id="2" orient="horz" pos="2159" userDrawn="1">
          <p15:clr>
            <a:srgbClr val="A4A3A4"/>
          </p15:clr>
        </p15:guide>
        <p15:guide id="3" pos="544" userDrawn="1">
          <p15:clr>
            <a:srgbClr val="A4A3A4"/>
          </p15:clr>
        </p15:guide>
        <p15:guide id="4" pos="632" userDrawn="1">
          <p15:clr>
            <a:srgbClr val="A4A3A4"/>
          </p15:clr>
        </p15:guide>
        <p15:guide id="5" pos="1001" userDrawn="1">
          <p15:clr>
            <a:srgbClr val="A4A3A4"/>
          </p15:clr>
        </p15:guide>
        <p15:guide id="6" pos="1091" userDrawn="1">
          <p15:clr>
            <a:srgbClr val="A4A3A4"/>
          </p15:clr>
        </p15:guide>
        <p15:guide id="7" pos="582" userDrawn="1">
          <p15:clr>
            <a:srgbClr val="A4A3A4"/>
          </p15:clr>
        </p15:guide>
        <p15:guide id="8" pos="1548" userDrawn="1">
          <p15:clr>
            <a:srgbClr val="A4A3A4"/>
          </p15:clr>
        </p15:guide>
        <p15:guide id="9" pos="1919" userDrawn="1">
          <p15:clr>
            <a:srgbClr val="A4A3A4"/>
          </p15:clr>
        </p15:guide>
        <p15:guide id="10" pos="2009" userDrawn="1">
          <p15:clr>
            <a:srgbClr val="A4A3A4"/>
          </p15:clr>
        </p15:guide>
        <p15:guide id="11" pos="2378" userDrawn="1">
          <p15:clr>
            <a:srgbClr val="A4A3A4"/>
          </p15:clr>
        </p15:guide>
        <p15:guide id="12" pos="2466" userDrawn="1">
          <p15:clr>
            <a:srgbClr val="A4A3A4"/>
          </p15:clr>
        </p15:guide>
        <p15:guide id="13" pos="2835" userDrawn="1">
          <p15:clr>
            <a:srgbClr val="A4A3A4"/>
          </p15:clr>
        </p15:guide>
        <p15:guide id="14" pos="2925" userDrawn="1">
          <p15:clr>
            <a:srgbClr val="A4A3A4"/>
          </p15:clr>
        </p15:guide>
        <p15:guide id="15" pos="3294" userDrawn="1">
          <p15:clr>
            <a:srgbClr val="A4A3A4"/>
          </p15:clr>
        </p15:guide>
        <p15:guide id="16" pos="3384" userDrawn="1">
          <p15:clr>
            <a:srgbClr val="A4A3A4"/>
          </p15:clr>
        </p15:guide>
        <p15:guide id="17" pos="3843" userDrawn="1">
          <p15:clr>
            <a:srgbClr val="A4A3A4"/>
          </p15:clr>
        </p15:guide>
        <p15:guide id="18" pos="3753" userDrawn="1">
          <p15:clr>
            <a:srgbClr val="A4A3A4"/>
          </p15:clr>
        </p15:guide>
        <p15:guide id="19" pos="4212" userDrawn="1">
          <p15:clr>
            <a:srgbClr val="A4A3A4"/>
          </p15:clr>
        </p15:guide>
        <p15:guide id="20" pos="4302" userDrawn="1">
          <p15:clr>
            <a:srgbClr val="A4A3A4"/>
          </p15:clr>
        </p15:guide>
        <p15:guide id="21" pos="4670" userDrawn="1">
          <p15:clr>
            <a:srgbClr val="A4A3A4"/>
          </p15:clr>
        </p15:guide>
        <p15:guide id="22" pos="4768" userDrawn="1">
          <p15:clr>
            <a:srgbClr val="A4A3A4"/>
          </p15:clr>
        </p15:guide>
        <p15:guide id="23" pos="5129" userDrawn="1">
          <p15:clr>
            <a:srgbClr val="A4A3A4"/>
          </p15:clr>
        </p15:guide>
        <p15:guide id="24" pos="5220" userDrawn="1">
          <p15:clr>
            <a:srgbClr val="A4A3A4"/>
          </p15:clr>
        </p15:guide>
        <p15:guide id="25" pos="5588" userDrawn="1">
          <p15:clr>
            <a:srgbClr val="A4A3A4"/>
          </p15:clr>
        </p15:guide>
        <p15:guide id="26" orient="horz" pos="1799" userDrawn="1">
          <p15:clr>
            <a:srgbClr val="A4A3A4"/>
          </p15:clr>
        </p15:guide>
        <p15:guide id="27" orient="horz" pos="1437" userDrawn="1">
          <p15:clr>
            <a:srgbClr val="A4A3A4"/>
          </p15:clr>
        </p15:guide>
        <p15:guide id="28" orient="horz" pos="1077" userDrawn="1">
          <p15:clr>
            <a:srgbClr val="A4A3A4"/>
          </p15:clr>
        </p15:guide>
        <p15:guide id="29" orient="horz" pos="717" userDrawn="1">
          <p15:clr>
            <a:srgbClr val="A4A3A4"/>
          </p15:clr>
        </p15:guide>
        <p15:guide id="30" orient="horz" pos="2519" userDrawn="1">
          <p15:clr>
            <a:srgbClr val="A4A3A4"/>
          </p15:clr>
        </p15:guide>
        <p15:guide id="31" orient="horz" pos="2879" userDrawn="1">
          <p15:clr>
            <a:srgbClr val="A4A3A4"/>
          </p15:clr>
        </p15:guide>
        <p15:guide id="32" orient="horz" pos="3240" userDrawn="1">
          <p15:clr>
            <a:srgbClr val="A4A3A4"/>
          </p15:clr>
        </p15:guide>
        <p15:guide id="33" orient="horz" pos="3600" userDrawn="1">
          <p15:clr>
            <a:srgbClr val="A4A3A4"/>
          </p15:clr>
        </p15:guide>
        <p15:guide id="34" orient="horz" pos="3855"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645" r="5645"/>
          <a:stretch>
            <a:fillRect/>
          </a:stretch>
        </p:blipFill>
        <p:spPr/>
      </p:pic>
      <p:sp>
        <p:nvSpPr>
          <p:cNvPr id="2" name="TextBox 1"/>
          <p:cNvSpPr txBox="1"/>
          <p:nvPr/>
        </p:nvSpPr>
        <p:spPr>
          <a:xfrm>
            <a:off x="7556898" y="4466724"/>
            <a:ext cx="1298345" cy="184666"/>
          </a:xfrm>
          <a:prstGeom prst="rect">
            <a:avLst/>
          </a:prstGeom>
          <a:noFill/>
        </p:spPr>
        <p:txBody>
          <a:bodyPr wrap="square" lIns="0" tIns="0" rIns="0" bIns="0" rtlCol="0">
            <a:spAutoFit/>
          </a:bodyPr>
          <a:lstStyle/>
          <a:p>
            <a:endParaRPr lang="en-GB" sz="1200" dirty="0"/>
          </a:p>
        </p:txBody>
      </p:sp>
      <p:sp>
        <p:nvSpPr>
          <p:cNvPr id="5" name="Title 4"/>
          <p:cNvSpPr>
            <a:spLocks noGrp="1"/>
          </p:cNvSpPr>
          <p:nvPr>
            <p:ph type="ctrTitle"/>
          </p:nvPr>
        </p:nvSpPr>
        <p:spPr/>
        <p:txBody>
          <a:bodyPr/>
          <a:lstStyle/>
          <a:p>
            <a:r>
              <a:rPr lang="en-GB" dirty="0">
                <a:solidFill>
                  <a:schemeClr val="bg1"/>
                </a:solidFill>
              </a:rPr>
              <a:t>Machine Learning and Verbatim Survey Response</a:t>
            </a:r>
          </a:p>
        </p:txBody>
      </p:sp>
      <p:sp>
        <p:nvSpPr>
          <p:cNvPr id="6" name="Subtitle 5"/>
          <p:cNvSpPr>
            <a:spLocks noGrp="1"/>
          </p:cNvSpPr>
          <p:nvPr>
            <p:ph type="subTitle" idx="1"/>
          </p:nvPr>
        </p:nvSpPr>
        <p:spPr/>
        <p:txBody>
          <a:bodyPr/>
          <a:lstStyle/>
          <a:p>
            <a:r>
              <a:rPr lang="en-GB" dirty="0">
                <a:solidFill>
                  <a:schemeClr val="bg1"/>
                </a:solidFill>
              </a:rPr>
              <a:t>Classification of Criminal Offences in the Crime Survey for England and Wales</a:t>
            </a:r>
          </a:p>
          <a:p>
            <a:r>
              <a:rPr lang="en-GB" sz="1200" dirty="0">
                <a:solidFill>
                  <a:schemeClr val="bg1"/>
                </a:solidFill>
              </a:rPr>
              <a:t>Peter Matthews</a:t>
            </a:r>
          </a:p>
          <a:p>
            <a:r>
              <a:rPr lang="en-GB" sz="1200" dirty="0">
                <a:solidFill>
                  <a:schemeClr val="bg1"/>
                </a:solidFill>
              </a:rPr>
              <a:t>26/10/2018</a:t>
            </a:r>
          </a:p>
        </p:txBody>
      </p:sp>
      <p:grpSp>
        <p:nvGrpSpPr>
          <p:cNvPr id="9" name="Group 8"/>
          <p:cNvGrpSpPr/>
          <p:nvPr/>
        </p:nvGrpSpPr>
        <p:grpSpPr>
          <a:xfrm>
            <a:off x="222384" y="232483"/>
            <a:ext cx="2984740" cy="500332"/>
            <a:chOff x="284346" y="646981"/>
            <a:chExt cx="2984740" cy="500332"/>
          </a:xfrm>
        </p:grpSpPr>
        <p:sp>
          <p:nvSpPr>
            <p:cNvPr id="10" name="Rectangle 9"/>
            <p:cNvSpPr/>
            <p:nvPr/>
          </p:nvSpPr>
          <p:spPr>
            <a:xfrm>
              <a:off x="284346" y="646981"/>
              <a:ext cx="2984740" cy="500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pic>
          <p:nvPicPr>
            <p:cNvPr id="11" name="Picture 10"/>
            <p:cNvPicPr>
              <a:picLocks noChangeAspect="1"/>
            </p:cNvPicPr>
            <p:nvPr/>
          </p:nvPicPr>
          <p:blipFill>
            <a:blip r:embed="rId4"/>
            <a:stretch>
              <a:fillRect/>
            </a:stretch>
          </p:blipFill>
          <p:spPr>
            <a:xfrm>
              <a:off x="345985" y="760347"/>
              <a:ext cx="2861463" cy="273600"/>
            </a:xfrm>
            <a:prstGeom prst="rect">
              <a:avLst/>
            </a:prstGeom>
          </p:spPr>
        </p:pic>
      </p:grpSp>
    </p:spTree>
    <p:extLst>
      <p:ext uri="{BB962C8B-B14F-4D97-AF65-F5344CB8AC3E}">
        <p14:creationId xmlns:p14="http://schemas.microsoft.com/office/powerpoint/2010/main" val="19340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Crime classifier: An ensemble workflow</a:t>
            </a:r>
          </a:p>
        </p:txBody>
      </p:sp>
      <p:sp>
        <p:nvSpPr>
          <p:cNvPr id="3" name="Slide Number Placeholder 2"/>
          <p:cNvSpPr>
            <a:spLocks noGrp="1"/>
          </p:cNvSpPr>
          <p:nvPr>
            <p:ph type="sldNum" sz="quarter" idx="4"/>
          </p:nvPr>
        </p:nvSpPr>
        <p:spPr/>
        <p:txBody>
          <a:bodyPr/>
          <a:lstStyle/>
          <a:p>
            <a:fld id="{4034BEE3-566C-4068-A777-C3A4762E861B}" type="slidenum">
              <a:rPr lang="en-GB" smtClean="0"/>
              <a:pPr/>
              <a:t>10</a:t>
            </a:fld>
            <a:endParaRPr lang="en-GB" dirty="0"/>
          </a:p>
        </p:txBody>
      </p:sp>
      <p:sp>
        <p:nvSpPr>
          <p:cNvPr id="4" name="Text Placeholder 3"/>
          <p:cNvSpPr>
            <a:spLocks noGrp="1"/>
          </p:cNvSpPr>
          <p:nvPr>
            <p:ph type="body" sz="quarter" idx="17"/>
          </p:nvPr>
        </p:nvSpPr>
        <p:spPr>
          <a:xfrm>
            <a:off x="267892" y="882741"/>
            <a:ext cx="8607998" cy="396875"/>
          </a:xfrm>
        </p:spPr>
        <p:txBody>
          <a:bodyPr/>
          <a:lstStyle/>
          <a:p>
            <a:endParaRPr lang="en-GB" dirty="0"/>
          </a:p>
        </p:txBody>
      </p:sp>
      <p:sp>
        <p:nvSpPr>
          <p:cNvPr id="5" name="Text Placeholder 4"/>
          <p:cNvSpPr>
            <a:spLocks noGrp="1"/>
          </p:cNvSpPr>
          <p:nvPr>
            <p:ph type="body" sz="quarter" idx="18"/>
          </p:nvPr>
        </p:nvSpPr>
        <p:spPr/>
        <p:txBody>
          <a:bodyPr/>
          <a:lstStyle/>
          <a:p>
            <a:endParaRPr lang="en-GB" dirty="0"/>
          </a:p>
        </p:txBody>
      </p:sp>
      <p:sp>
        <p:nvSpPr>
          <p:cNvPr id="6" name="Rectangle 5"/>
          <p:cNvSpPr/>
          <p:nvPr/>
        </p:nvSpPr>
        <p:spPr bwMode="ltGray">
          <a:xfrm>
            <a:off x="7154370" y="1770994"/>
            <a:ext cx="1721520" cy="853440"/>
          </a:xfrm>
          <a:prstGeom prst="rect">
            <a:avLst/>
          </a:prstGeom>
          <a:solidFill>
            <a:schemeClr val="accent4"/>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b="1" dirty="0"/>
              <a:t>Test set</a:t>
            </a:r>
          </a:p>
          <a:p>
            <a:pPr algn="ctr"/>
            <a:r>
              <a:rPr lang="en-GB" dirty="0"/>
              <a:t>20% (c. 44k)</a:t>
            </a:r>
          </a:p>
        </p:txBody>
      </p:sp>
      <p:sp>
        <p:nvSpPr>
          <p:cNvPr id="7" name="Rectangle 6"/>
          <p:cNvSpPr/>
          <p:nvPr/>
        </p:nvSpPr>
        <p:spPr bwMode="ltGray">
          <a:xfrm>
            <a:off x="267892" y="1770994"/>
            <a:ext cx="4303800" cy="853440"/>
          </a:xfrm>
          <a:prstGeom prst="rect">
            <a:avLst/>
          </a:prstGeom>
          <a:solidFill>
            <a:schemeClr val="tx2"/>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b="1" dirty="0"/>
              <a:t>Training set 1</a:t>
            </a:r>
          </a:p>
          <a:p>
            <a:pPr algn="ctr"/>
            <a:r>
              <a:rPr lang="en-GB" dirty="0"/>
              <a:t>50% (c. 110k)</a:t>
            </a:r>
          </a:p>
        </p:txBody>
      </p:sp>
      <p:sp>
        <p:nvSpPr>
          <p:cNvPr id="9" name="Rectangle 8"/>
          <p:cNvSpPr/>
          <p:nvPr/>
        </p:nvSpPr>
        <p:spPr bwMode="ltGray">
          <a:xfrm>
            <a:off x="4571891" y="1770994"/>
            <a:ext cx="2582280" cy="853440"/>
          </a:xfrm>
          <a:prstGeom prst="rect">
            <a:avLst/>
          </a:prstGeom>
          <a:solidFill>
            <a:schemeClr val="accent2"/>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b="1" dirty="0"/>
              <a:t>Training set 2</a:t>
            </a:r>
          </a:p>
          <a:p>
            <a:pPr algn="ctr"/>
            <a:r>
              <a:rPr lang="en-GB" dirty="0"/>
              <a:t>30% (c. 66k)</a:t>
            </a:r>
          </a:p>
        </p:txBody>
      </p:sp>
      <p:sp>
        <p:nvSpPr>
          <p:cNvPr id="17" name="TextBox 16"/>
          <p:cNvSpPr txBox="1"/>
          <p:nvPr/>
        </p:nvSpPr>
        <p:spPr>
          <a:xfrm>
            <a:off x="267892" y="1487375"/>
            <a:ext cx="993980" cy="276999"/>
          </a:xfrm>
          <a:prstGeom prst="rect">
            <a:avLst/>
          </a:prstGeom>
          <a:noFill/>
        </p:spPr>
        <p:txBody>
          <a:bodyPr wrap="square" lIns="0" tIns="0" rIns="0" bIns="0" rtlCol="0">
            <a:spAutoFit/>
          </a:bodyPr>
          <a:lstStyle/>
          <a:p>
            <a:r>
              <a:rPr lang="en-GB" b="1" dirty="0"/>
              <a:t>Stage 1</a:t>
            </a:r>
          </a:p>
        </p:txBody>
      </p:sp>
      <p:sp>
        <p:nvSpPr>
          <p:cNvPr id="18" name="TextBox 17"/>
          <p:cNvSpPr txBox="1"/>
          <p:nvPr/>
        </p:nvSpPr>
        <p:spPr>
          <a:xfrm>
            <a:off x="4571891" y="1487375"/>
            <a:ext cx="993980" cy="276999"/>
          </a:xfrm>
          <a:prstGeom prst="rect">
            <a:avLst/>
          </a:prstGeom>
          <a:noFill/>
        </p:spPr>
        <p:txBody>
          <a:bodyPr wrap="square" lIns="0" tIns="0" rIns="0" bIns="0" rtlCol="0">
            <a:spAutoFit/>
          </a:bodyPr>
          <a:lstStyle/>
          <a:p>
            <a:r>
              <a:rPr lang="en-GB" b="1" dirty="0"/>
              <a:t>Stage 2</a:t>
            </a:r>
          </a:p>
        </p:txBody>
      </p:sp>
    </p:spTree>
    <p:extLst>
      <p:ext uri="{BB962C8B-B14F-4D97-AF65-F5344CB8AC3E}">
        <p14:creationId xmlns:p14="http://schemas.microsoft.com/office/powerpoint/2010/main" val="101739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Crime classifier: An ensemble workflow</a:t>
            </a:r>
          </a:p>
        </p:txBody>
      </p:sp>
      <p:sp>
        <p:nvSpPr>
          <p:cNvPr id="3" name="Slide Number Placeholder 2"/>
          <p:cNvSpPr>
            <a:spLocks noGrp="1"/>
          </p:cNvSpPr>
          <p:nvPr>
            <p:ph type="sldNum" sz="quarter" idx="4"/>
          </p:nvPr>
        </p:nvSpPr>
        <p:spPr/>
        <p:txBody>
          <a:bodyPr/>
          <a:lstStyle/>
          <a:p>
            <a:fld id="{4034BEE3-566C-4068-A777-C3A4762E861B}" type="slidenum">
              <a:rPr lang="en-GB" smtClean="0"/>
              <a:pPr/>
              <a:t>11</a:t>
            </a:fld>
            <a:endParaRPr lang="en-GB" dirty="0"/>
          </a:p>
        </p:txBody>
      </p:sp>
      <p:sp>
        <p:nvSpPr>
          <p:cNvPr id="4" name="Text Placeholder 3"/>
          <p:cNvSpPr>
            <a:spLocks noGrp="1"/>
          </p:cNvSpPr>
          <p:nvPr>
            <p:ph type="body" sz="quarter" idx="17"/>
          </p:nvPr>
        </p:nvSpPr>
        <p:spPr>
          <a:xfrm>
            <a:off x="267892" y="882741"/>
            <a:ext cx="8607998" cy="396875"/>
          </a:xfrm>
        </p:spPr>
        <p:txBody>
          <a:bodyPr/>
          <a:lstStyle/>
          <a:p>
            <a:endParaRPr lang="en-GB" dirty="0"/>
          </a:p>
        </p:txBody>
      </p:sp>
      <p:sp>
        <p:nvSpPr>
          <p:cNvPr id="5" name="Text Placeholder 4"/>
          <p:cNvSpPr>
            <a:spLocks noGrp="1"/>
          </p:cNvSpPr>
          <p:nvPr>
            <p:ph type="body" sz="quarter" idx="18"/>
          </p:nvPr>
        </p:nvSpPr>
        <p:spPr/>
        <p:txBody>
          <a:bodyPr/>
          <a:lstStyle/>
          <a:p>
            <a:endParaRPr lang="en-GB" dirty="0"/>
          </a:p>
        </p:txBody>
      </p:sp>
      <p:sp>
        <p:nvSpPr>
          <p:cNvPr id="6" name="Rectangle 5"/>
          <p:cNvSpPr/>
          <p:nvPr/>
        </p:nvSpPr>
        <p:spPr bwMode="ltGray">
          <a:xfrm>
            <a:off x="7154370" y="1770994"/>
            <a:ext cx="1721520" cy="853440"/>
          </a:xfrm>
          <a:prstGeom prst="rect">
            <a:avLst/>
          </a:prstGeom>
          <a:solidFill>
            <a:schemeClr val="accent4"/>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b="1" dirty="0"/>
              <a:t>Test set</a:t>
            </a:r>
          </a:p>
          <a:p>
            <a:pPr algn="ctr"/>
            <a:r>
              <a:rPr lang="en-GB" dirty="0"/>
              <a:t>20% (c. 44k)</a:t>
            </a:r>
          </a:p>
        </p:txBody>
      </p:sp>
      <p:sp>
        <p:nvSpPr>
          <p:cNvPr id="7" name="Rectangle 6"/>
          <p:cNvSpPr/>
          <p:nvPr/>
        </p:nvSpPr>
        <p:spPr bwMode="ltGray">
          <a:xfrm>
            <a:off x="267892" y="1770994"/>
            <a:ext cx="4303800" cy="853440"/>
          </a:xfrm>
          <a:prstGeom prst="rect">
            <a:avLst/>
          </a:prstGeom>
          <a:solidFill>
            <a:schemeClr val="tx2"/>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b="1" dirty="0"/>
              <a:t>Training set 1</a:t>
            </a:r>
          </a:p>
          <a:p>
            <a:pPr algn="ctr"/>
            <a:r>
              <a:rPr lang="en-GB" dirty="0"/>
              <a:t>50% (c. 110k)</a:t>
            </a:r>
          </a:p>
        </p:txBody>
      </p:sp>
      <p:sp>
        <p:nvSpPr>
          <p:cNvPr id="9" name="Rectangle 8"/>
          <p:cNvSpPr/>
          <p:nvPr/>
        </p:nvSpPr>
        <p:spPr bwMode="ltGray">
          <a:xfrm>
            <a:off x="4571891" y="1770994"/>
            <a:ext cx="2582280" cy="853440"/>
          </a:xfrm>
          <a:prstGeom prst="rect">
            <a:avLst/>
          </a:prstGeom>
          <a:solidFill>
            <a:schemeClr val="accent2"/>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b="1" dirty="0"/>
              <a:t>Training set 2</a:t>
            </a:r>
          </a:p>
          <a:p>
            <a:pPr algn="ctr"/>
            <a:r>
              <a:rPr lang="en-GB" dirty="0"/>
              <a:t>30% (c. 66k)</a:t>
            </a:r>
          </a:p>
        </p:txBody>
      </p:sp>
      <p:sp>
        <p:nvSpPr>
          <p:cNvPr id="17" name="TextBox 16"/>
          <p:cNvSpPr txBox="1"/>
          <p:nvPr/>
        </p:nvSpPr>
        <p:spPr>
          <a:xfrm>
            <a:off x="267892" y="1487375"/>
            <a:ext cx="993980" cy="276999"/>
          </a:xfrm>
          <a:prstGeom prst="rect">
            <a:avLst/>
          </a:prstGeom>
          <a:noFill/>
        </p:spPr>
        <p:txBody>
          <a:bodyPr wrap="square" lIns="0" tIns="0" rIns="0" bIns="0" rtlCol="0">
            <a:spAutoFit/>
          </a:bodyPr>
          <a:lstStyle/>
          <a:p>
            <a:r>
              <a:rPr lang="en-GB" b="1" dirty="0"/>
              <a:t>Stage 1</a:t>
            </a:r>
          </a:p>
        </p:txBody>
      </p:sp>
      <p:sp>
        <p:nvSpPr>
          <p:cNvPr id="18" name="TextBox 17"/>
          <p:cNvSpPr txBox="1"/>
          <p:nvPr/>
        </p:nvSpPr>
        <p:spPr>
          <a:xfrm>
            <a:off x="4571891" y="1487375"/>
            <a:ext cx="993980" cy="276999"/>
          </a:xfrm>
          <a:prstGeom prst="rect">
            <a:avLst/>
          </a:prstGeom>
          <a:noFill/>
        </p:spPr>
        <p:txBody>
          <a:bodyPr wrap="square" lIns="0" tIns="0" rIns="0" bIns="0" rtlCol="0">
            <a:spAutoFit/>
          </a:bodyPr>
          <a:lstStyle/>
          <a:p>
            <a:r>
              <a:rPr lang="en-GB" b="1" dirty="0"/>
              <a:t>Stage 2</a:t>
            </a:r>
          </a:p>
        </p:txBody>
      </p:sp>
      <p:sp>
        <p:nvSpPr>
          <p:cNvPr id="20" name="TextBox 19"/>
          <p:cNvSpPr txBox="1"/>
          <p:nvPr/>
        </p:nvSpPr>
        <p:spPr>
          <a:xfrm>
            <a:off x="267891" y="2871216"/>
            <a:ext cx="4304000" cy="1938992"/>
          </a:xfrm>
          <a:prstGeom prst="rect">
            <a:avLst/>
          </a:prstGeom>
          <a:noFill/>
        </p:spPr>
        <p:txBody>
          <a:bodyPr wrap="square" lIns="0" tIns="0" rIns="0" bIns="0" rtlCol="0">
            <a:spAutoFit/>
          </a:bodyPr>
          <a:lstStyle/>
          <a:p>
            <a:r>
              <a:rPr lang="en-GB" dirty="0"/>
              <a:t>Input: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r>
              <a:rPr lang="en-GB" dirty="0"/>
              <a:t>For each code, three binary prediction models:</a:t>
            </a:r>
          </a:p>
        </p:txBody>
      </p:sp>
      <p:sp>
        <p:nvSpPr>
          <p:cNvPr id="22" name="Rectangle 21"/>
          <p:cNvSpPr/>
          <p:nvPr/>
        </p:nvSpPr>
        <p:spPr bwMode="ltGray">
          <a:xfrm>
            <a:off x="267892" y="3194354"/>
            <a:ext cx="2151900" cy="853440"/>
          </a:xfrm>
          <a:prstGeom prst="rect">
            <a:avLst/>
          </a:prstGeom>
          <a:solidFill>
            <a:srgbClr val="9C9B9B"/>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dirty="0"/>
              <a:t>Text descriptions</a:t>
            </a:r>
          </a:p>
          <a:p>
            <a:pPr algn="ctr"/>
            <a:r>
              <a:rPr lang="en-GB" dirty="0"/>
              <a:t>(open ended)</a:t>
            </a:r>
          </a:p>
        </p:txBody>
      </p:sp>
      <p:sp>
        <p:nvSpPr>
          <p:cNvPr id="14" name="Rectangle 13"/>
          <p:cNvSpPr/>
          <p:nvPr/>
        </p:nvSpPr>
        <p:spPr bwMode="ltGray">
          <a:xfrm>
            <a:off x="2419792" y="3194354"/>
            <a:ext cx="2151900" cy="853440"/>
          </a:xfrm>
          <a:prstGeom prst="rect">
            <a:avLst/>
          </a:prstGeom>
          <a:solidFill>
            <a:srgbClr val="9C9B9B"/>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dirty="0"/>
              <a:t>Incident characteristics</a:t>
            </a:r>
          </a:p>
        </p:txBody>
      </p:sp>
      <p:sp>
        <p:nvSpPr>
          <p:cNvPr id="15" name="Rectangle 14"/>
          <p:cNvSpPr/>
          <p:nvPr/>
        </p:nvSpPr>
        <p:spPr bwMode="ltGray">
          <a:xfrm>
            <a:off x="267892" y="4851239"/>
            <a:ext cx="1420254" cy="853440"/>
          </a:xfrm>
          <a:prstGeom prst="rect">
            <a:avLst/>
          </a:prstGeom>
          <a:solidFill>
            <a:srgbClr val="9C9B9B"/>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dirty="0"/>
              <a:t>Logistic regression</a:t>
            </a:r>
          </a:p>
        </p:txBody>
      </p:sp>
      <p:sp>
        <p:nvSpPr>
          <p:cNvPr id="16" name="Rectangle 15"/>
          <p:cNvSpPr/>
          <p:nvPr/>
        </p:nvSpPr>
        <p:spPr bwMode="ltGray">
          <a:xfrm>
            <a:off x="1709665" y="4851239"/>
            <a:ext cx="1420254" cy="853440"/>
          </a:xfrm>
          <a:prstGeom prst="rect">
            <a:avLst/>
          </a:prstGeom>
          <a:solidFill>
            <a:srgbClr val="9C9B9B"/>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dirty="0"/>
              <a:t>Gradient boosting</a:t>
            </a:r>
          </a:p>
        </p:txBody>
      </p:sp>
      <p:sp>
        <p:nvSpPr>
          <p:cNvPr id="19" name="Rectangle 18"/>
          <p:cNvSpPr/>
          <p:nvPr/>
        </p:nvSpPr>
        <p:spPr bwMode="ltGray">
          <a:xfrm>
            <a:off x="3151438" y="4851239"/>
            <a:ext cx="1420254" cy="853440"/>
          </a:xfrm>
          <a:prstGeom prst="rect">
            <a:avLst/>
          </a:prstGeom>
          <a:solidFill>
            <a:srgbClr val="9C9B9B"/>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dirty="0"/>
              <a:t>Random forest</a:t>
            </a:r>
          </a:p>
        </p:txBody>
      </p:sp>
    </p:spTree>
    <p:extLst>
      <p:ext uri="{BB962C8B-B14F-4D97-AF65-F5344CB8AC3E}">
        <p14:creationId xmlns:p14="http://schemas.microsoft.com/office/powerpoint/2010/main" val="404301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Crime classifier: An ensemble workflow</a:t>
            </a:r>
          </a:p>
        </p:txBody>
      </p:sp>
      <p:sp>
        <p:nvSpPr>
          <p:cNvPr id="3" name="Slide Number Placeholder 2"/>
          <p:cNvSpPr>
            <a:spLocks noGrp="1"/>
          </p:cNvSpPr>
          <p:nvPr>
            <p:ph type="sldNum" sz="quarter" idx="4"/>
          </p:nvPr>
        </p:nvSpPr>
        <p:spPr/>
        <p:txBody>
          <a:bodyPr/>
          <a:lstStyle/>
          <a:p>
            <a:fld id="{4034BEE3-566C-4068-A777-C3A4762E861B}" type="slidenum">
              <a:rPr lang="en-GB" smtClean="0"/>
              <a:pPr/>
              <a:t>12</a:t>
            </a:fld>
            <a:endParaRPr lang="en-GB" dirty="0"/>
          </a:p>
        </p:txBody>
      </p:sp>
      <p:sp>
        <p:nvSpPr>
          <p:cNvPr id="4" name="Text Placeholder 3"/>
          <p:cNvSpPr>
            <a:spLocks noGrp="1"/>
          </p:cNvSpPr>
          <p:nvPr>
            <p:ph type="body" sz="quarter" idx="17"/>
          </p:nvPr>
        </p:nvSpPr>
        <p:spPr>
          <a:xfrm>
            <a:off x="267892" y="882741"/>
            <a:ext cx="8607998" cy="396875"/>
          </a:xfrm>
        </p:spPr>
        <p:txBody>
          <a:bodyPr/>
          <a:lstStyle/>
          <a:p>
            <a:endParaRPr lang="en-GB" dirty="0"/>
          </a:p>
        </p:txBody>
      </p:sp>
      <p:sp>
        <p:nvSpPr>
          <p:cNvPr id="5" name="Text Placeholder 4"/>
          <p:cNvSpPr>
            <a:spLocks noGrp="1"/>
          </p:cNvSpPr>
          <p:nvPr>
            <p:ph type="body" sz="quarter" idx="18"/>
          </p:nvPr>
        </p:nvSpPr>
        <p:spPr/>
        <p:txBody>
          <a:bodyPr/>
          <a:lstStyle/>
          <a:p>
            <a:endParaRPr lang="en-GB" dirty="0"/>
          </a:p>
        </p:txBody>
      </p:sp>
      <p:sp>
        <p:nvSpPr>
          <p:cNvPr id="6" name="Rectangle 5"/>
          <p:cNvSpPr/>
          <p:nvPr/>
        </p:nvSpPr>
        <p:spPr bwMode="ltGray">
          <a:xfrm>
            <a:off x="7154370" y="1770994"/>
            <a:ext cx="1721520" cy="853440"/>
          </a:xfrm>
          <a:prstGeom prst="rect">
            <a:avLst/>
          </a:prstGeom>
          <a:solidFill>
            <a:schemeClr val="accent4"/>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b="1" dirty="0"/>
              <a:t>Test set</a:t>
            </a:r>
          </a:p>
          <a:p>
            <a:pPr algn="ctr"/>
            <a:r>
              <a:rPr lang="en-GB" dirty="0"/>
              <a:t>20% (c. 44k)</a:t>
            </a:r>
          </a:p>
        </p:txBody>
      </p:sp>
      <p:sp>
        <p:nvSpPr>
          <p:cNvPr id="7" name="Rectangle 6"/>
          <p:cNvSpPr/>
          <p:nvPr/>
        </p:nvSpPr>
        <p:spPr bwMode="ltGray">
          <a:xfrm>
            <a:off x="267892" y="1770994"/>
            <a:ext cx="4303800" cy="853440"/>
          </a:xfrm>
          <a:prstGeom prst="rect">
            <a:avLst/>
          </a:prstGeom>
          <a:solidFill>
            <a:schemeClr val="tx2"/>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b="1" dirty="0"/>
              <a:t>Training set 1</a:t>
            </a:r>
          </a:p>
          <a:p>
            <a:pPr algn="ctr"/>
            <a:r>
              <a:rPr lang="en-GB" dirty="0"/>
              <a:t>50% (c. 110k)</a:t>
            </a:r>
          </a:p>
        </p:txBody>
      </p:sp>
      <p:sp>
        <p:nvSpPr>
          <p:cNvPr id="9" name="Rectangle 8"/>
          <p:cNvSpPr/>
          <p:nvPr/>
        </p:nvSpPr>
        <p:spPr bwMode="ltGray">
          <a:xfrm>
            <a:off x="4571891" y="1770994"/>
            <a:ext cx="2582280" cy="853440"/>
          </a:xfrm>
          <a:prstGeom prst="rect">
            <a:avLst/>
          </a:prstGeom>
          <a:solidFill>
            <a:schemeClr val="accent2"/>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b="1" dirty="0"/>
              <a:t>Training set 2</a:t>
            </a:r>
          </a:p>
          <a:p>
            <a:pPr algn="ctr"/>
            <a:r>
              <a:rPr lang="en-GB" dirty="0"/>
              <a:t>30% (c. 66k)</a:t>
            </a:r>
          </a:p>
        </p:txBody>
      </p:sp>
      <p:sp>
        <p:nvSpPr>
          <p:cNvPr id="17" name="TextBox 16"/>
          <p:cNvSpPr txBox="1"/>
          <p:nvPr/>
        </p:nvSpPr>
        <p:spPr>
          <a:xfrm>
            <a:off x="267892" y="1487375"/>
            <a:ext cx="993980" cy="276999"/>
          </a:xfrm>
          <a:prstGeom prst="rect">
            <a:avLst/>
          </a:prstGeom>
          <a:noFill/>
        </p:spPr>
        <p:txBody>
          <a:bodyPr wrap="square" lIns="0" tIns="0" rIns="0" bIns="0" rtlCol="0">
            <a:spAutoFit/>
          </a:bodyPr>
          <a:lstStyle/>
          <a:p>
            <a:r>
              <a:rPr lang="en-GB" b="1" dirty="0"/>
              <a:t>Stage 1</a:t>
            </a:r>
          </a:p>
        </p:txBody>
      </p:sp>
      <p:sp>
        <p:nvSpPr>
          <p:cNvPr id="18" name="TextBox 17"/>
          <p:cNvSpPr txBox="1"/>
          <p:nvPr/>
        </p:nvSpPr>
        <p:spPr>
          <a:xfrm>
            <a:off x="4571891" y="1487375"/>
            <a:ext cx="993980" cy="276999"/>
          </a:xfrm>
          <a:prstGeom prst="rect">
            <a:avLst/>
          </a:prstGeom>
          <a:noFill/>
        </p:spPr>
        <p:txBody>
          <a:bodyPr wrap="square" lIns="0" tIns="0" rIns="0" bIns="0" rtlCol="0">
            <a:spAutoFit/>
          </a:bodyPr>
          <a:lstStyle/>
          <a:p>
            <a:r>
              <a:rPr lang="en-GB" b="1" dirty="0"/>
              <a:t>Stage 2</a:t>
            </a:r>
          </a:p>
        </p:txBody>
      </p:sp>
      <p:sp>
        <p:nvSpPr>
          <p:cNvPr id="20" name="TextBox 19"/>
          <p:cNvSpPr txBox="1"/>
          <p:nvPr/>
        </p:nvSpPr>
        <p:spPr>
          <a:xfrm>
            <a:off x="267891" y="2871216"/>
            <a:ext cx="4304000" cy="1938992"/>
          </a:xfrm>
          <a:prstGeom prst="rect">
            <a:avLst/>
          </a:prstGeom>
          <a:noFill/>
        </p:spPr>
        <p:txBody>
          <a:bodyPr wrap="square" lIns="0" tIns="0" rIns="0" bIns="0" rtlCol="0">
            <a:spAutoFit/>
          </a:bodyPr>
          <a:lstStyle/>
          <a:p>
            <a:r>
              <a:rPr lang="en-GB" dirty="0"/>
              <a:t>Input: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r>
              <a:rPr lang="en-GB" dirty="0"/>
              <a:t>For each code, three binary prediction models:</a:t>
            </a:r>
          </a:p>
        </p:txBody>
      </p:sp>
      <p:sp>
        <p:nvSpPr>
          <p:cNvPr id="21" name="TextBox 20"/>
          <p:cNvSpPr txBox="1"/>
          <p:nvPr/>
        </p:nvSpPr>
        <p:spPr>
          <a:xfrm>
            <a:off x="4571691" y="2871216"/>
            <a:ext cx="2582479" cy="1938992"/>
          </a:xfrm>
          <a:prstGeom prst="rect">
            <a:avLst/>
          </a:prstGeom>
          <a:noFill/>
        </p:spPr>
        <p:txBody>
          <a:bodyPr wrap="square" lIns="0" tIns="0" rIns="0" bIns="0" rtlCol="0">
            <a:spAutoFit/>
          </a:bodyPr>
          <a:lstStyle/>
          <a:p>
            <a:r>
              <a:rPr lang="en-GB" dirty="0"/>
              <a:t>Input:</a:t>
            </a:r>
          </a:p>
          <a:p>
            <a:endParaRPr lang="en-GB" dirty="0"/>
          </a:p>
          <a:p>
            <a:endParaRPr lang="en-GB" dirty="0"/>
          </a:p>
          <a:p>
            <a:endParaRPr lang="en-GB" dirty="0"/>
          </a:p>
          <a:p>
            <a:endParaRPr lang="en-GB" dirty="0"/>
          </a:p>
          <a:p>
            <a:r>
              <a:rPr lang="en-GB" dirty="0"/>
              <a:t>  Multinomial model </a:t>
            </a:r>
          </a:p>
          <a:p>
            <a:r>
              <a:rPr lang="en-GB" dirty="0"/>
              <a:t>  predicting offence code</a:t>
            </a:r>
          </a:p>
        </p:txBody>
      </p:sp>
      <p:sp>
        <p:nvSpPr>
          <p:cNvPr id="22" name="Rectangle 21"/>
          <p:cNvSpPr/>
          <p:nvPr/>
        </p:nvSpPr>
        <p:spPr bwMode="ltGray">
          <a:xfrm>
            <a:off x="267892" y="3194354"/>
            <a:ext cx="2151900" cy="853440"/>
          </a:xfrm>
          <a:prstGeom prst="rect">
            <a:avLst/>
          </a:prstGeom>
          <a:solidFill>
            <a:schemeClr val="bg1">
              <a:lumMod val="85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dirty="0"/>
              <a:t>Text descriptions</a:t>
            </a:r>
          </a:p>
          <a:p>
            <a:pPr algn="ctr"/>
            <a:r>
              <a:rPr lang="en-GB" dirty="0"/>
              <a:t>(open ended)</a:t>
            </a:r>
          </a:p>
        </p:txBody>
      </p:sp>
      <p:sp>
        <p:nvSpPr>
          <p:cNvPr id="14" name="Rectangle 13"/>
          <p:cNvSpPr/>
          <p:nvPr/>
        </p:nvSpPr>
        <p:spPr bwMode="ltGray">
          <a:xfrm>
            <a:off x="2419792" y="3194354"/>
            <a:ext cx="2151900" cy="853440"/>
          </a:xfrm>
          <a:prstGeom prst="rect">
            <a:avLst/>
          </a:prstGeom>
          <a:solidFill>
            <a:schemeClr val="bg1">
              <a:lumMod val="85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dirty="0"/>
              <a:t>Incident characteristics</a:t>
            </a:r>
          </a:p>
        </p:txBody>
      </p:sp>
      <p:sp>
        <p:nvSpPr>
          <p:cNvPr id="15" name="Rectangle 14"/>
          <p:cNvSpPr/>
          <p:nvPr/>
        </p:nvSpPr>
        <p:spPr bwMode="ltGray">
          <a:xfrm>
            <a:off x="267892" y="4851239"/>
            <a:ext cx="1420254" cy="853440"/>
          </a:xfrm>
          <a:prstGeom prst="rect">
            <a:avLst/>
          </a:prstGeom>
          <a:solidFill>
            <a:srgbClr val="9C9B9B"/>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dirty="0"/>
              <a:t>Logistic regression</a:t>
            </a:r>
          </a:p>
        </p:txBody>
      </p:sp>
      <p:sp>
        <p:nvSpPr>
          <p:cNvPr id="16" name="Rectangle 15"/>
          <p:cNvSpPr/>
          <p:nvPr/>
        </p:nvSpPr>
        <p:spPr bwMode="ltGray">
          <a:xfrm>
            <a:off x="1709665" y="4851239"/>
            <a:ext cx="1420254" cy="853440"/>
          </a:xfrm>
          <a:prstGeom prst="rect">
            <a:avLst/>
          </a:prstGeom>
          <a:solidFill>
            <a:srgbClr val="9C9B9B"/>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dirty="0"/>
              <a:t>Gradient boosting</a:t>
            </a:r>
          </a:p>
        </p:txBody>
      </p:sp>
      <p:sp>
        <p:nvSpPr>
          <p:cNvPr id="19" name="Rectangle 18"/>
          <p:cNvSpPr/>
          <p:nvPr/>
        </p:nvSpPr>
        <p:spPr bwMode="ltGray">
          <a:xfrm>
            <a:off x="3151438" y="4851239"/>
            <a:ext cx="1420254" cy="853440"/>
          </a:xfrm>
          <a:prstGeom prst="rect">
            <a:avLst/>
          </a:prstGeom>
          <a:solidFill>
            <a:srgbClr val="9C9B9B"/>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dirty="0"/>
              <a:t>Random forest</a:t>
            </a:r>
          </a:p>
        </p:txBody>
      </p:sp>
      <p:sp>
        <p:nvSpPr>
          <p:cNvPr id="23" name="Rectangle 22"/>
          <p:cNvSpPr/>
          <p:nvPr/>
        </p:nvSpPr>
        <p:spPr bwMode="ltGray">
          <a:xfrm>
            <a:off x="4571891" y="3194354"/>
            <a:ext cx="2582280" cy="853440"/>
          </a:xfrm>
          <a:prstGeom prst="rect">
            <a:avLst/>
          </a:prstGeom>
          <a:solidFill>
            <a:srgbClr val="9C9B9B"/>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dirty="0"/>
              <a:t>Predicted probabilities from stage 1 models</a:t>
            </a:r>
          </a:p>
        </p:txBody>
      </p:sp>
      <p:cxnSp>
        <p:nvCxnSpPr>
          <p:cNvPr id="24" name="Straight Connector 23"/>
          <p:cNvCxnSpPr/>
          <p:nvPr/>
        </p:nvCxnSpPr>
        <p:spPr>
          <a:xfrm>
            <a:off x="7639665" y="3621074"/>
            <a:ext cx="0" cy="1656885"/>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9" idx="3"/>
          </p:cNvCxnSpPr>
          <p:nvPr/>
        </p:nvCxnSpPr>
        <p:spPr>
          <a:xfrm flipH="1">
            <a:off x="4571692" y="5277959"/>
            <a:ext cx="3067974" cy="0"/>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3" idx="3"/>
          </p:cNvCxnSpPr>
          <p:nvPr/>
        </p:nvCxnSpPr>
        <p:spPr>
          <a:xfrm>
            <a:off x="7154171" y="3621074"/>
            <a:ext cx="485494" cy="0"/>
          </a:xfrm>
          <a:prstGeom prst="line">
            <a:avLst/>
          </a:prstGeom>
          <a:ln w="2222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16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Crime classifier: Training performance</a:t>
            </a:r>
          </a:p>
        </p:txBody>
      </p:sp>
      <p:sp>
        <p:nvSpPr>
          <p:cNvPr id="3" name="Slide Number Placeholder 2"/>
          <p:cNvSpPr>
            <a:spLocks noGrp="1"/>
          </p:cNvSpPr>
          <p:nvPr>
            <p:ph type="sldNum" sz="quarter" idx="4"/>
          </p:nvPr>
        </p:nvSpPr>
        <p:spPr/>
        <p:txBody>
          <a:bodyPr/>
          <a:lstStyle/>
          <a:p>
            <a:fld id="{4034BEE3-566C-4068-A777-C3A4762E861B}" type="slidenum">
              <a:rPr lang="en-GB" smtClean="0"/>
              <a:pPr/>
              <a:t>13</a:t>
            </a:fld>
            <a:endParaRPr lang="en-GB" dirty="0"/>
          </a:p>
        </p:txBody>
      </p:sp>
      <p:sp>
        <p:nvSpPr>
          <p:cNvPr id="4" name="Text Placeholder 3"/>
          <p:cNvSpPr>
            <a:spLocks noGrp="1"/>
          </p:cNvSpPr>
          <p:nvPr>
            <p:ph type="body" sz="quarter" idx="17"/>
          </p:nvPr>
        </p:nvSpPr>
        <p:spPr/>
        <p:txBody>
          <a:bodyPr/>
          <a:lstStyle/>
          <a:p>
            <a:r>
              <a:rPr lang="en-GB" dirty="0"/>
              <a:t>Training set 2</a:t>
            </a:r>
          </a:p>
        </p:txBody>
      </p:sp>
      <p:sp>
        <p:nvSpPr>
          <p:cNvPr id="5" name="Text Placeholder 4"/>
          <p:cNvSpPr>
            <a:spLocks noGrp="1"/>
          </p:cNvSpPr>
          <p:nvPr>
            <p:ph type="body" sz="quarter" idx="18"/>
          </p:nvPr>
        </p:nvSpPr>
        <p:spPr/>
        <p:txBody>
          <a:bodyPr/>
          <a:lstStyle/>
          <a:p>
            <a:endParaRPr lang="en-GB" dirty="0"/>
          </a:p>
        </p:txBody>
      </p:sp>
      <p:graphicFrame>
        <p:nvGraphicFramePr>
          <p:cNvPr id="6" name="Chart 5"/>
          <p:cNvGraphicFramePr/>
          <p:nvPr>
            <p:extLst>
              <p:ext uri="{D42A27DB-BD31-4B8C-83A1-F6EECF244321}">
                <p14:modId xmlns:p14="http://schemas.microsoft.com/office/powerpoint/2010/main" val="1496268144"/>
              </p:ext>
            </p:extLst>
          </p:nvPr>
        </p:nvGraphicFramePr>
        <p:xfrm>
          <a:off x="300572" y="1533832"/>
          <a:ext cx="8278018" cy="41171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98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Crime classifier: Test performance</a:t>
            </a:r>
          </a:p>
        </p:txBody>
      </p:sp>
      <p:sp>
        <p:nvSpPr>
          <p:cNvPr id="3" name="Slide Number Placeholder 2"/>
          <p:cNvSpPr>
            <a:spLocks noGrp="1"/>
          </p:cNvSpPr>
          <p:nvPr>
            <p:ph type="sldNum" sz="quarter" idx="4"/>
          </p:nvPr>
        </p:nvSpPr>
        <p:spPr/>
        <p:txBody>
          <a:bodyPr/>
          <a:lstStyle/>
          <a:p>
            <a:fld id="{4034BEE3-566C-4068-A777-C3A4762E861B}" type="slidenum">
              <a:rPr lang="en-GB" smtClean="0"/>
              <a:pPr/>
              <a:t>14</a:t>
            </a:fld>
            <a:endParaRPr lang="en-GB" dirty="0"/>
          </a:p>
        </p:txBody>
      </p:sp>
      <p:sp>
        <p:nvSpPr>
          <p:cNvPr id="4" name="Text Placeholder 3"/>
          <p:cNvSpPr>
            <a:spLocks noGrp="1"/>
          </p:cNvSpPr>
          <p:nvPr>
            <p:ph type="body" sz="quarter" idx="17"/>
          </p:nvPr>
        </p:nvSpPr>
        <p:spPr/>
        <p:txBody>
          <a:bodyPr/>
          <a:lstStyle/>
          <a:p>
            <a:r>
              <a:rPr lang="en-GB" dirty="0"/>
              <a:t>Test set</a:t>
            </a:r>
          </a:p>
        </p:txBody>
      </p:sp>
      <p:sp>
        <p:nvSpPr>
          <p:cNvPr id="5" name="Text Placeholder 4"/>
          <p:cNvSpPr>
            <a:spLocks noGrp="1"/>
          </p:cNvSpPr>
          <p:nvPr>
            <p:ph type="body" sz="quarter" idx="18"/>
          </p:nvPr>
        </p:nvSpPr>
        <p:spPr/>
        <p:txBody>
          <a:bodyPr/>
          <a:lstStyle/>
          <a:p>
            <a:endParaRPr lang="en-GB" dirty="0"/>
          </a:p>
        </p:txBody>
      </p:sp>
      <p:graphicFrame>
        <p:nvGraphicFramePr>
          <p:cNvPr id="6" name="Chart 5"/>
          <p:cNvGraphicFramePr/>
          <p:nvPr>
            <p:extLst>
              <p:ext uri="{D42A27DB-BD31-4B8C-83A1-F6EECF244321}">
                <p14:modId xmlns:p14="http://schemas.microsoft.com/office/powerpoint/2010/main" val="3985622097"/>
              </p:ext>
            </p:extLst>
          </p:nvPr>
        </p:nvGraphicFramePr>
        <p:xfrm>
          <a:off x="300572" y="1533832"/>
          <a:ext cx="8278018" cy="41171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660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Core model: Areas for improvement</a:t>
            </a:r>
          </a:p>
        </p:txBody>
      </p:sp>
      <p:sp>
        <p:nvSpPr>
          <p:cNvPr id="3" name="Slide Number Placeholder 2"/>
          <p:cNvSpPr>
            <a:spLocks noGrp="1"/>
          </p:cNvSpPr>
          <p:nvPr>
            <p:ph type="sldNum" sz="quarter" idx="4"/>
          </p:nvPr>
        </p:nvSpPr>
        <p:spPr/>
        <p:txBody>
          <a:bodyPr/>
          <a:lstStyle/>
          <a:p>
            <a:fld id="{4034BEE3-566C-4068-A777-C3A4762E861B}" type="slidenum">
              <a:rPr lang="en-GB" smtClean="0"/>
              <a:pPr/>
              <a:t>15</a:t>
            </a:fld>
            <a:endParaRPr lang="en-GB" dirty="0"/>
          </a:p>
        </p:txBody>
      </p:sp>
      <p:sp>
        <p:nvSpPr>
          <p:cNvPr id="4" name="Text Placeholder 3"/>
          <p:cNvSpPr>
            <a:spLocks noGrp="1"/>
          </p:cNvSpPr>
          <p:nvPr>
            <p:ph type="body" sz="quarter" idx="17"/>
          </p:nvPr>
        </p:nvSpPr>
        <p:spPr>
          <a:xfrm>
            <a:off x="267892" y="882741"/>
            <a:ext cx="8607998" cy="396875"/>
          </a:xfrm>
        </p:spPr>
        <p:txBody>
          <a:bodyPr/>
          <a:lstStyle/>
          <a:p>
            <a:endParaRPr lang="en-GB" dirty="0"/>
          </a:p>
        </p:txBody>
      </p:sp>
      <p:sp>
        <p:nvSpPr>
          <p:cNvPr id="5" name="Text Placeholder 4"/>
          <p:cNvSpPr>
            <a:spLocks noGrp="1"/>
          </p:cNvSpPr>
          <p:nvPr>
            <p:ph type="body" sz="quarter" idx="18"/>
          </p:nvPr>
        </p:nvSpPr>
        <p:spPr/>
        <p:txBody>
          <a:bodyPr/>
          <a:lstStyle/>
          <a:p>
            <a:endParaRPr lang="en-GB" dirty="0"/>
          </a:p>
        </p:txBody>
      </p:sp>
      <p:sp>
        <p:nvSpPr>
          <p:cNvPr id="13" name="TextBox 12"/>
          <p:cNvSpPr txBox="1"/>
          <p:nvPr/>
        </p:nvSpPr>
        <p:spPr>
          <a:xfrm>
            <a:off x="347472" y="2440996"/>
            <a:ext cx="2700000" cy="1661993"/>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dirty="0"/>
              <a:t>Spellchecker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Bespoke list of stop-words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Part-of-speech tagging</a:t>
            </a:r>
          </a:p>
        </p:txBody>
      </p:sp>
      <p:sp>
        <p:nvSpPr>
          <p:cNvPr id="14" name="TextBox 13"/>
          <p:cNvSpPr txBox="1"/>
          <p:nvPr/>
        </p:nvSpPr>
        <p:spPr>
          <a:xfrm>
            <a:off x="3261681" y="2440996"/>
            <a:ext cx="2578680" cy="2492990"/>
          </a:xfrm>
          <a:prstGeom prst="rect">
            <a:avLst/>
          </a:prstGeom>
          <a:noFill/>
        </p:spPr>
        <p:txBody>
          <a:bodyPr wrap="square" lIns="0" tIns="0" rIns="0" bIns="0"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Smarter pre-processing of closed questions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Closer tuning of stage 1 models</a:t>
            </a:r>
          </a:p>
        </p:txBody>
      </p:sp>
      <p:sp>
        <p:nvSpPr>
          <p:cNvPr id="15" name="TextBox 14"/>
          <p:cNvSpPr txBox="1"/>
          <p:nvPr/>
        </p:nvSpPr>
        <p:spPr>
          <a:xfrm>
            <a:off x="3261681" y="2440996"/>
            <a:ext cx="5614209" cy="830997"/>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dirty="0"/>
              <a:t>Add other model types to the ensemble (e.g. Support Vector Machines, Neural Networks)</a:t>
            </a:r>
          </a:p>
          <a:p>
            <a:pPr marL="285750" indent="-285750">
              <a:buFont typeface="Arial" panose="020B0604020202020204" pitchFamily="34" charset="0"/>
              <a:buChar char="•"/>
            </a:pPr>
            <a:endParaRPr lang="en-GB" dirty="0"/>
          </a:p>
        </p:txBody>
      </p:sp>
      <p:sp>
        <p:nvSpPr>
          <p:cNvPr id="16" name="Rectangle 15"/>
          <p:cNvSpPr/>
          <p:nvPr/>
        </p:nvSpPr>
        <p:spPr bwMode="ltGray">
          <a:xfrm>
            <a:off x="347472" y="1661111"/>
            <a:ext cx="2700000" cy="612543"/>
          </a:xfrm>
          <a:prstGeom prst="rect">
            <a:avLst/>
          </a:prstGeom>
          <a:solidFill>
            <a:schemeClr val="tx2"/>
          </a:solid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dirty="0"/>
              <a:t>Text pre-processing</a:t>
            </a:r>
          </a:p>
        </p:txBody>
      </p:sp>
      <p:sp>
        <p:nvSpPr>
          <p:cNvPr id="17" name="Rectangle 16"/>
          <p:cNvSpPr/>
          <p:nvPr/>
        </p:nvSpPr>
        <p:spPr bwMode="ltGray">
          <a:xfrm>
            <a:off x="3261681" y="1661111"/>
            <a:ext cx="2700000" cy="612543"/>
          </a:xfrm>
          <a:prstGeom prst="rect">
            <a:avLst/>
          </a:prstGeom>
          <a:solidFill>
            <a:schemeClr val="accent2"/>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dirty="0"/>
              <a:t>Stage 1 modelling</a:t>
            </a:r>
          </a:p>
        </p:txBody>
      </p:sp>
      <p:sp>
        <p:nvSpPr>
          <p:cNvPr id="18" name="Rectangle 17"/>
          <p:cNvSpPr/>
          <p:nvPr/>
        </p:nvSpPr>
        <p:spPr bwMode="ltGray">
          <a:xfrm>
            <a:off x="6175890" y="1661111"/>
            <a:ext cx="2700000" cy="612543"/>
          </a:xfrm>
          <a:prstGeom prst="rect">
            <a:avLst/>
          </a:prstGeom>
          <a:solidFill>
            <a:schemeClr val="accent6"/>
          </a:solidFill>
          <a:ln w="317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dirty="0"/>
              <a:t>Stage 2 modelling</a:t>
            </a:r>
          </a:p>
        </p:txBody>
      </p:sp>
    </p:spTree>
    <p:extLst>
      <p:ext uri="{BB962C8B-B14F-4D97-AF65-F5344CB8AC3E}">
        <p14:creationId xmlns:p14="http://schemas.microsoft.com/office/powerpoint/2010/main" val="177327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dirty="0"/>
              <a:t>Analysis of errors</a:t>
            </a:r>
          </a:p>
        </p:txBody>
      </p:sp>
      <p:sp>
        <p:nvSpPr>
          <p:cNvPr id="3" name="Text Placeholder 2"/>
          <p:cNvSpPr>
            <a:spLocks noGrp="1"/>
          </p:cNvSpPr>
          <p:nvPr>
            <p:ph type="body" sz="quarter" idx="16"/>
          </p:nvPr>
        </p:nvSpPr>
        <p:spPr/>
        <p:txBody>
          <a:bodyPr/>
          <a:lstStyle/>
          <a:p>
            <a:r>
              <a:rPr lang="en-GB" dirty="0"/>
              <a:t>3.</a:t>
            </a:r>
          </a:p>
        </p:txBody>
      </p:sp>
    </p:spTree>
    <p:extLst>
      <p:ext uri="{BB962C8B-B14F-4D97-AF65-F5344CB8AC3E}">
        <p14:creationId xmlns:p14="http://schemas.microsoft.com/office/powerpoint/2010/main" val="297244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5" y="1480687"/>
            <a:ext cx="9193213" cy="460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a:t>Core model (97% threshold): Network of errors</a:t>
            </a:r>
          </a:p>
        </p:txBody>
      </p:sp>
      <p:sp>
        <p:nvSpPr>
          <p:cNvPr id="3" name="Slide Number Placeholder 2"/>
          <p:cNvSpPr>
            <a:spLocks noGrp="1"/>
          </p:cNvSpPr>
          <p:nvPr>
            <p:ph type="sldNum" sz="quarter" idx="4"/>
          </p:nvPr>
        </p:nvSpPr>
        <p:spPr/>
        <p:txBody>
          <a:bodyPr/>
          <a:lstStyle/>
          <a:p>
            <a:fld id="{4034BEE3-566C-4068-A777-C3A4762E861B}" type="slidenum">
              <a:rPr lang="en-GB" smtClean="0"/>
              <a:pPr/>
              <a:t>17</a:t>
            </a:fld>
            <a:endParaRPr lang="en-GB" dirty="0"/>
          </a:p>
        </p:txBody>
      </p:sp>
      <p:sp>
        <p:nvSpPr>
          <p:cNvPr id="4" name="Text Placeholder 3"/>
          <p:cNvSpPr>
            <a:spLocks noGrp="1"/>
          </p:cNvSpPr>
          <p:nvPr>
            <p:ph type="body" sz="quarter" idx="17"/>
          </p:nvPr>
        </p:nvSpPr>
        <p:spPr/>
        <p:txBody>
          <a:bodyPr/>
          <a:lstStyle/>
          <a:p>
            <a:r>
              <a:rPr lang="en-GB" dirty="0"/>
              <a:t>This network of 15 codes covers 55% of errors</a:t>
            </a:r>
          </a:p>
        </p:txBody>
      </p:sp>
      <p:sp>
        <p:nvSpPr>
          <p:cNvPr id="5" name="Text Placeholder 4"/>
          <p:cNvSpPr>
            <a:spLocks noGrp="1"/>
          </p:cNvSpPr>
          <p:nvPr>
            <p:ph type="body" sz="quarter" idx="18"/>
          </p:nvPr>
        </p:nvSpPr>
        <p:spPr/>
        <p:txBody>
          <a:bodyPr/>
          <a:lstStyle/>
          <a:p>
            <a:endParaRPr lang="en-GB" dirty="0"/>
          </a:p>
        </p:txBody>
      </p:sp>
    </p:spTree>
    <p:extLst>
      <p:ext uri="{BB962C8B-B14F-4D97-AF65-F5344CB8AC3E}">
        <p14:creationId xmlns:p14="http://schemas.microsoft.com/office/powerpoint/2010/main" val="223492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Core model (97% threshold): Network of errors</a:t>
            </a:r>
          </a:p>
        </p:txBody>
      </p:sp>
      <p:sp>
        <p:nvSpPr>
          <p:cNvPr id="3" name="Slide Number Placeholder 2"/>
          <p:cNvSpPr>
            <a:spLocks noGrp="1"/>
          </p:cNvSpPr>
          <p:nvPr>
            <p:ph type="sldNum" sz="quarter" idx="4"/>
          </p:nvPr>
        </p:nvSpPr>
        <p:spPr/>
        <p:txBody>
          <a:bodyPr/>
          <a:lstStyle/>
          <a:p>
            <a:fld id="{4034BEE3-566C-4068-A777-C3A4762E861B}" type="slidenum">
              <a:rPr lang="en-GB" smtClean="0"/>
              <a:pPr/>
              <a:t>18</a:t>
            </a:fld>
            <a:endParaRPr lang="en-GB" dirty="0"/>
          </a:p>
        </p:txBody>
      </p:sp>
      <p:sp>
        <p:nvSpPr>
          <p:cNvPr id="4" name="Text Placeholder 3"/>
          <p:cNvSpPr>
            <a:spLocks noGrp="1"/>
          </p:cNvSpPr>
          <p:nvPr>
            <p:ph type="body" sz="quarter" idx="17"/>
          </p:nvPr>
        </p:nvSpPr>
        <p:spPr/>
        <p:txBody>
          <a:bodyPr/>
          <a:lstStyle/>
          <a:p>
            <a:r>
              <a:rPr lang="en-GB" dirty="0"/>
              <a:t>These paths account for 41% of errors</a:t>
            </a:r>
          </a:p>
        </p:txBody>
      </p:sp>
      <p:sp>
        <p:nvSpPr>
          <p:cNvPr id="5" name="Text Placeholder 4"/>
          <p:cNvSpPr>
            <a:spLocks noGrp="1"/>
          </p:cNvSpPr>
          <p:nvPr>
            <p:ph type="body" sz="quarter" idx="18"/>
          </p:nvPr>
        </p:nvSpPr>
        <p:spPr/>
        <p:txBody>
          <a:bodyPr/>
          <a:lstStyle/>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 y="1480687"/>
            <a:ext cx="9193213" cy="460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449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error</a:t>
            </a:r>
          </a:p>
        </p:txBody>
      </p:sp>
      <p:sp>
        <p:nvSpPr>
          <p:cNvPr id="3" name="Slide Number Placeholder 2"/>
          <p:cNvSpPr>
            <a:spLocks noGrp="1"/>
          </p:cNvSpPr>
          <p:nvPr>
            <p:ph type="sldNum" sz="quarter" idx="4"/>
          </p:nvPr>
        </p:nvSpPr>
        <p:spPr/>
        <p:txBody>
          <a:bodyPr/>
          <a:lstStyle/>
          <a:p>
            <a:fld id="{4034BEE3-566C-4068-A777-C3A4762E861B}" type="slidenum">
              <a:rPr lang="en-GB" smtClean="0"/>
              <a:pPr/>
              <a:t>19</a:t>
            </a:fld>
            <a:endParaRPr lang="en-GB" dirty="0"/>
          </a:p>
        </p:txBody>
      </p:sp>
      <p:sp>
        <p:nvSpPr>
          <p:cNvPr id="4" name="Text Placeholder 3"/>
          <p:cNvSpPr>
            <a:spLocks noGrp="1"/>
          </p:cNvSpPr>
          <p:nvPr>
            <p:ph type="body" sz="quarter" idx="17"/>
          </p:nvPr>
        </p:nvSpPr>
        <p:spPr/>
        <p:txBody>
          <a:bodyPr/>
          <a:lstStyle/>
          <a:p>
            <a:r>
              <a:rPr lang="en-GB" dirty="0"/>
              <a:t>In a minority of cases, the code assigned matched a code used earlier in the manual coding process</a:t>
            </a:r>
          </a:p>
        </p:txBody>
      </p:sp>
      <p:sp>
        <p:nvSpPr>
          <p:cNvPr id="5" name="Text Placeholder 4"/>
          <p:cNvSpPr>
            <a:spLocks noGrp="1"/>
          </p:cNvSpPr>
          <p:nvPr>
            <p:ph type="body" sz="quarter" idx="18"/>
          </p:nvPr>
        </p:nvSpPr>
        <p:spPr/>
        <p:txBody>
          <a:bodyPr/>
          <a:lstStyle/>
          <a:p>
            <a:endParaRPr lang="en-GB" dirty="0"/>
          </a:p>
        </p:txBody>
      </p:sp>
      <p:graphicFrame>
        <p:nvGraphicFramePr>
          <p:cNvPr id="6" name="Chart 5"/>
          <p:cNvGraphicFramePr/>
          <p:nvPr>
            <p:extLst>
              <p:ext uri="{D42A27DB-BD31-4B8C-83A1-F6EECF244321}">
                <p14:modId xmlns:p14="http://schemas.microsoft.com/office/powerpoint/2010/main" val="3825531855"/>
              </p:ext>
            </p:extLst>
          </p:nvPr>
        </p:nvGraphicFramePr>
        <p:xfrm>
          <a:off x="300572" y="1533832"/>
          <a:ext cx="8278018" cy="41171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213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The Crime Survey for England and Wales (CSEW)</a:t>
            </a:r>
          </a:p>
        </p:txBody>
      </p:sp>
      <p:sp>
        <p:nvSpPr>
          <p:cNvPr id="6" name="Text Placeholder 5"/>
          <p:cNvSpPr>
            <a:spLocks noGrp="1"/>
          </p:cNvSpPr>
          <p:nvPr>
            <p:ph type="body" sz="quarter" idx="17"/>
          </p:nvPr>
        </p:nvSpPr>
        <p:spPr/>
        <p:txBody>
          <a:bodyPr/>
          <a:lstStyle/>
          <a:p>
            <a:endParaRPr lang="en-GB" dirty="0"/>
          </a:p>
        </p:txBody>
      </p:sp>
      <p:sp>
        <p:nvSpPr>
          <p:cNvPr id="7" name="Text Placeholder 6"/>
          <p:cNvSpPr>
            <a:spLocks noGrp="1"/>
          </p:cNvSpPr>
          <p:nvPr>
            <p:ph type="body" sz="quarter" idx="18"/>
          </p:nvPr>
        </p:nvSpPr>
        <p:spPr/>
        <p:txBody>
          <a:bodyPr/>
          <a:lstStyle/>
          <a:p>
            <a:endParaRPr lang="en-GB" dirty="0"/>
          </a:p>
        </p:txBody>
      </p:sp>
      <p:grpSp>
        <p:nvGrpSpPr>
          <p:cNvPr id="13" name="Group 12"/>
          <p:cNvGrpSpPr/>
          <p:nvPr/>
        </p:nvGrpSpPr>
        <p:grpSpPr>
          <a:xfrm>
            <a:off x="2071878" y="1795814"/>
            <a:ext cx="5000244" cy="3205744"/>
            <a:chOff x="1840992" y="1795814"/>
            <a:chExt cx="5000244" cy="3205744"/>
          </a:xfrm>
        </p:grpSpPr>
        <p:sp>
          <p:nvSpPr>
            <p:cNvPr id="8" name="Rectangle 7"/>
            <p:cNvSpPr/>
            <p:nvPr/>
          </p:nvSpPr>
          <p:spPr bwMode="ltGray">
            <a:xfrm>
              <a:off x="1840992" y="1795814"/>
              <a:ext cx="5000244" cy="416824"/>
            </a:xfrm>
            <a:prstGeom prst="rect">
              <a:avLst/>
            </a:prstGeom>
            <a:solidFill>
              <a:srgbClr val="9C9B9B"/>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b="1" dirty="0"/>
                <a:t>The Crime Survey for England and Wales</a:t>
              </a:r>
            </a:p>
          </p:txBody>
        </p:sp>
        <p:sp>
          <p:nvSpPr>
            <p:cNvPr id="9" name="Rectangle 8"/>
            <p:cNvSpPr/>
            <p:nvPr/>
          </p:nvSpPr>
          <p:spPr>
            <a:xfrm>
              <a:off x="1840992" y="2210528"/>
              <a:ext cx="5000244" cy="2791030"/>
            </a:xfrm>
            <a:prstGeom prst="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285750" indent="-285750">
                <a:spcBef>
                  <a:spcPts val="600"/>
                </a:spcBef>
                <a:spcAft>
                  <a:spcPts val="600"/>
                </a:spcAft>
                <a:buFont typeface="Arial" panose="020B0604020202020204" pitchFamily="34" charset="0"/>
                <a:buChar char="•"/>
              </a:pPr>
              <a:r>
                <a:rPr lang="en-GB" sz="1600" dirty="0">
                  <a:solidFill>
                    <a:srgbClr val="9C9B9B"/>
                  </a:solidFill>
                </a:rPr>
                <a:t>A random probability in-person household survey of </a:t>
              </a:r>
              <a:r>
                <a:rPr lang="en-GB" sz="1600" dirty="0">
                  <a:solidFill>
                    <a:schemeClr val="accent2"/>
                  </a:solidFill>
                </a:rPr>
                <a:t>victimisation</a:t>
              </a:r>
              <a:r>
                <a:rPr lang="en-GB" sz="1600" dirty="0">
                  <a:solidFill>
                    <a:srgbClr val="9C9B9B"/>
                  </a:solidFill>
                </a:rPr>
                <a:t>:</a:t>
              </a:r>
            </a:p>
            <a:p>
              <a:pPr marL="742950" lvl="1" indent="-285750">
                <a:spcBef>
                  <a:spcPts val="600"/>
                </a:spcBef>
                <a:spcAft>
                  <a:spcPts val="600"/>
                </a:spcAft>
                <a:buFont typeface="Arial" panose="020B0604020202020204" pitchFamily="34" charset="0"/>
                <a:buChar char="•"/>
              </a:pPr>
              <a:r>
                <a:rPr lang="en-GB" sz="1600" dirty="0">
                  <a:solidFill>
                    <a:srgbClr val="9C9B9B"/>
                  </a:solidFill>
                </a:rPr>
                <a:t>Respondents are asked about crimes they have experienced in the last year</a:t>
              </a:r>
            </a:p>
            <a:p>
              <a:pPr marL="285750" indent="-285750">
                <a:spcBef>
                  <a:spcPts val="600"/>
                </a:spcBef>
                <a:spcAft>
                  <a:spcPts val="600"/>
                </a:spcAft>
                <a:buFont typeface="Arial" panose="020B0604020202020204" pitchFamily="34" charset="0"/>
                <a:buChar char="•"/>
              </a:pPr>
              <a:r>
                <a:rPr lang="en-GB" sz="1600" dirty="0">
                  <a:solidFill>
                    <a:srgbClr val="9C9B9B"/>
                  </a:solidFill>
                </a:rPr>
                <a:t>Originated in 1982 as the </a:t>
              </a:r>
              <a:r>
                <a:rPr lang="en-GB" sz="1600" dirty="0">
                  <a:solidFill>
                    <a:schemeClr val="accent2"/>
                  </a:solidFill>
                </a:rPr>
                <a:t>British Crime Survey</a:t>
              </a:r>
            </a:p>
            <a:p>
              <a:pPr marL="285750" indent="-285750">
                <a:spcBef>
                  <a:spcPts val="600"/>
                </a:spcBef>
                <a:spcAft>
                  <a:spcPts val="600"/>
                </a:spcAft>
                <a:buFont typeface="Arial" panose="020B0604020202020204" pitchFamily="34" charset="0"/>
                <a:buChar char="•"/>
              </a:pPr>
              <a:r>
                <a:rPr lang="en-GB" sz="1600" dirty="0">
                  <a:solidFill>
                    <a:srgbClr val="9C9B9B"/>
                  </a:solidFill>
                </a:rPr>
                <a:t>Sample size currently </a:t>
              </a:r>
              <a:r>
                <a:rPr lang="en-GB" sz="1600" dirty="0">
                  <a:solidFill>
                    <a:schemeClr val="accent2"/>
                  </a:solidFill>
                </a:rPr>
                <a:t>c. 35,000 interviews </a:t>
              </a:r>
              <a:r>
                <a:rPr lang="en-GB" sz="1600" dirty="0">
                  <a:solidFill>
                    <a:srgbClr val="9C9B9B"/>
                  </a:solidFill>
                </a:rPr>
                <a:t>per year with adults aged 16+</a:t>
              </a:r>
            </a:p>
            <a:p>
              <a:pPr marL="285750" indent="-285750">
                <a:spcBef>
                  <a:spcPts val="600"/>
                </a:spcBef>
                <a:spcAft>
                  <a:spcPts val="600"/>
                </a:spcAft>
                <a:buFont typeface="Arial" panose="020B0604020202020204" pitchFamily="34" charset="0"/>
                <a:buChar char="•"/>
              </a:pPr>
              <a:r>
                <a:rPr lang="en-GB" sz="1600" dirty="0">
                  <a:solidFill>
                    <a:srgbClr val="9C9B9B"/>
                  </a:solidFill>
                </a:rPr>
                <a:t>Response rates generally around </a:t>
              </a:r>
              <a:r>
                <a:rPr lang="en-GB" sz="1600" dirty="0">
                  <a:solidFill>
                    <a:schemeClr val="accent2"/>
                  </a:solidFill>
                </a:rPr>
                <a:t>70-75%</a:t>
              </a:r>
            </a:p>
            <a:p>
              <a:endParaRPr lang="en-GB" sz="1600" dirty="0">
                <a:solidFill>
                  <a:srgbClr val="9C9B9B"/>
                </a:solidFill>
              </a:endParaRPr>
            </a:p>
          </p:txBody>
        </p:sp>
      </p:grpSp>
    </p:spTree>
    <p:extLst>
      <p:ext uri="{BB962C8B-B14F-4D97-AF65-F5344CB8AC3E}">
        <p14:creationId xmlns:p14="http://schemas.microsoft.com/office/powerpoint/2010/main" val="265505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error</a:t>
            </a:r>
          </a:p>
        </p:txBody>
      </p:sp>
      <p:sp>
        <p:nvSpPr>
          <p:cNvPr id="3" name="Slide Number Placeholder 2"/>
          <p:cNvSpPr>
            <a:spLocks noGrp="1"/>
          </p:cNvSpPr>
          <p:nvPr>
            <p:ph type="sldNum" sz="quarter" idx="4"/>
          </p:nvPr>
        </p:nvSpPr>
        <p:spPr/>
        <p:txBody>
          <a:bodyPr/>
          <a:lstStyle/>
          <a:p>
            <a:fld id="{4034BEE3-566C-4068-A777-C3A4762E861B}" type="slidenum">
              <a:rPr lang="en-GB" smtClean="0"/>
              <a:pPr/>
              <a:t>20</a:t>
            </a:fld>
            <a:endParaRPr lang="en-GB" dirty="0"/>
          </a:p>
        </p:txBody>
      </p:sp>
      <p:sp>
        <p:nvSpPr>
          <p:cNvPr id="4" name="Text Placeholder 3"/>
          <p:cNvSpPr>
            <a:spLocks noGrp="1"/>
          </p:cNvSpPr>
          <p:nvPr>
            <p:ph type="body" sz="quarter" idx="17"/>
          </p:nvPr>
        </p:nvSpPr>
        <p:spPr/>
        <p:txBody>
          <a:bodyPr/>
          <a:lstStyle/>
          <a:p>
            <a:r>
              <a:rPr lang="en-GB" dirty="0"/>
              <a:t>A little over half of errors were assigned to the correct </a:t>
            </a:r>
            <a:r>
              <a:rPr lang="en-GB" b="1" i="1" dirty="0"/>
              <a:t>category</a:t>
            </a:r>
            <a:r>
              <a:rPr lang="en-GB" dirty="0"/>
              <a:t> of crime</a:t>
            </a:r>
          </a:p>
        </p:txBody>
      </p:sp>
      <p:sp>
        <p:nvSpPr>
          <p:cNvPr id="5" name="Text Placeholder 4"/>
          <p:cNvSpPr>
            <a:spLocks noGrp="1"/>
          </p:cNvSpPr>
          <p:nvPr>
            <p:ph type="body" sz="quarter" idx="18"/>
          </p:nvPr>
        </p:nvSpPr>
        <p:spPr/>
        <p:txBody>
          <a:bodyPr/>
          <a:lstStyle/>
          <a:p>
            <a:endParaRPr lang="en-GB" dirty="0"/>
          </a:p>
        </p:txBody>
      </p:sp>
      <p:graphicFrame>
        <p:nvGraphicFramePr>
          <p:cNvPr id="6" name="Chart 5"/>
          <p:cNvGraphicFramePr/>
          <p:nvPr>
            <p:extLst>
              <p:ext uri="{D42A27DB-BD31-4B8C-83A1-F6EECF244321}">
                <p14:modId xmlns:p14="http://schemas.microsoft.com/office/powerpoint/2010/main" val="1244948330"/>
              </p:ext>
            </p:extLst>
          </p:nvPr>
        </p:nvGraphicFramePr>
        <p:xfrm>
          <a:off x="300572" y="1533832"/>
          <a:ext cx="8278018" cy="41171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588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error</a:t>
            </a:r>
          </a:p>
        </p:txBody>
      </p:sp>
      <p:sp>
        <p:nvSpPr>
          <p:cNvPr id="3" name="Slide Number Placeholder 2"/>
          <p:cNvSpPr>
            <a:spLocks noGrp="1"/>
          </p:cNvSpPr>
          <p:nvPr>
            <p:ph type="sldNum" sz="quarter" idx="4"/>
          </p:nvPr>
        </p:nvSpPr>
        <p:spPr/>
        <p:txBody>
          <a:bodyPr/>
          <a:lstStyle/>
          <a:p>
            <a:fld id="{4034BEE3-566C-4068-A777-C3A4762E861B}" type="slidenum">
              <a:rPr lang="en-GB" smtClean="0"/>
              <a:pPr/>
              <a:t>21</a:t>
            </a:fld>
            <a:endParaRPr lang="en-GB" dirty="0"/>
          </a:p>
        </p:txBody>
      </p:sp>
      <p:sp>
        <p:nvSpPr>
          <p:cNvPr id="4" name="Text Placeholder 3"/>
          <p:cNvSpPr>
            <a:spLocks noGrp="1"/>
          </p:cNvSpPr>
          <p:nvPr>
            <p:ph type="body" sz="quarter" idx="17"/>
          </p:nvPr>
        </p:nvSpPr>
        <p:spPr/>
        <p:txBody>
          <a:bodyPr/>
          <a:lstStyle/>
          <a:p>
            <a:r>
              <a:rPr lang="en-GB" dirty="0"/>
              <a:t>‘Duplicate’ incidents are extremely difficult to detect automatically</a:t>
            </a:r>
          </a:p>
        </p:txBody>
      </p:sp>
      <p:sp>
        <p:nvSpPr>
          <p:cNvPr id="5" name="Text Placeholder 4"/>
          <p:cNvSpPr>
            <a:spLocks noGrp="1"/>
          </p:cNvSpPr>
          <p:nvPr>
            <p:ph type="body" sz="quarter" idx="18"/>
          </p:nvPr>
        </p:nvSpPr>
        <p:spPr/>
        <p:txBody>
          <a:bodyPr/>
          <a:lstStyle/>
          <a:p>
            <a:endParaRPr lang="en-GB" dirty="0"/>
          </a:p>
        </p:txBody>
      </p:sp>
      <p:graphicFrame>
        <p:nvGraphicFramePr>
          <p:cNvPr id="6" name="Chart 5"/>
          <p:cNvGraphicFramePr/>
          <p:nvPr>
            <p:extLst>
              <p:ext uri="{D42A27DB-BD31-4B8C-83A1-F6EECF244321}">
                <p14:modId xmlns:p14="http://schemas.microsoft.com/office/powerpoint/2010/main" val="789974316"/>
              </p:ext>
            </p:extLst>
          </p:nvPr>
        </p:nvGraphicFramePr>
        <p:xfrm>
          <a:off x="300572" y="1533832"/>
          <a:ext cx="8278018" cy="41171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290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dirty="0"/>
              <a:t>Deconstructing the model</a:t>
            </a:r>
          </a:p>
        </p:txBody>
      </p:sp>
      <p:sp>
        <p:nvSpPr>
          <p:cNvPr id="3" name="Text Placeholder 2"/>
          <p:cNvSpPr>
            <a:spLocks noGrp="1"/>
          </p:cNvSpPr>
          <p:nvPr>
            <p:ph type="body" sz="quarter" idx="16"/>
          </p:nvPr>
        </p:nvSpPr>
        <p:spPr/>
        <p:txBody>
          <a:bodyPr/>
          <a:lstStyle/>
          <a:p>
            <a:r>
              <a:rPr lang="en-GB" dirty="0"/>
              <a:t>4.</a:t>
            </a:r>
          </a:p>
        </p:txBody>
      </p:sp>
    </p:spTree>
    <p:extLst>
      <p:ext uri="{BB962C8B-B14F-4D97-AF65-F5344CB8AC3E}">
        <p14:creationId xmlns:p14="http://schemas.microsoft.com/office/powerpoint/2010/main" val="12713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Stage 1 input features</a:t>
            </a:r>
          </a:p>
        </p:txBody>
      </p:sp>
      <p:sp>
        <p:nvSpPr>
          <p:cNvPr id="3" name="Slide Number Placeholder 2"/>
          <p:cNvSpPr>
            <a:spLocks noGrp="1"/>
          </p:cNvSpPr>
          <p:nvPr>
            <p:ph type="sldNum" sz="quarter" idx="4"/>
          </p:nvPr>
        </p:nvSpPr>
        <p:spPr/>
        <p:txBody>
          <a:bodyPr/>
          <a:lstStyle/>
          <a:p>
            <a:fld id="{4034BEE3-566C-4068-A777-C3A4762E861B}" type="slidenum">
              <a:rPr lang="en-GB" smtClean="0"/>
              <a:pPr/>
              <a:t>23</a:t>
            </a:fld>
            <a:endParaRPr lang="en-GB" dirty="0"/>
          </a:p>
        </p:txBody>
      </p:sp>
      <p:sp>
        <p:nvSpPr>
          <p:cNvPr id="4" name="Text Placeholder 3"/>
          <p:cNvSpPr>
            <a:spLocks noGrp="1"/>
          </p:cNvSpPr>
          <p:nvPr>
            <p:ph type="body" sz="quarter" idx="17"/>
          </p:nvPr>
        </p:nvSpPr>
        <p:spPr/>
        <p:txBody>
          <a:bodyPr/>
          <a:lstStyle/>
          <a:p>
            <a:r>
              <a:rPr lang="en-GB" dirty="0"/>
              <a:t>Relying on the text description alone leads to poor recall</a:t>
            </a:r>
          </a:p>
        </p:txBody>
      </p:sp>
      <p:sp>
        <p:nvSpPr>
          <p:cNvPr id="5" name="Text Placeholder 4"/>
          <p:cNvSpPr>
            <a:spLocks noGrp="1"/>
          </p:cNvSpPr>
          <p:nvPr>
            <p:ph type="body" sz="quarter" idx="18"/>
          </p:nvPr>
        </p:nvSpPr>
        <p:spPr/>
        <p:txBody>
          <a:bodyPr/>
          <a:lstStyle/>
          <a:p>
            <a:endParaRPr lang="en-GB" dirty="0"/>
          </a:p>
        </p:txBody>
      </p:sp>
      <p:graphicFrame>
        <p:nvGraphicFramePr>
          <p:cNvPr id="6" name="Chart 5"/>
          <p:cNvGraphicFramePr/>
          <p:nvPr>
            <p:extLst>
              <p:ext uri="{D42A27DB-BD31-4B8C-83A1-F6EECF244321}">
                <p14:modId xmlns:p14="http://schemas.microsoft.com/office/powerpoint/2010/main" val="1069481663"/>
              </p:ext>
            </p:extLst>
          </p:nvPr>
        </p:nvGraphicFramePr>
        <p:xfrm>
          <a:off x="300572" y="1533832"/>
          <a:ext cx="8278018" cy="41171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86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Stage 1 input features</a:t>
            </a:r>
          </a:p>
        </p:txBody>
      </p:sp>
      <p:sp>
        <p:nvSpPr>
          <p:cNvPr id="3" name="Slide Number Placeholder 2"/>
          <p:cNvSpPr>
            <a:spLocks noGrp="1"/>
          </p:cNvSpPr>
          <p:nvPr>
            <p:ph type="sldNum" sz="quarter" idx="4"/>
          </p:nvPr>
        </p:nvSpPr>
        <p:spPr/>
        <p:txBody>
          <a:bodyPr/>
          <a:lstStyle/>
          <a:p>
            <a:fld id="{4034BEE3-566C-4068-A777-C3A4762E861B}" type="slidenum">
              <a:rPr lang="en-GB" smtClean="0"/>
              <a:pPr/>
              <a:t>24</a:t>
            </a:fld>
            <a:endParaRPr lang="en-GB" dirty="0"/>
          </a:p>
        </p:txBody>
      </p:sp>
      <p:sp>
        <p:nvSpPr>
          <p:cNvPr id="4" name="Text Placeholder 3"/>
          <p:cNvSpPr>
            <a:spLocks noGrp="1"/>
          </p:cNvSpPr>
          <p:nvPr>
            <p:ph type="body" sz="quarter" idx="17"/>
          </p:nvPr>
        </p:nvSpPr>
        <p:spPr/>
        <p:txBody>
          <a:bodyPr/>
          <a:lstStyle/>
          <a:p>
            <a:r>
              <a:rPr lang="en-GB" dirty="0"/>
              <a:t>At highest thresholds, text and closed questions in combination are much more effective than either one alone</a:t>
            </a:r>
          </a:p>
        </p:txBody>
      </p:sp>
      <p:sp>
        <p:nvSpPr>
          <p:cNvPr id="5" name="Text Placeholder 4"/>
          <p:cNvSpPr>
            <a:spLocks noGrp="1"/>
          </p:cNvSpPr>
          <p:nvPr>
            <p:ph type="body" sz="quarter" idx="18"/>
          </p:nvPr>
        </p:nvSpPr>
        <p:spPr/>
        <p:txBody>
          <a:bodyPr/>
          <a:lstStyle/>
          <a:p>
            <a:endParaRPr lang="en-GB" dirty="0"/>
          </a:p>
        </p:txBody>
      </p:sp>
      <p:graphicFrame>
        <p:nvGraphicFramePr>
          <p:cNvPr id="6" name="Chart 5"/>
          <p:cNvGraphicFramePr/>
          <p:nvPr>
            <p:extLst>
              <p:ext uri="{D42A27DB-BD31-4B8C-83A1-F6EECF244321}">
                <p14:modId xmlns:p14="http://schemas.microsoft.com/office/powerpoint/2010/main" val="3427179542"/>
              </p:ext>
            </p:extLst>
          </p:nvPr>
        </p:nvGraphicFramePr>
        <p:xfrm>
          <a:off x="300572" y="1533832"/>
          <a:ext cx="8278018" cy="41171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739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Stage 1 input models</a:t>
            </a:r>
          </a:p>
        </p:txBody>
      </p:sp>
      <p:sp>
        <p:nvSpPr>
          <p:cNvPr id="3" name="Slide Number Placeholder 2"/>
          <p:cNvSpPr>
            <a:spLocks noGrp="1"/>
          </p:cNvSpPr>
          <p:nvPr>
            <p:ph type="sldNum" sz="quarter" idx="4"/>
          </p:nvPr>
        </p:nvSpPr>
        <p:spPr/>
        <p:txBody>
          <a:bodyPr/>
          <a:lstStyle/>
          <a:p>
            <a:fld id="{4034BEE3-566C-4068-A777-C3A4762E861B}" type="slidenum">
              <a:rPr lang="en-GB" smtClean="0"/>
              <a:pPr/>
              <a:t>25</a:t>
            </a:fld>
            <a:endParaRPr lang="en-GB" dirty="0"/>
          </a:p>
        </p:txBody>
      </p:sp>
      <p:sp>
        <p:nvSpPr>
          <p:cNvPr id="4" name="Text Placeholder 3"/>
          <p:cNvSpPr>
            <a:spLocks noGrp="1"/>
          </p:cNvSpPr>
          <p:nvPr>
            <p:ph type="body" sz="quarter" idx="17"/>
          </p:nvPr>
        </p:nvSpPr>
        <p:spPr/>
        <p:txBody>
          <a:bodyPr/>
          <a:lstStyle/>
          <a:p>
            <a:r>
              <a:rPr lang="en-GB" dirty="0"/>
              <a:t>Using different types of model in combination was more effective than relying on only one type…</a:t>
            </a:r>
          </a:p>
        </p:txBody>
      </p:sp>
      <p:sp>
        <p:nvSpPr>
          <p:cNvPr id="5" name="Text Placeholder 4"/>
          <p:cNvSpPr>
            <a:spLocks noGrp="1"/>
          </p:cNvSpPr>
          <p:nvPr>
            <p:ph type="body" sz="quarter" idx="18"/>
          </p:nvPr>
        </p:nvSpPr>
        <p:spPr/>
        <p:txBody>
          <a:bodyPr/>
          <a:lstStyle/>
          <a:p>
            <a:endParaRPr lang="en-GB" dirty="0"/>
          </a:p>
        </p:txBody>
      </p:sp>
      <p:graphicFrame>
        <p:nvGraphicFramePr>
          <p:cNvPr id="6" name="Chart 5"/>
          <p:cNvGraphicFramePr/>
          <p:nvPr>
            <p:extLst>
              <p:ext uri="{D42A27DB-BD31-4B8C-83A1-F6EECF244321}">
                <p14:modId xmlns:p14="http://schemas.microsoft.com/office/powerpoint/2010/main" val="1114324651"/>
              </p:ext>
            </p:extLst>
          </p:nvPr>
        </p:nvGraphicFramePr>
        <p:xfrm>
          <a:off x="300572" y="1533832"/>
          <a:ext cx="8278018" cy="41171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994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Stage 1 input models</a:t>
            </a:r>
          </a:p>
        </p:txBody>
      </p:sp>
      <p:sp>
        <p:nvSpPr>
          <p:cNvPr id="3" name="Slide Number Placeholder 2"/>
          <p:cNvSpPr>
            <a:spLocks noGrp="1"/>
          </p:cNvSpPr>
          <p:nvPr>
            <p:ph type="sldNum" sz="quarter" idx="4"/>
          </p:nvPr>
        </p:nvSpPr>
        <p:spPr/>
        <p:txBody>
          <a:bodyPr/>
          <a:lstStyle/>
          <a:p>
            <a:fld id="{4034BEE3-566C-4068-A777-C3A4762E861B}" type="slidenum">
              <a:rPr lang="en-GB" smtClean="0"/>
              <a:pPr/>
              <a:t>26</a:t>
            </a:fld>
            <a:endParaRPr lang="en-GB" dirty="0"/>
          </a:p>
        </p:txBody>
      </p:sp>
      <p:sp>
        <p:nvSpPr>
          <p:cNvPr id="4" name="Text Placeholder 3"/>
          <p:cNvSpPr>
            <a:spLocks noGrp="1"/>
          </p:cNvSpPr>
          <p:nvPr>
            <p:ph type="body" sz="quarter" idx="17"/>
          </p:nvPr>
        </p:nvSpPr>
        <p:spPr/>
        <p:txBody>
          <a:bodyPr/>
          <a:lstStyle/>
          <a:p>
            <a:r>
              <a:rPr lang="en-GB" dirty="0"/>
              <a:t>Using different types of model in combination was more effective than relying on only one type…</a:t>
            </a:r>
          </a:p>
        </p:txBody>
      </p:sp>
      <p:sp>
        <p:nvSpPr>
          <p:cNvPr id="5" name="Text Placeholder 4"/>
          <p:cNvSpPr>
            <a:spLocks noGrp="1"/>
          </p:cNvSpPr>
          <p:nvPr>
            <p:ph type="body" sz="quarter" idx="18"/>
          </p:nvPr>
        </p:nvSpPr>
        <p:spPr/>
        <p:txBody>
          <a:bodyPr/>
          <a:lstStyle/>
          <a:p>
            <a:endParaRPr lang="en-GB" dirty="0"/>
          </a:p>
        </p:txBody>
      </p:sp>
      <p:graphicFrame>
        <p:nvGraphicFramePr>
          <p:cNvPr id="6" name="Chart 5"/>
          <p:cNvGraphicFramePr/>
          <p:nvPr>
            <p:extLst>
              <p:ext uri="{D42A27DB-BD31-4B8C-83A1-F6EECF244321}">
                <p14:modId xmlns:p14="http://schemas.microsoft.com/office/powerpoint/2010/main" val="3220887943"/>
              </p:ext>
            </p:extLst>
          </p:nvPr>
        </p:nvGraphicFramePr>
        <p:xfrm>
          <a:off x="300572" y="1533832"/>
          <a:ext cx="8278018" cy="41171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370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Stage 1 input models</a:t>
            </a:r>
          </a:p>
        </p:txBody>
      </p:sp>
      <p:sp>
        <p:nvSpPr>
          <p:cNvPr id="3" name="Slide Number Placeholder 2"/>
          <p:cNvSpPr>
            <a:spLocks noGrp="1"/>
          </p:cNvSpPr>
          <p:nvPr>
            <p:ph type="sldNum" sz="quarter" idx="4"/>
          </p:nvPr>
        </p:nvSpPr>
        <p:spPr/>
        <p:txBody>
          <a:bodyPr/>
          <a:lstStyle/>
          <a:p>
            <a:fld id="{4034BEE3-566C-4068-A777-C3A4762E861B}" type="slidenum">
              <a:rPr lang="en-GB" smtClean="0"/>
              <a:pPr/>
              <a:t>27</a:t>
            </a:fld>
            <a:endParaRPr lang="en-GB" dirty="0"/>
          </a:p>
        </p:txBody>
      </p:sp>
      <p:sp>
        <p:nvSpPr>
          <p:cNvPr id="4" name="Text Placeholder 3"/>
          <p:cNvSpPr>
            <a:spLocks noGrp="1"/>
          </p:cNvSpPr>
          <p:nvPr>
            <p:ph type="body" sz="quarter" idx="17"/>
          </p:nvPr>
        </p:nvSpPr>
        <p:spPr/>
        <p:txBody>
          <a:bodyPr/>
          <a:lstStyle/>
          <a:p>
            <a:r>
              <a:rPr lang="en-GB" dirty="0"/>
              <a:t>…although using only random forests at stage 1 produced a model almost as effective as the full model</a:t>
            </a:r>
          </a:p>
        </p:txBody>
      </p:sp>
      <p:sp>
        <p:nvSpPr>
          <p:cNvPr id="5" name="Text Placeholder 4"/>
          <p:cNvSpPr>
            <a:spLocks noGrp="1"/>
          </p:cNvSpPr>
          <p:nvPr>
            <p:ph type="body" sz="quarter" idx="18"/>
          </p:nvPr>
        </p:nvSpPr>
        <p:spPr/>
        <p:txBody>
          <a:bodyPr/>
          <a:lstStyle/>
          <a:p>
            <a:endParaRPr lang="en-GB" dirty="0"/>
          </a:p>
        </p:txBody>
      </p:sp>
      <p:graphicFrame>
        <p:nvGraphicFramePr>
          <p:cNvPr id="6" name="Chart 5"/>
          <p:cNvGraphicFramePr/>
          <p:nvPr>
            <p:extLst>
              <p:ext uri="{D42A27DB-BD31-4B8C-83A1-F6EECF244321}">
                <p14:modId xmlns:p14="http://schemas.microsoft.com/office/powerpoint/2010/main" val="1531340831"/>
              </p:ext>
            </p:extLst>
          </p:nvPr>
        </p:nvGraphicFramePr>
        <p:xfrm>
          <a:off x="300572" y="1533832"/>
          <a:ext cx="8278018" cy="41171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269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dirty="0"/>
              <a:t>Risks of deterioration in model performance</a:t>
            </a:r>
          </a:p>
        </p:txBody>
      </p:sp>
      <p:sp>
        <p:nvSpPr>
          <p:cNvPr id="3" name="Text Placeholder 2"/>
          <p:cNvSpPr>
            <a:spLocks noGrp="1"/>
          </p:cNvSpPr>
          <p:nvPr>
            <p:ph type="body" sz="quarter" idx="16"/>
          </p:nvPr>
        </p:nvSpPr>
        <p:spPr/>
        <p:txBody>
          <a:bodyPr/>
          <a:lstStyle/>
          <a:p>
            <a:r>
              <a:rPr lang="en-GB" dirty="0"/>
              <a:t>5.</a:t>
            </a:r>
          </a:p>
        </p:txBody>
      </p:sp>
    </p:spTree>
    <p:extLst>
      <p:ext uri="{BB962C8B-B14F-4D97-AF65-F5344CB8AC3E}">
        <p14:creationId xmlns:p14="http://schemas.microsoft.com/office/powerpoint/2010/main" val="160645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Change in performance over time</a:t>
            </a:r>
          </a:p>
        </p:txBody>
      </p:sp>
      <p:sp>
        <p:nvSpPr>
          <p:cNvPr id="3" name="Slide Number Placeholder 2"/>
          <p:cNvSpPr>
            <a:spLocks noGrp="1"/>
          </p:cNvSpPr>
          <p:nvPr>
            <p:ph type="sldNum" sz="quarter" idx="4"/>
          </p:nvPr>
        </p:nvSpPr>
        <p:spPr/>
        <p:txBody>
          <a:bodyPr/>
          <a:lstStyle/>
          <a:p>
            <a:fld id="{4034BEE3-566C-4068-A777-C3A4762E861B}" type="slidenum">
              <a:rPr lang="en-GB" smtClean="0"/>
              <a:pPr/>
              <a:t>29</a:t>
            </a:fld>
            <a:endParaRPr lang="en-GB" dirty="0"/>
          </a:p>
        </p:txBody>
      </p:sp>
      <p:sp>
        <p:nvSpPr>
          <p:cNvPr id="4" name="Text Placeholder 3"/>
          <p:cNvSpPr>
            <a:spLocks noGrp="1"/>
          </p:cNvSpPr>
          <p:nvPr>
            <p:ph type="body" sz="quarter" idx="17"/>
          </p:nvPr>
        </p:nvSpPr>
        <p:spPr/>
        <p:txBody>
          <a:bodyPr/>
          <a:lstStyle/>
          <a:p>
            <a:r>
              <a:rPr lang="en-GB" dirty="0"/>
              <a:t>Under this simulation, recall started to fall after three years</a:t>
            </a:r>
          </a:p>
        </p:txBody>
      </p:sp>
      <p:sp>
        <p:nvSpPr>
          <p:cNvPr id="5" name="Text Placeholder 4"/>
          <p:cNvSpPr>
            <a:spLocks noGrp="1"/>
          </p:cNvSpPr>
          <p:nvPr>
            <p:ph type="body" sz="quarter" idx="18"/>
          </p:nvPr>
        </p:nvSpPr>
        <p:spPr/>
        <p:txBody>
          <a:bodyPr/>
          <a:lstStyle/>
          <a:p>
            <a:endParaRPr lang="en-GB" dirty="0"/>
          </a:p>
        </p:txBody>
      </p:sp>
      <p:graphicFrame>
        <p:nvGraphicFramePr>
          <p:cNvPr id="6" name="Chart 5"/>
          <p:cNvGraphicFramePr/>
          <p:nvPr>
            <p:extLst>
              <p:ext uri="{D42A27DB-BD31-4B8C-83A1-F6EECF244321}">
                <p14:modId xmlns:p14="http://schemas.microsoft.com/office/powerpoint/2010/main" val="3433096580"/>
              </p:ext>
            </p:extLst>
          </p:nvPr>
        </p:nvGraphicFramePr>
        <p:xfrm>
          <a:off x="300572" y="1533832"/>
          <a:ext cx="8278018" cy="411716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8347585" y="2772715"/>
            <a:ext cx="501740" cy="246221"/>
          </a:xfrm>
          <a:prstGeom prst="rect">
            <a:avLst/>
          </a:prstGeom>
          <a:noFill/>
        </p:spPr>
        <p:txBody>
          <a:bodyPr wrap="none" lIns="0" tIns="0" rIns="0" bIns="0" rtlCol="0">
            <a:spAutoFit/>
          </a:bodyPr>
          <a:lstStyle/>
          <a:p>
            <a:r>
              <a:rPr lang="en-GB" sz="1600" b="1" dirty="0">
                <a:solidFill>
                  <a:schemeClr val="accent2"/>
                </a:solidFill>
              </a:rPr>
              <a:t>-6ppt</a:t>
            </a:r>
          </a:p>
        </p:txBody>
      </p:sp>
      <p:sp>
        <p:nvSpPr>
          <p:cNvPr id="9" name="TextBox 8"/>
          <p:cNvSpPr txBox="1"/>
          <p:nvPr/>
        </p:nvSpPr>
        <p:spPr>
          <a:xfrm>
            <a:off x="8347585" y="3662515"/>
            <a:ext cx="501740" cy="246221"/>
          </a:xfrm>
          <a:prstGeom prst="rect">
            <a:avLst/>
          </a:prstGeom>
          <a:noFill/>
        </p:spPr>
        <p:txBody>
          <a:bodyPr wrap="none" lIns="0" tIns="0" rIns="0" bIns="0" rtlCol="0">
            <a:spAutoFit/>
          </a:bodyPr>
          <a:lstStyle/>
          <a:p>
            <a:r>
              <a:rPr lang="en-GB" sz="1600" b="1" dirty="0">
                <a:solidFill>
                  <a:schemeClr val="tx2"/>
                </a:solidFill>
              </a:rPr>
              <a:t>-7ppt</a:t>
            </a:r>
          </a:p>
        </p:txBody>
      </p:sp>
      <p:sp>
        <p:nvSpPr>
          <p:cNvPr id="10" name="TextBox 9"/>
          <p:cNvSpPr txBox="1"/>
          <p:nvPr/>
        </p:nvSpPr>
        <p:spPr>
          <a:xfrm>
            <a:off x="8347585" y="3249571"/>
            <a:ext cx="501740" cy="246221"/>
          </a:xfrm>
          <a:prstGeom prst="rect">
            <a:avLst/>
          </a:prstGeom>
          <a:noFill/>
        </p:spPr>
        <p:txBody>
          <a:bodyPr wrap="none" lIns="0" tIns="0" rIns="0" bIns="0" rtlCol="0">
            <a:spAutoFit/>
          </a:bodyPr>
          <a:lstStyle/>
          <a:p>
            <a:r>
              <a:rPr lang="en-GB" sz="1600" b="1" dirty="0">
                <a:solidFill>
                  <a:schemeClr val="accent6"/>
                </a:solidFill>
              </a:rPr>
              <a:t>-7ppt</a:t>
            </a:r>
          </a:p>
        </p:txBody>
      </p:sp>
    </p:spTree>
    <p:extLst>
      <p:ext uri="{BB962C8B-B14F-4D97-AF65-F5344CB8AC3E}">
        <p14:creationId xmlns:p14="http://schemas.microsoft.com/office/powerpoint/2010/main" val="203824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CSEW is used in official estimates of the crime rate in England and Wales</a:t>
            </a:r>
          </a:p>
        </p:txBody>
      </p:sp>
      <p:sp>
        <p:nvSpPr>
          <p:cNvPr id="3" name="Slide Number Placeholder 2"/>
          <p:cNvSpPr>
            <a:spLocks noGrp="1"/>
          </p:cNvSpPr>
          <p:nvPr>
            <p:ph type="sldNum" sz="quarter" idx="4"/>
          </p:nvPr>
        </p:nvSpPr>
        <p:spPr/>
        <p:txBody>
          <a:bodyPr/>
          <a:lstStyle/>
          <a:p>
            <a:fld id="{4034BEE3-566C-4068-A777-C3A4762E861B}" type="slidenum">
              <a:rPr lang="en-GB" smtClean="0"/>
              <a:pPr/>
              <a:t>3</a:t>
            </a:fld>
            <a:endParaRPr lang="en-GB" dirty="0"/>
          </a:p>
        </p:txBody>
      </p:sp>
      <p:sp>
        <p:nvSpPr>
          <p:cNvPr id="4" name="Text Placeholder 3"/>
          <p:cNvSpPr>
            <a:spLocks noGrp="1"/>
          </p:cNvSpPr>
          <p:nvPr>
            <p:ph type="body" sz="quarter" idx="17"/>
          </p:nvPr>
        </p:nvSpPr>
        <p:spPr>
          <a:xfrm>
            <a:off x="267892" y="882741"/>
            <a:ext cx="8607998" cy="396875"/>
          </a:xfrm>
        </p:spPr>
        <p:txBody>
          <a:bodyPr/>
          <a:lstStyle/>
          <a:p>
            <a:r>
              <a:rPr lang="en-GB" sz="1200" dirty="0"/>
              <a:t>Source: Office for National Statistics Crime in England and Wales: Bulletin Tables (Year ending March 2017)</a:t>
            </a:r>
          </a:p>
          <a:p>
            <a:endParaRPr lang="en-GB" dirty="0"/>
          </a:p>
        </p:txBody>
      </p:sp>
      <p:sp>
        <p:nvSpPr>
          <p:cNvPr id="5" name="Text Placeholder 4"/>
          <p:cNvSpPr>
            <a:spLocks noGrp="1"/>
          </p:cNvSpPr>
          <p:nvPr>
            <p:ph type="body" sz="quarter" idx="18"/>
          </p:nvPr>
        </p:nvSpPr>
        <p:spPr/>
        <p:txBody>
          <a:bodyPr/>
          <a:lstStyle/>
          <a:p>
            <a:endParaRPr lang="en-GB" dirty="0"/>
          </a:p>
        </p:txBody>
      </p:sp>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24676" b="4411"/>
          <a:stretch/>
        </p:blipFill>
        <p:spPr bwMode="auto">
          <a:xfrm>
            <a:off x="267892" y="1949736"/>
            <a:ext cx="6981138" cy="406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r="5629" b="79196"/>
          <a:stretch/>
        </p:blipFill>
        <p:spPr bwMode="auto">
          <a:xfrm>
            <a:off x="5778603" y="1353225"/>
            <a:ext cx="3097287" cy="119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38328" y="1617873"/>
            <a:ext cx="1006686" cy="276999"/>
          </a:xfrm>
          <a:prstGeom prst="rect">
            <a:avLst/>
          </a:prstGeom>
          <a:noFill/>
        </p:spPr>
        <p:txBody>
          <a:bodyPr wrap="none" lIns="0" tIns="0" rIns="0" bIns="0" rtlCol="0">
            <a:spAutoFit/>
          </a:bodyPr>
          <a:lstStyle/>
          <a:p>
            <a:r>
              <a:rPr lang="en-GB" sz="900" dirty="0">
                <a:solidFill>
                  <a:srgbClr val="000000"/>
                </a:solidFill>
                <a:latin typeface="+mj-lt"/>
                <a:cs typeface="Times New Roman" panose="02020603050405020304" pitchFamily="18" charset="0"/>
              </a:rPr>
              <a:t>Number of offences</a:t>
            </a:r>
          </a:p>
          <a:p>
            <a:r>
              <a:rPr lang="en-GB" sz="900" dirty="0">
                <a:solidFill>
                  <a:srgbClr val="000000"/>
                </a:solidFill>
                <a:latin typeface="+mj-lt"/>
                <a:cs typeface="Times New Roman" panose="02020603050405020304" pitchFamily="18" charset="0"/>
              </a:rPr>
              <a:t>(thousands)</a:t>
            </a:r>
          </a:p>
        </p:txBody>
      </p:sp>
    </p:spTree>
    <p:extLst>
      <p:ext uri="{BB962C8B-B14F-4D97-AF65-F5344CB8AC3E}">
        <p14:creationId xmlns:p14="http://schemas.microsoft.com/office/powerpoint/2010/main" val="368688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dirty="0"/>
              <a:t>Conclusions</a:t>
            </a:r>
          </a:p>
        </p:txBody>
      </p:sp>
      <p:sp>
        <p:nvSpPr>
          <p:cNvPr id="3" name="Text Placeholder 2"/>
          <p:cNvSpPr>
            <a:spLocks noGrp="1"/>
          </p:cNvSpPr>
          <p:nvPr>
            <p:ph type="body" sz="quarter" idx="16"/>
          </p:nvPr>
        </p:nvSpPr>
        <p:spPr/>
        <p:txBody>
          <a:bodyPr/>
          <a:lstStyle/>
          <a:p>
            <a:r>
              <a:rPr lang="en-GB" dirty="0"/>
              <a:t>6.</a:t>
            </a:r>
          </a:p>
        </p:txBody>
      </p:sp>
    </p:spTree>
    <p:extLst>
      <p:ext uri="{BB962C8B-B14F-4D97-AF65-F5344CB8AC3E}">
        <p14:creationId xmlns:p14="http://schemas.microsoft.com/office/powerpoint/2010/main" val="250997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892" y="1949736"/>
            <a:ext cx="8327973" cy="40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a:t>CSEW is used in official estimates of the crime rate in England and Wales</a:t>
            </a:r>
          </a:p>
        </p:txBody>
      </p:sp>
      <p:sp>
        <p:nvSpPr>
          <p:cNvPr id="3" name="Slide Number Placeholder 2"/>
          <p:cNvSpPr>
            <a:spLocks noGrp="1"/>
          </p:cNvSpPr>
          <p:nvPr>
            <p:ph type="sldNum" sz="quarter" idx="4"/>
          </p:nvPr>
        </p:nvSpPr>
        <p:spPr/>
        <p:txBody>
          <a:bodyPr/>
          <a:lstStyle/>
          <a:p>
            <a:fld id="{4034BEE3-566C-4068-A777-C3A4762E861B}" type="slidenum">
              <a:rPr lang="en-GB" smtClean="0"/>
              <a:pPr/>
              <a:t>4</a:t>
            </a:fld>
            <a:endParaRPr lang="en-GB" dirty="0"/>
          </a:p>
        </p:txBody>
      </p:sp>
      <p:sp>
        <p:nvSpPr>
          <p:cNvPr id="4" name="Text Placeholder 3"/>
          <p:cNvSpPr>
            <a:spLocks noGrp="1"/>
          </p:cNvSpPr>
          <p:nvPr>
            <p:ph type="body" sz="quarter" idx="17"/>
          </p:nvPr>
        </p:nvSpPr>
        <p:spPr>
          <a:xfrm>
            <a:off x="267892" y="882741"/>
            <a:ext cx="8607998" cy="396875"/>
          </a:xfrm>
        </p:spPr>
        <p:txBody>
          <a:bodyPr/>
          <a:lstStyle/>
          <a:p>
            <a:r>
              <a:rPr lang="en-GB" sz="1200" dirty="0"/>
              <a:t>Source: Office for National Statistics Crime in England and Wales: Bulletin Tables (Year ending March 2017)</a:t>
            </a:r>
          </a:p>
          <a:p>
            <a:endParaRPr lang="en-GB" dirty="0"/>
          </a:p>
        </p:txBody>
      </p:sp>
      <p:sp>
        <p:nvSpPr>
          <p:cNvPr id="5" name="Text Placeholder 4"/>
          <p:cNvSpPr>
            <a:spLocks noGrp="1"/>
          </p:cNvSpPr>
          <p:nvPr>
            <p:ph type="body" sz="quarter" idx="18"/>
          </p:nvPr>
        </p:nvSpPr>
        <p:spPr/>
        <p:txBody>
          <a:bodyPr/>
          <a:lstStyle/>
          <a:p>
            <a:endParaRPr lang="en-GB" dirty="0"/>
          </a:p>
        </p:txBody>
      </p:sp>
    </p:spTree>
    <p:extLst>
      <p:ext uri="{BB962C8B-B14F-4D97-AF65-F5344CB8AC3E}">
        <p14:creationId xmlns:p14="http://schemas.microsoft.com/office/powerpoint/2010/main" val="328572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dirty="0"/>
              <a:t>The crime classification problem</a:t>
            </a:r>
          </a:p>
        </p:txBody>
      </p:sp>
      <p:sp>
        <p:nvSpPr>
          <p:cNvPr id="3" name="Text Placeholder 2"/>
          <p:cNvSpPr>
            <a:spLocks noGrp="1"/>
          </p:cNvSpPr>
          <p:nvPr>
            <p:ph type="body" sz="quarter" idx="16"/>
          </p:nvPr>
        </p:nvSpPr>
        <p:spPr/>
        <p:txBody>
          <a:bodyPr/>
          <a:lstStyle/>
          <a:p>
            <a:r>
              <a:rPr lang="en-GB" dirty="0"/>
              <a:t>1.</a:t>
            </a:r>
          </a:p>
        </p:txBody>
      </p:sp>
    </p:spTree>
    <p:extLst>
      <p:ext uri="{BB962C8B-B14F-4D97-AF65-F5344CB8AC3E}">
        <p14:creationId xmlns:p14="http://schemas.microsoft.com/office/powerpoint/2010/main" val="14882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CSEW offence classification</a:t>
            </a:r>
          </a:p>
        </p:txBody>
      </p:sp>
      <p:sp>
        <p:nvSpPr>
          <p:cNvPr id="3" name="Slide Number Placeholder 2"/>
          <p:cNvSpPr>
            <a:spLocks noGrp="1"/>
          </p:cNvSpPr>
          <p:nvPr>
            <p:ph type="sldNum" sz="quarter" idx="4"/>
          </p:nvPr>
        </p:nvSpPr>
        <p:spPr/>
        <p:txBody>
          <a:bodyPr/>
          <a:lstStyle/>
          <a:p>
            <a:fld id="{4034BEE3-566C-4068-A777-C3A4762E861B}" type="slidenum">
              <a:rPr lang="en-GB" smtClean="0"/>
              <a:pPr/>
              <a:t>6</a:t>
            </a:fld>
            <a:endParaRPr lang="en-GB" dirty="0"/>
          </a:p>
        </p:txBody>
      </p:sp>
      <p:sp>
        <p:nvSpPr>
          <p:cNvPr id="5" name="Text Placeholder 4"/>
          <p:cNvSpPr>
            <a:spLocks noGrp="1"/>
          </p:cNvSpPr>
          <p:nvPr>
            <p:ph type="body" sz="quarter" idx="18"/>
          </p:nvPr>
        </p:nvSpPr>
        <p:spPr/>
        <p:txBody>
          <a:bodyPr/>
          <a:lstStyle/>
          <a:p>
            <a:endParaRPr lang="en-GB" dirty="0"/>
          </a:p>
        </p:txBody>
      </p:sp>
      <p:sp>
        <p:nvSpPr>
          <p:cNvPr id="48" name="Rectangle 47"/>
          <p:cNvSpPr/>
          <p:nvPr/>
        </p:nvSpPr>
        <p:spPr bwMode="ltGray">
          <a:xfrm>
            <a:off x="267892" y="1819232"/>
            <a:ext cx="2808000" cy="845595"/>
          </a:xfrm>
          <a:prstGeom prst="rect">
            <a:avLst/>
          </a:prstGeom>
          <a:solidFill>
            <a:srgbClr val="9C9B9B"/>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dirty="0"/>
              <a:t>1. Assault</a:t>
            </a:r>
          </a:p>
        </p:txBody>
      </p:sp>
      <p:sp>
        <p:nvSpPr>
          <p:cNvPr id="9" name="Text Placeholder 8"/>
          <p:cNvSpPr>
            <a:spLocks noGrp="1"/>
          </p:cNvSpPr>
          <p:nvPr>
            <p:ph type="body" sz="quarter" idx="17"/>
          </p:nvPr>
        </p:nvSpPr>
        <p:spPr>
          <a:xfrm>
            <a:off x="267892" y="882741"/>
            <a:ext cx="8607998" cy="396875"/>
          </a:xfrm>
        </p:spPr>
        <p:txBody>
          <a:bodyPr/>
          <a:lstStyle/>
          <a:p>
            <a:r>
              <a:rPr lang="en-GB" dirty="0"/>
              <a:t>There are 87 different final offence codes, across 11 categories of crime</a:t>
            </a:r>
          </a:p>
        </p:txBody>
      </p:sp>
      <p:sp>
        <p:nvSpPr>
          <p:cNvPr id="49" name="Rectangle 48"/>
          <p:cNvSpPr/>
          <p:nvPr/>
        </p:nvSpPr>
        <p:spPr bwMode="ltGray">
          <a:xfrm>
            <a:off x="3167891" y="1819232"/>
            <a:ext cx="2808000" cy="845595"/>
          </a:xfrm>
          <a:prstGeom prst="rect">
            <a:avLst/>
          </a:prstGeom>
          <a:solidFill>
            <a:srgbClr val="9C9B9B"/>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dirty="0"/>
              <a:t>2. Attempted assault</a:t>
            </a:r>
          </a:p>
        </p:txBody>
      </p:sp>
      <p:sp>
        <p:nvSpPr>
          <p:cNvPr id="50" name="Rectangle 49"/>
          <p:cNvSpPr/>
          <p:nvPr/>
        </p:nvSpPr>
        <p:spPr bwMode="ltGray">
          <a:xfrm>
            <a:off x="6067890" y="1819232"/>
            <a:ext cx="2808000" cy="845595"/>
          </a:xfrm>
          <a:prstGeom prst="rect">
            <a:avLst/>
          </a:prstGeom>
          <a:solidFill>
            <a:srgbClr val="9C9B9B"/>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dirty="0"/>
              <a:t>3. Sexual assault</a:t>
            </a:r>
          </a:p>
        </p:txBody>
      </p:sp>
      <p:sp>
        <p:nvSpPr>
          <p:cNvPr id="51" name="Rectangle 50"/>
          <p:cNvSpPr/>
          <p:nvPr/>
        </p:nvSpPr>
        <p:spPr bwMode="ltGray">
          <a:xfrm>
            <a:off x="267892" y="2754628"/>
            <a:ext cx="2808000" cy="845595"/>
          </a:xfrm>
          <a:prstGeom prst="rect">
            <a:avLst/>
          </a:prstGeom>
          <a:solidFill>
            <a:srgbClr val="9C9B9B"/>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dirty="0"/>
              <a:t>4. Robbery and</a:t>
            </a:r>
          </a:p>
          <a:p>
            <a:pPr algn="ctr"/>
            <a:r>
              <a:rPr lang="en-GB" dirty="0"/>
              <a:t>snatch theft</a:t>
            </a:r>
          </a:p>
        </p:txBody>
      </p:sp>
      <p:sp>
        <p:nvSpPr>
          <p:cNvPr id="52" name="Rectangle 51"/>
          <p:cNvSpPr/>
          <p:nvPr/>
        </p:nvSpPr>
        <p:spPr bwMode="ltGray">
          <a:xfrm>
            <a:off x="3167891" y="2754628"/>
            <a:ext cx="2808000" cy="845595"/>
          </a:xfrm>
          <a:prstGeom prst="rect">
            <a:avLst/>
          </a:prstGeom>
          <a:solidFill>
            <a:srgbClr val="9C9B9B"/>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dirty="0"/>
              <a:t>5. Burglary</a:t>
            </a:r>
          </a:p>
        </p:txBody>
      </p:sp>
      <p:sp>
        <p:nvSpPr>
          <p:cNvPr id="53" name="Rectangle 52"/>
          <p:cNvSpPr/>
          <p:nvPr/>
        </p:nvSpPr>
        <p:spPr bwMode="ltGray">
          <a:xfrm>
            <a:off x="6067890" y="2754628"/>
            <a:ext cx="2808000" cy="845595"/>
          </a:xfrm>
          <a:prstGeom prst="rect">
            <a:avLst/>
          </a:prstGeom>
          <a:solidFill>
            <a:srgbClr val="9C9B9B"/>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dirty="0"/>
              <a:t>6. Theft</a:t>
            </a:r>
          </a:p>
        </p:txBody>
      </p:sp>
      <p:sp>
        <p:nvSpPr>
          <p:cNvPr id="54" name="Rectangle 53"/>
          <p:cNvSpPr/>
          <p:nvPr/>
        </p:nvSpPr>
        <p:spPr bwMode="ltGray">
          <a:xfrm>
            <a:off x="267892" y="3690024"/>
            <a:ext cx="2808000" cy="845595"/>
          </a:xfrm>
          <a:prstGeom prst="rect">
            <a:avLst/>
          </a:prstGeom>
          <a:solidFill>
            <a:srgbClr val="9C9B9B"/>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dirty="0"/>
              <a:t>7. Attempted theft</a:t>
            </a:r>
          </a:p>
        </p:txBody>
      </p:sp>
      <p:sp>
        <p:nvSpPr>
          <p:cNvPr id="55" name="Rectangle 54"/>
          <p:cNvSpPr/>
          <p:nvPr/>
        </p:nvSpPr>
        <p:spPr bwMode="ltGray">
          <a:xfrm>
            <a:off x="3167891" y="3690024"/>
            <a:ext cx="2808000" cy="845595"/>
          </a:xfrm>
          <a:prstGeom prst="rect">
            <a:avLst/>
          </a:prstGeom>
          <a:solidFill>
            <a:srgbClr val="9C9B9B"/>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dirty="0"/>
              <a:t>8. Criminal damage</a:t>
            </a:r>
          </a:p>
        </p:txBody>
      </p:sp>
      <p:sp>
        <p:nvSpPr>
          <p:cNvPr id="56" name="Rectangle 55"/>
          <p:cNvSpPr/>
          <p:nvPr/>
        </p:nvSpPr>
        <p:spPr bwMode="ltGray">
          <a:xfrm>
            <a:off x="6067890" y="3690024"/>
            <a:ext cx="2808000" cy="845595"/>
          </a:xfrm>
          <a:prstGeom prst="rect">
            <a:avLst/>
          </a:prstGeom>
          <a:solidFill>
            <a:srgbClr val="9C9B9B"/>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dirty="0"/>
              <a:t>9. Threats</a:t>
            </a:r>
          </a:p>
        </p:txBody>
      </p:sp>
      <p:sp>
        <p:nvSpPr>
          <p:cNvPr id="15" name="Rectangle 14"/>
          <p:cNvSpPr/>
          <p:nvPr/>
        </p:nvSpPr>
        <p:spPr bwMode="ltGray">
          <a:xfrm>
            <a:off x="267892" y="4625421"/>
            <a:ext cx="2808000" cy="845595"/>
          </a:xfrm>
          <a:prstGeom prst="rect">
            <a:avLst/>
          </a:prstGeom>
          <a:solidFill>
            <a:schemeClr val="bg2"/>
          </a:solidFill>
          <a:ln w="317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dirty="0"/>
              <a:t>10. Fraud*</a:t>
            </a:r>
          </a:p>
        </p:txBody>
      </p:sp>
      <p:sp>
        <p:nvSpPr>
          <p:cNvPr id="16" name="Rectangle 15"/>
          <p:cNvSpPr/>
          <p:nvPr/>
        </p:nvSpPr>
        <p:spPr bwMode="ltGray">
          <a:xfrm>
            <a:off x="3167891" y="4625421"/>
            <a:ext cx="2808000" cy="845595"/>
          </a:xfrm>
          <a:prstGeom prst="rect">
            <a:avLst/>
          </a:prstGeom>
          <a:solidFill>
            <a:schemeClr val="bg2"/>
          </a:solidFill>
          <a:ln w="317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dirty="0"/>
              <a:t>11. Computer misuse*</a:t>
            </a:r>
          </a:p>
        </p:txBody>
      </p:sp>
      <p:sp>
        <p:nvSpPr>
          <p:cNvPr id="17" name="TextBox 16">
            <a:extLst>
              <a:ext uri="{FF2B5EF4-FFF2-40B4-BE49-F238E27FC236}">
                <a16:creationId xmlns:a16="http://schemas.microsoft.com/office/drawing/2014/main" id="{96A1B15D-C4FF-49AE-A9B2-022801107B6B}"/>
              </a:ext>
            </a:extLst>
          </p:cNvPr>
          <p:cNvSpPr txBox="1"/>
          <p:nvPr/>
        </p:nvSpPr>
        <p:spPr>
          <a:xfrm>
            <a:off x="267892" y="5617937"/>
            <a:ext cx="8602264" cy="430887"/>
          </a:xfrm>
          <a:prstGeom prst="rect">
            <a:avLst/>
          </a:prstGeom>
          <a:noFill/>
        </p:spPr>
        <p:txBody>
          <a:bodyPr wrap="square" lIns="0" tIns="0" rIns="0" bIns="0" rtlCol="0">
            <a:spAutoFit/>
          </a:bodyPr>
          <a:lstStyle/>
          <a:p>
            <a:r>
              <a:rPr lang="en-GB" sz="1400" i="1" dirty="0"/>
              <a:t>*Fraud and Computer misuse were added in 2016. An additional set of questions is included in the survey to capture these cases. They are not included in the coding classifier given the limited training data available.</a:t>
            </a:r>
          </a:p>
        </p:txBody>
      </p:sp>
    </p:spTree>
    <p:extLst>
      <p:ext uri="{BB962C8B-B14F-4D97-AF65-F5344CB8AC3E}">
        <p14:creationId xmlns:p14="http://schemas.microsoft.com/office/powerpoint/2010/main" val="76138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38" y="1207108"/>
            <a:ext cx="4358449" cy="94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a:t>CSEW offence classification</a:t>
            </a:r>
          </a:p>
        </p:txBody>
      </p:sp>
      <p:sp>
        <p:nvSpPr>
          <p:cNvPr id="3" name="Slide Number Placeholder 2"/>
          <p:cNvSpPr>
            <a:spLocks noGrp="1"/>
          </p:cNvSpPr>
          <p:nvPr>
            <p:ph type="sldNum" sz="quarter" idx="4"/>
          </p:nvPr>
        </p:nvSpPr>
        <p:spPr/>
        <p:txBody>
          <a:bodyPr/>
          <a:lstStyle/>
          <a:p>
            <a:fld id="{4034BEE3-566C-4068-A777-C3A4762E861B}" type="slidenum">
              <a:rPr lang="en-GB" smtClean="0"/>
              <a:pPr/>
              <a:t>7</a:t>
            </a:fld>
            <a:endParaRPr lang="en-GB" dirty="0"/>
          </a:p>
        </p:txBody>
      </p:sp>
      <p:sp>
        <p:nvSpPr>
          <p:cNvPr id="4" name="Text Placeholder 3"/>
          <p:cNvSpPr>
            <a:spLocks noGrp="1"/>
          </p:cNvSpPr>
          <p:nvPr>
            <p:ph type="body" sz="quarter" idx="17"/>
          </p:nvPr>
        </p:nvSpPr>
        <p:spPr/>
        <p:txBody>
          <a:bodyPr/>
          <a:lstStyle/>
          <a:p>
            <a:endParaRPr lang="en-GB" dirty="0"/>
          </a:p>
        </p:txBody>
      </p:sp>
      <p:sp>
        <p:nvSpPr>
          <p:cNvPr id="5" name="Text Placeholder 4"/>
          <p:cNvSpPr>
            <a:spLocks noGrp="1"/>
          </p:cNvSpPr>
          <p:nvPr>
            <p:ph type="body" sz="quarter" idx="18"/>
          </p:nvPr>
        </p:nvSpPr>
        <p:spPr/>
        <p:txBody>
          <a:bodyPr/>
          <a:lstStyle/>
          <a:p>
            <a:endParaRPr lang="en-GB" dirty="0"/>
          </a:p>
        </p:txBody>
      </p:sp>
      <p:sp>
        <p:nvSpPr>
          <p:cNvPr id="6" name="Rectangle 5"/>
          <p:cNvSpPr/>
          <p:nvPr/>
        </p:nvSpPr>
        <p:spPr bwMode="ltGray">
          <a:xfrm>
            <a:off x="3420000" y="1793217"/>
            <a:ext cx="2304000" cy="1225086"/>
          </a:xfrm>
          <a:prstGeom prst="rect">
            <a:avLst/>
          </a:prstGeom>
          <a:solidFill>
            <a:srgbClr val="9C9B9B"/>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dirty="0"/>
              <a:t>Screener questions</a:t>
            </a:r>
          </a:p>
        </p:txBody>
      </p:sp>
      <p:sp>
        <p:nvSpPr>
          <p:cNvPr id="12" name="Right Bracket 11"/>
          <p:cNvSpPr/>
          <p:nvPr/>
        </p:nvSpPr>
        <p:spPr>
          <a:xfrm rot="16200000">
            <a:off x="4518000" y="936528"/>
            <a:ext cx="108000" cy="5976000"/>
          </a:xfrm>
          <a:prstGeom prst="rightBracket">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15" name="Straight Connector 14"/>
          <p:cNvCxnSpPr>
            <a:stCxn id="12" idx="2"/>
            <a:endCxn id="6" idx="2"/>
          </p:cNvCxnSpPr>
          <p:nvPr/>
        </p:nvCxnSpPr>
        <p:spPr>
          <a:xfrm flipV="1">
            <a:off x="4572000" y="3018303"/>
            <a:ext cx="0" cy="852225"/>
          </a:xfrm>
          <a:prstGeom prst="line">
            <a:avLst/>
          </a:prstGeom>
          <a:ln w="2222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43" y="5360621"/>
            <a:ext cx="4320000" cy="552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0169" y="5282609"/>
            <a:ext cx="4320000" cy="708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1697880" y="4069968"/>
            <a:ext cx="5748240" cy="1225086"/>
            <a:chOff x="1456182" y="3685032"/>
            <a:chExt cx="5748240" cy="1225086"/>
          </a:xfrm>
        </p:grpSpPr>
        <p:sp>
          <p:nvSpPr>
            <p:cNvPr id="7" name="Rectangle 6"/>
            <p:cNvSpPr/>
            <p:nvPr/>
          </p:nvSpPr>
          <p:spPr bwMode="ltGray">
            <a:xfrm>
              <a:off x="1456182" y="3685032"/>
              <a:ext cx="2304000" cy="1225086"/>
            </a:xfrm>
            <a:prstGeom prst="rect">
              <a:avLst/>
            </a:prstGeom>
            <a:solidFill>
              <a:schemeClr val="accent2"/>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dirty="0"/>
                <a:t>Verbatim description of incident</a:t>
              </a:r>
            </a:p>
            <a:p>
              <a:pPr algn="ctr"/>
              <a:r>
                <a:rPr lang="en-GB" dirty="0"/>
                <a:t>(open question)</a:t>
              </a:r>
            </a:p>
          </p:txBody>
        </p:sp>
        <p:sp>
          <p:nvSpPr>
            <p:cNvPr id="8" name="Rectangle 7"/>
            <p:cNvSpPr/>
            <p:nvPr/>
          </p:nvSpPr>
          <p:spPr bwMode="ltGray">
            <a:xfrm>
              <a:off x="4900422" y="3685032"/>
              <a:ext cx="2304000" cy="1225086"/>
            </a:xfrm>
            <a:prstGeom prst="rect">
              <a:avLst/>
            </a:prstGeom>
            <a:solidFill>
              <a:schemeClr val="tx2"/>
            </a:solid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dirty="0"/>
                <a:t>Incident characteristics</a:t>
              </a:r>
            </a:p>
            <a:p>
              <a:pPr algn="ctr"/>
              <a:r>
                <a:rPr lang="en-GB" dirty="0"/>
                <a:t>(closed questions)</a:t>
              </a:r>
            </a:p>
          </p:txBody>
        </p:sp>
        <p:sp>
          <p:nvSpPr>
            <p:cNvPr id="10" name="TextBox 9"/>
            <p:cNvSpPr txBox="1"/>
            <p:nvPr/>
          </p:nvSpPr>
          <p:spPr>
            <a:xfrm>
              <a:off x="4180421" y="3989798"/>
              <a:ext cx="299762" cy="615553"/>
            </a:xfrm>
            <a:prstGeom prst="rect">
              <a:avLst/>
            </a:prstGeom>
            <a:noFill/>
          </p:spPr>
          <p:txBody>
            <a:bodyPr wrap="none" lIns="0" tIns="0" rIns="0" bIns="0" rtlCol="0">
              <a:spAutoFit/>
            </a:bodyPr>
            <a:lstStyle/>
            <a:p>
              <a:r>
                <a:rPr lang="en-GB" sz="4000" dirty="0"/>
                <a:t>+</a:t>
              </a:r>
            </a:p>
          </p:txBody>
        </p:sp>
      </p:grpSp>
    </p:spTree>
    <p:extLst>
      <p:ext uri="{BB962C8B-B14F-4D97-AF65-F5344CB8AC3E}">
        <p14:creationId xmlns:p14="http://schemas.microsoft.com/office/powerpoint/2010/main" val="112764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CSEW offence classification</a:t>
            </a:r>
          </a:p>
        </p:txBody>
      </p:sp>
      <p:sp>
        <p:nvSpPr>
          <p:cNvPr id="3" name="Slide Number Placeholder 2"/>
          <p:cNvSpPr>
            <a:spLocks noGrp="1"/>
          </p:cNvSpPr>
          <p:nvPr>
            <p:ph type="sldNum" sz="quarter" idx="4"/>
          </p:nvPr>
        </p:nvSpPr>
        <p:spPr/>
        <p:txBody>
          <a:bodyPr/>
          <a:lstStyle/>
          <a:p>
            <a:fld id="{4034BEE3-566C-4068-A777-C3A4762E861B}" type="slidenum">
              <a:rPr lang="en-GB" smtClean="0"/>
              <a:pPr/>
              <a:t>8</a:t>
            </a:fld>
            <a:endParaRPr lang="en-GB" dirty="0"/>
          </a:p>
        </p:txBody>
      </p:sp>
      <p:sp>
        <p:nvSpPr>
          <p:cNvPr id="4" name="Text Placeholder 3"/>
          <p:cNvSpPr>
            <a:spLocks noGrp="1"/>
          </p:cNvSpPr>
          <p:nvPr>
            <p:ph type="body" sz="quarter" idx="17"/>
          </p:nvPr>
        </p:nvSpPr>
        <p:spPr>
          <a:xfrm>
            <a:off x="267892" y="882741"/>
            <a:ext cx="8607998" cy="396875"/>
          </a:xfrm>
        </p:spPr>
        <p:txBody>
          <a:bodyPr/>
          <a:lstStyle/>
          <a:p>
            <a:r>
              <a:rPr lang="en-GB" dirty="0"/>
              <a:t>Incidents are assigned an offence code based on the open-text verbatim and supplementary (closed) questions </a:t>
            </a:r>
          </a:p>
        </p:txBody>
      </p:sp>
      <p:sp>
        <p:nvSpPr>
          <p:cNvPr id="5" name="Text Placeholder 4"/>
          <p:cNvSpPr>
            <a:spLocks noGrp="1"/>
          </p:cNvSpPr>
          <p:nvPr>
            <p:ph type="body" sz="quarter" idx="18"/>
          </p:nvPr>
        </p:nvSpPr>
        <p:spPr/>
        <p:txBody>
          <a:bodyPr/>
          <a:lstStyle/>
          <a:p>
            <a:endParaRPr lang="en-GB" dirty="0"/>
          </a:p>
        </p:txBody>
      </p:sp>
      <p:sp>
        <p:nvSpPr>
          <p:cNvPr id="6" name="Rectangle 5"/>
          <p:cNvSpPr/>
          <p:nvPr/>
        </p:nvSpPr>
        <p:spPr bwMode="ltGray">
          <a:xfrm>
            <a:off x="267892" y="2016202"/>
            <a:ext cx="2340000" cy="853440"/>
          </a:xfrm>
          <a:prstGeom prst="rect">
            <a:avLst/>
          </a:prstGeom>
          <a:solidFill>
            <a:schemeClr val="tx2"/>
          </a:solid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dirty="0"/>
              <a:t>Initial coding</a:t>
            </a:r>
          </a:p>
        </p:txBody>
      </p:sp>
      <p:sp>
        <p:nvSpPr>
          <p:cNvPr id="7" name="Rectangle 6"/>
          <p:cNvSpPr/>
          <p:nvPr/>
        </p:nvSpPr>
        <p:spPr bwMode="ltGray">
          <a:xfrm>
            <a:off x="3045158" y="2965601"/>
            <a:ext cx="2340000" cy="853440"/>
          </a:xfrm>
          <a:prstGeom prst="rect">
            <a:avLst/>
          </a:prstGeom>
          <a:solidFill>
            <a:schemeClr val="accent2"/>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dirty="0"/>
              <a:t>Supervisor coding</a:t>
            </a:r>
          </a:p>
        </p:txBody>
      </p:sp>
      <p:sp>
        <p:nvSpPr>
          <p:cNvPr id="8" name="Rectangle 7"/>
          <p:cNvSpPr/>
          <p:nvPr/>
        </p:nvSpPr>
        <p:spPr bwMode="ltGray">
          <a:xfrm>
            <a:off x="5822424" y="3915001"/>
            <a:ext cx="2340000" cy="853440"/>
          </a:xfrm>
          <a:prstGeom prst="rect">
            <a:avLst/>
          </a:prstGeom>
          <a:solidFill>
            <a:schemeClr val="accent6"/>
          </a:solidFill>
          <a:ln w="317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dirty="0"/>
              <a:t>ONS coding</a:t>
            </a:r>
          </a:p>
        </p:txBody>
      </p:sp>
      <p:cxnSp>
        <p:nvCxnSpPr>
          <p:cNvPr id="10" name="Elbow Connector 9"/>
          <p:cNvCxnSpPr>
            <a:stCxn id="7" idx="0"/>
            <a:endCxn id="6" idx="3"/>
          </p:cNvCxnSpPr>
          <p:nvPr/>
        </p:nvCxnSpPr>
        <p:spPr>
          <a:xfrm rot="16200000" flipV="1">
            <a:off x="3150186" y="1900629"/>
            <a:ext cx="522679" cy="1607266"/>
          </a:xfrm>
          <a:prstGeom prst="bentConnector2">
            <a:avLst/>
          </a:prstGeom>
          <a:ln w="2222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8" idx="0"/>
            <a:endCxn id="7" idx="3"/>
          </p:cNvCxnSpPr>
          <p:nvPr/>
        </p:nvCxnSpPr>
        <p:spPr>
          <a:xfrm rot="16200000" flipV="1">
            <a:off x="5927451" y="2850028"/>
            <a:ext cx="522680" cy="1607266"/>
          </a:xfrm>
          <a:prstGeom prst="bentConnector2">
            <a:avLst/>
          </a:prstGeom>
          <a:ln w="2222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2"/>
          </p:cNvCxnSpPr>
          <p:nvPr/>
        </p:nvCxnSpPr>
        <p:spPr>
          <a:xfrm>
            <a:off x="6992424" y="4768441"/>
            <a:ext cx="0" cy="393494"/>
          </a:xfrm>
          <a:prstGeom prst="line">
            <a:avLst/>
          </a:prstGeom>
          <a:ln w="222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300536" y="5147084"/>
            <a:ext cx="5691890" cy="0"/>
          </a:xfrm>
          <a:prstGeom prst="line">
            <a:avLst/>
          </a:prstGeom>
          <a:ln w="222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flipV="1">
            <a:off x="1300536" y="4018007"/>
            <a:ext cx="0" cy="1129077"/>
          </a:xfrm>
          <a:prstGeom prst="line">
            <a:avLst/>
          </a:prstGeom>
          <a:ln w="22225">
            <a:solidFill>
              <a:schemeClr val="tx1"/>
            </a:solidFill>
            <a:prstDash val="dash"/>
            <a:headEnd type="arrow"/>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dirty="0"/>
              <a:t>A big data solution?</a:t>
            </a:r>
          </a:p>
        </p:txBody>
      </p:sp>
      <p:sp>
        <p:nvSpPr>
          <p:cNvPr id="3" name="Text Placeholder 2"/>
          <p:cNvSpPr>
            <a:spLocks noGrp="1"/>
          </p:cNvSpPr>
          <p:nvPr>
            <p:ph type="body" sz="quarter" idx="16"/>
          </p:nvPr>
        </p:nvSpPr>
        <p:spPr/>
        <p:txBody>
          <a:bodyPr/>
          <a:lstStyle/>
          <a:p>
            <a:r>
              <a:rPr lang="en-GB" dirty="0"/>
              <a:t>2.</a:t>
            </a:r>
          </a:p>
        </p:txBody>
      </p:sp>
    </p:spTree>
    <p:extLst>
      <p:ext uri="{BB962C8B-B14F-4D97-AF65-F5344CB8AC3E}">
        <p14:creationId xmlns:p14="http://schemas.microsoft.com/office/powerpoint/2010/main" val="137638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ient Logo Kantar Public 16x9">
  <a:themeElements>
    <a:clrScheme name="KANTAR PUBLIC 2">
      <a:dk1>
        <a:srgbClr val="717171"/>
      </a:dk1>
      <a:lt1>
        <a:srgbClr val="FFFFFF"/>
      </a:lt1>
      <a:dk2>
        <a:srgbClr val="001A90"/>
      </a:dk2>
      <a:lt2>
        <a:srgbClr val="C3C5C8"/>
      </a:lt2>
      <a:accent1>
        <a:srgbClr val="9C9B9B"/>
      </a:accent1>
      <a:accent2>
        <a:srgbClr val="00A1DE"/>
      </a:accent2>
      <a:accent3>
        <a:srgbClr val="96C921"/>
      </a:accent3>
      <a:accent4>
        <a:srgbClr val="DC6B2F"/>
      </a:accent4>
      <a:accent5>
        <a:srgbClr val="9A3324"/>
      </a:accent5>
      <a:accent6>
        <a:srgbClr val="712D8A"/>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extLst>
    <a:ext uri="{05A4C25C-085E-4340-85A3-A5531E510DB2}">
      <thm15:themeFamily xmlns:thm15="http://schemas.microsoft.com/office/thememl/2012/main" name="Presentation11" id="{C9AF95D3-6885-564F-B175-29C75DE89468}" vid="{E9335F87-DC6B-F847-8575-56363C823E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AE944D571E1644AE71756B44827D91" ma:contentTypeVersion="6" ma:contentTypeDescription="Create a new document." ma:contentTypeScope="" ma:versionID="ce428f6a38baf23a3d72ad2d6b1fe724">
  <xsd:schema xmlns:xsd="http://www.w3.org/2001/XMLSchema" xmlns:xs="http://www.w3.org/2001/XMLSchema" xmlns:p="http://schemas.microsoft.com/office/2006/metadata/properties" xmlns:ns2="02da8d3f-8a7f-4cfd-812a-6b243d3c690f" xmlns:ns3="9e579638-9544-45b4-94ed-1adf923bd884" targetNamespace="http://schemas.microsoft.com/office/2006/metadata/properties" ma:root="true" ma:fieldsID="f6d3d9e7a7084f2140ffdd700285c266" ns2:_="" ns3:_="">
    <xsd:import namespace="02da8d3f-8a7f-4cfd-812a-6b243d3c690f"/>
    <xsd:import namespace="9e579638-9544-45b4-94ed-1adf923bd8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da8d3f-8a7f-4cfd-812a-6b243d3c69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579638-9544-45b4-94ed-1adf923bd88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0595AF-D4BA-4DF7-8FD4-D7E140FB8C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da8d3f-8a7f-4cfd-812a-6b243d3c690f"/>
    <ds:schemaRef ds:uri="9e579638-9544-45b4-94ed-1adf923bd8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193883-9DEF-4394-A746-8B0504B231C0}">
  <ds:schemaRefs>
    <ds:schemaRef ds:uri="http://www.w3.org/XML/1998/namespace"/>
    <ds:schemaRef ds:uri="http://purl.org/dc/terms/"/>
    <ds:schemaRef ds:uri="http://schemas.microsoft.com/office/2006/documentManagement/types"/>
    <ds:schemaRef ds:uri="http://schemas.microsoft.com/office/infopath/2007/PartnerControls"/>
    <ds:schemaRef ds:uri="02da8d3f-8a7f-4cfd-812a-6b243d3c690f"/>
    <ds:schemaRef ds:uri="http://schemas.openxmlformats.org/package/2006/metadata/core-properties"/>
    <ds:schemaRef ds:uri="http://purl.org/dc/elements/1.1/"/>
    <ds:schemaRef ds:uri="http://schemas.microsoft.com/office/2006/metadata/properties"/>
    <ds:schemaRef ds:uri="http://purl.org/dc/dcmitype/"/>
    <ds:schemaRef ds:uri="9e579638-9544-45b4-94ed-1adf923bd884"/>
  </ds:schemaRefs>
</ds:datastoreItem>
</file>

<file path=customXml/itemProps3.xml><?xml version="1.0" encoding="utf-8"?>
<ds:datastoreItem xmlns:ds="http://schemas.openxmlformats.org/officeDocument/2006/customXml" ds:itemID="{BC375B81-FBF5-4924-A5E0-F0376D8E7D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958</Words>
  <Application>Microsoft Office PowerPoint</Application>
  <PresentationFormat>On-screen Show (4:3)</PresentationFormat>
  <Paragraphs>216</Paragraphs>
  <Slides>30</Slides>
  <Notes>9</Notes>
  <HiddenSlides>8</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Times New Roman</vt:lpstr>
      <vt:lpstr>Client Logo Kantar Public 16x9</vt:lpstr>
      <vt:lpstr>Machine Learning and Verbatim Survey Response</vt:lpstr>
      <vt:lpstr>The Crime Survey for England and Wales (CSEW)</vt:lpstr>
      <vt:lpstr>CSEW is used in official estimates of the crime rate in England and Wales</vt:lpstr>
      <vt:lpstr>CSEW is used in official estimates of the crime rate in England and Wales</vt:lpstr>
      <vt:lpstr>PowerPoint Presentation</vt:lpstr>
      <vt:lpstr>CSEW offence classification</vt:lpstr>
      <vt:lpstr>CSEW offence classification</vt:lpstr>
      <vt:lpstr>CSEW offence classification</vt:lpstr>
      <vt:lpstr>PowerPoint Presentation</vt:lpstr>
      <vt:lpstr>Crime classifier: An ensemble workflow</vt:lpstr>
      <vt:lpstr>Crime classifier: An ensemble workflow</vt:lpstr>
      <vt:lpstr>Crime classifier: An ensemble workflow</vt:lpstr>
      <vt:lpstr>Crime classifier: Training performance</vt:lpstr>
      <vt:lpstr>Crime classifier: Test performance</vt:lpstr>
      <vt:lpstr>Core model: Areas for improvement</vt:lpstr>
      <vt:lpstr>PowerPoint Presentation</vt:lpstr>
      <vt:lpstr>Core model (97% threshold): Network of errors</vt:lpstr>
      <vt:lpstr>Core model (97% threshold): Network of errors</vt:lpstr>
      <vt:lpstr>Types of error</vt:lpstr>
      <vt:lpstr>Types of error</vt:lpstr>
      <vt:lpstr>Types of error</vt:lpstr>
      <vt:lpstr>PowerPoint Presentation</vt:lpstr>
      <vt:lpstr>Stage 1 input features</vt:lpstr>
      <vt:lpstr>Stage 1 input features</vt:lpstr>
      <vt:lpstr>Stage 1 input models</vt:lpstr>
      <vt:lpstr>Stage 1 input models</vt:lpstr>
      <vt:lpstr>Stage 1 input models</vt:lpstr>
      <vt:lpstr>PowerPoint Presentation</vt:lpstr>
      <vt:lpstr>Change in performance over time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client example 1– showing positioning of logos</dc:title>
  <dc:creator>Microsoft Office User</dc:creator>
  <cp:lastModifiedBy>Matthews, Peter (TSMLP)</cp:lastModifiedBy>
  <cp:revision>62</cp:revision>
  <dcterms:created xsi:type="dcterms:W3CDTF">2017-03-16T15:29:45Z</dcterms:created>
  <dcterms:modified xsi:type="dcterms:W3CDTF">2018-11-02T09:46:49Z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0x0101008EAE944D571E1644AE71756B44827D91</vt:lpwstr>
  </property>
</Properties>
</file>