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 id="2147484039" r:id="rId2"/>
    <p:sldMasterId id="2147483997" r:id="rId3"/>
    <p:sldMasterId id="2147484012" r:id="rId4"/>
    <p:sldMasterId id="2147484026" r:id="rId5"/>
    <p:sldMasterId id="2147484054" r:id="rId6"/>
  </p:sldMasterIdLst>
  <p:notesMasterIdLst>
    <p:notesMasterId r:id="rId36"/>
  </p:notesMasterIdLst>
  <p:handoutMasterIdLst>
    <p:handoutMasterId r:id="rId37"/>
  </p:handoutMasterIdLst>
  <p:sldIdLst>
    <p:sldId id="821" r:id="rId7"/>
    <p:sldId id="603" r:id="rId8"/>
    <p:sldId id="891" r:id="rId9"/>
    <p:sldId id="875" r:id="rId10"/>
    <p:sldId id="839" r:id="rId11"/>
    <p:sldId id="838" r:id="rId12"/>
    <p:sldId id="840" r:id="rId13"/>
    <p:sldId id="846" r:id="rId14"/>
    <p:sldId id="900" r:id="rId15"/>
    <p:sldId id="917" r:id="rId16"/>
    <p:sldId id="918" r:id="rId17"/>
    <p:sldId id="919" r:id="rId18"/>
    <p:sldId id="920" r:id="rId19"/>
    <p:sldId id="1061" r:id="rId20"/>
    <p:sldId id="1034" r:id="rId21"/>
    <p:sldId id="1038" r:id="rId22"/>
    <p:sldId id="922" r:id="rId23"/>
    <p:sldId id="1039" r:id="rId24"/>
    <p:sldId id="1040" r:id="rId25"/>
    <p:sldId id="1056" r:id="rId26"/>
    <p:sldId id="1058" r:id="rId27"/>
    <p:sldId id="1060" r:id="rId28"/>
    <p:sldId id="1064" r:id="rId29"/>
    <p:sldId id="1065" r:id="rId30"/>
    <p:sldId id="1066" r:id="rId31"/>
    <p:sldId id="1070" r:id="rId32"/>
    <p:sldId id="1068" r:id="rId33"/>
    <p:sldId id="955" r:id="rId34"/>
    <p:sldId id="1062"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2" pos="384"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mmerman, Stephanie" initials="ZS"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2"/>
    <a:srgbClr val="BF311A"/>
    <a:srgbClr val="00CC00"/>
    <a:srgbClr val="FFC525"/>
    <a:srgbClr val="B8A779"/>
    <a:srgbClr val="CFC2A4"/>
    <a:srgbClr val="5D9732"/>
    <a:srgbClr val="A08C54"/>
    <a:srgbClr val="4F268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895" autoAdjust="0"/>
  </p:normalViewPr>
  <p:slideViewPr>
    <p:cSldViewPr>
      <p:cViewPr>
        <p:scale>
          <a:sx n="61" d="100"/>
          <a:sy n="61" d="100"/>
        </p:scale>
        <p:origin x="1652" y="52"/>
      </p:cViewPr>
      <p:guideLst>
        <p:guide pos="384"/>
        <p:guide orient="horz" pos="2160"/>
      </p:guideLst>
    </p:cSldViewPr>
  </p:slideViewPr>
  <p:outlineViewPr>
    <p:cViewPr>
      <p:scale>
        <a:sx n="33" d="100"/>
        <a:sy n="33" d="100"/>
      </p:scale>
      <p:origin x="0" y="-24245"/>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125" d="100"/>
          <a:sy n="125" d="100"/>
        </p:scale>
        <p:origin x="84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munderwood\Documents\CohenPrez\distribution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oleObject" Target="file:///\\Users\munderwood\Documents\CohenPrez\distributions.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Users\munderwood\Documents\CohenPrez\distributions.xlsx" TargetMode="External"/><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3" Type="http://schemas.openxmlformats.org/officeDocument/2006/relationships/oleObject" Target="file:///\\Users\munderwood\Documents\CohenPrez\distribution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munderwood\Desktop\SteveCohenSlidesWithAggAndTotalsBacku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Sheet2!$S$18:$S$19</c:f>
                <c:numCache>
                  <c:formatCode>General</c:formatCode>
                  <c:ptCount val="2"/>
                  <c:pt idx="0">
                    <c:v>4.29</c:v>
                  </c:pt>
                  <c:pt idx="1">
                    <c:v>15.85</c:v>
                  </c:pt>
                </c:numCache>
              </c:numRef>
            </c:plus>
            <c:minus>
              <c:numRef>
                <c:f>Sheet2!$S$18:$S$19</c:f>
                <c:numCache>
                  <c:formatCode>General</c:formatCode>
                  <c:ptCount val="2"/>
                  <c:pt idx="0">
                    <c:v>4.29</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Sheet2!$R$18:$R$19</c:f>
              <c:numCache>
                <c:formatCode>General</c:formatCode>
                <c:ptCount val="2"/>
                <c:pt idx="0">
                  <c:v>220.67</c:v>
                </c:pt>
                <c:pt idx="1">
                  <c:v>539.79999999999995</c:v>
                </c:pt>
              </c:numCache>
            </c:numRef>
          </c:val>
          <c:extLst>
            <c:ext xmlns:c16="http://schemas.microsoft.com/office/drawing/2014/chart" uri="{C3380CC4-5D6E-409C-BE32-E72D297353CC}">
              <c16:uniqueId val="{00000000-B0FD-46CA-A951-C4CFB83F6424}"/>
            </c:ext>
          </c:extLst>
        </c:ser>
        <c:ser>
          <c:idx val="2"/>
          <c:order val="5"/>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Ref>
                <c:f>Sheet2!$Q$18:$Q$19</c:f>
                <c:numCache>
                  <c:formatCode>General</c:formatCode>
                  <c:ptCount val="2"/>
                  <c:pt idx="0">
                    <c:v>4.34</c:v>
                  </c:pt>
                  <c:pt idx="1">
                    <c:v>15.85</c:v>
                  </c:pt>
                </c:numCache>
              </c:numRef>
            </c:plus>
            <c:minus>
              <c:numRef>
                <c:f>Sheet2!$Q$18:$Q$19</c:f>
                <c:numCache>
                  <c:formatCode>General</c:formatCode>
                  <c:ptCount val="2"/>
                  <c:pt idx="0">
                    <c:v>4.34</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Sheet2!$P$18:$P$19</c:f>
              <c:numCache>
                <c:formatCode>General</c:formatCode>
                <c:ptCount val="2"/>
                <c:pt idx="0">
                  <c:v>220.14</c:v>
                </c:pt>
                <c:pt idx="1">
                  <c:v>537.76</c:v>
                </c:pt>
              </c:numCache>
            </c:numRef>
          </c:val>
          <c:extLst>
            <c:ext xmlns:c16="http://schemas.microsoft.com/office/drawing/2014/chart" uri="{C3380CC4-5D6E-409C-BE32-E72D297353CC}">
              <c16:uniqueId val="{00000001-B0FD-46CA-A951-C4CFB83F6424}"/>
            </c:ext>
          </c:extLst>
        </c:ser>
        <c:ser>
          <c:idx val="1"/>
          <c:order val="6"/>
          <c:tx>
            <c:strRef>
              <c:f>Sheet2!$N$1</c:f>
              <c:strCache>
                <c:ptCount val="1"/>
                <c:pt idx="0">
                  <c:v>t1Weighted Mean</c:v>
                </c:pt>
              </c:strCache>
            </c:strRef>
          </c:tx>
          <c:spPr>
            <a:solidFill>
              <a:srgbClr val="FBD9C2">
                <a:alpha val="0"/>
              </a:srgbClr>
            </a:solidFill>
            <a:ln>
              <a:noFill/>
            </a:ln>
            <a:effectLst/>
          </c:spPr>
          <c:invertIfNegative val="0"/>
          <c:errBars>
            <c:errBarType val="both"/>
            <c:errValType val="cust"/>
            <c:noEndCap val="0"/>
            <c:plus>
              <c:numRef>
                <c:f>Sheet2!$O$18:$O$19</c:f>
                <c:numCache>
                  <c:formatCode>General</c:formatCode>
                  <c:ptCount val="2"/>
                  <c:pt idx="0">
                    <c:v>4.3599999999999977</c:v>
                  </c:pt>
                  <c:pt idx="1">
                    <c:v>15.85</c:v>
                  </c:pt>
                </c:numCache>
              </c:numRef>
            </c:plus>
            <c:minus>
              <c:numRef>
                <c:f>Sheet2!$O$18:$O$19</c:f>
                <c:numCache>
                  <c:formatCode>General</c:formatCode>
                  <c:ptCount val="2"/>
                  <c:pt idx="0">
                    <c:v>4.3599999999999977</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Sheet2!$N$18:$N$19</c:f>
              <c:numCache>
                <c:formatCode>General</c:formatCode>
                <c:ptCount val="2"/>
                <c:pt idx="0">
                  <c:v>219.27</c:v>
                </c:pt>
                <c:pt idx="1">
                  <c:v>537.76</c:v>
                </c:pt>
              </c:numCache>
            </c:numRef>
          </c:val>
          <c:extLst>
            <c:ext xmlns:c16="http://schemas.microsoft.com/office/drawing/2014/chart" uri="{C3380CC4-5D6E-409C-BE32-E72D297353CC}">
              <c16:uniqueId val="{00000002-B0FD-46CA-A951-C4CFB83F6424}"/>
            </c:ext>
          </c:extLst>
        </c:ser>
        <c:dLbls>
          <c:showLegendKey val="0"/>
          <c:showVal val="0"/>
          <c:showCatName val="0"/>
          <c:showSerName val="0"/>
          <c:showPercent val="0"/>
          <c:showBubbleSize val="0"/>
        </c:dLbls>
        <c:gapWidth val="182"/>
        <c:axId val="45943072"/>
        <c:axId val="32189312"/>
      </c:barChart>
      <c:barChart>
        <c:barDir val="bar"/>
        <c:grouping val="stacked"/>
        <c:varyColors val="0"/>
        <c:ser>
          <c:idx val="0"/>
          <c:order val="0"/>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Sheet2!$E$18:$E$19</c:f>
              <c:numCache>
                <c:formatCode>General</c:formatCode>
                <c:ptCount val="2"/>
                <c:pt idx="0">
                  <c:v>215.03</c:v>
                </c:pt>
                <c:pt idx="1">
                  <c:v>525.5</c:v>
                </c:pt>
              </c:numCache>
            </c:numRef>
          </c:val>
          <c:extLst>
            <c:ext xmlns:c16="http://schemas.microsoft.com/office/drawing/2014/chart" uri="{C3380CC4-5D6E-409C-BE32-E72D297353CC}">
              <c16:uniqueId val="{00000003-B0FD-46CA-A951-C4CFB83F6424}"/>
            </c:ext>
          </c:extLst>
        </c:ser>
        <c:ser>
          <c:idx val="6"/>
          <c:order val="1"/>
          <c:tx>
            <c:v>setophalf</c:v>
          </c:tx>
          <c:spPr>
            <a:solidFill>
              <a:srgbClr val="009797">
                <a:alpha val="0"/>
              </a:srgbClr>
            </a:solidFill>
            <a:ln>
              <a:noFill/>
            </a:ln>
            <a:effectLst/>
          </c:spPr>
          <c:invertIfNegative val="0"/>
          <c:val>
            <c:numRef>
              <c:f>Sheet2!$L$18:$L$19</c:f>
              <c:numCache>
                <c:formatCode>General</c:formatCode>
                <c:ptCount val="2"/>
                <c:pt idx="0">
                  <c:v>4.43</c:v>
                </c:pt>
                <c:pt idx="1">
                  <c:v>15.86</c:v>
                </c:pt>
              </c:numCache>
            </c:numRef>
          </c:val>
          <c:extLst>
            <c:ext xmlns:c16="http://schemas.microsoft.com/office/drawing/2014/chart" uri="{C3380CC4-5D6E-409C-BE32-E72D297353CC}">
              <c16:uniqueId val="{00000004-B0FD-46CA-A951-C4CFB83F6424}"/>
            </c:ext>
          </c:extLst>
        </c:ser>
        <c:ser>
          <c:idx val="5"/>
          <c:order val="2"/>
          <c:tx>
            <c:v>midline</c:v>
          </c:tx>
          <c:spPr>
            <a:solidFill>
              <a:srgbClr val="009797">
                <a:alpha val="0"/>
              </a:srgbClr>
            </a:solidFill>
            <a:ln>
              <a:solidFill>
                <a:srgbClr val="009797">
                  <a:alpha val="0"/>
                </a:srgbClr>
              </a:solidFill>
            </a:ln>
            <a:effectLst/>
          </c:spPr>
          <c:invertIfNegative val="0"/>
          <c:val>
            <c:numRef>
              <c:f>Sheet2!$J$18:$J$19</c:f>
              <c:numCache>
                <c:formatCode>General</c:formatCode>
                <c:ptCount val="2"/>
                <c:pt idx="0">
                  <c:v>1E-3</c:v>
                </c:pt>
                <c:pt idx="1">
                  <c:v>1E-3</c:v>
                </c:pt>
              </c:numCache>
            </c:numRef>
          </c:val>
          <c:extLst>
            <c:ext xmlns:c16="http://schemas.microsoft.com/office/drawing/2014/chart" uri="{C3380CC4-5D6E-409C-BE32-E72D297353CC}">
              <c16:uniqueId val="{00000005-B0FD-46CA-A951-C4CFB83F6424}"/>
            </c:ext>
          </c:extLst>
        </c:ser>
        <c:ser>
          <c:idx val="4"/>
          <c:order val="4"/>
          <c:tx>
            <c:v>se_bottomhalf</c:v>
          </c:tx>
          <c:spPr>
            <a:solidFill>
              <a:srgbClr val="009797">
                <a:alpha val="0"/>
              </a:srgbClr>
            </a:solidFill>
            <a:ln>
              <a:noFill/>
            </a:ln>
            <a:effectLst/>
          </c:spPr>
          <c:invertIfNegative val="0"/>
          <c:val>
            <c:numRef>
              <c:f>Sheet2!$K$18:$K$19</c:f>
              <c:numCache>
                <c:formatCode>General</c:formatCode>
                <c:ptCount val="2"/>
                <c:pt idx="0">
                  <c:v>4.43</c:v>
                </c:pt>
                <c:pt idx="1">
                  <c:v>15.86</c:v>
                </c:pt>
              </c:numCache>
            </c:numRef>
          </c:val>
          <c:extLst>
            <c:ext xmlns:c16="http://schemas.microsoft.com/office/drawing/2014/chart" uri="{C3380CC4-5D6E-409C-BE32-E72D297353CC}">
              <c16:uniqueId val="{00000006-B0FD-46CA-A951-C4CFB83F6424}"/>
            </c:ext>
          </c:extLst>
        </c:ser>
        <c:dLbls>
          <c:showLegendKey val="0"/>
          <c:showVal val="0"/>
          <c:showCatName val="0"/>
          <c:showSerName val="0"/>
          <c:showPercent val="0"/>
          <c:showBubbleSize val="0"/>
        </c:dLbls>
        <c:gapWidth val="30"/>
        <c:overlap val="100"/>
        <c:axId val="30430416"/>
        <c:axId val="279918224"/>
      </c:barChart>
      <c:catAx>
        <c:axId val="45943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89312"/>
        <c:crosses val="autoZero"/>
        <c:auto val="1"/>
        <c:lblAlgn val="r"/>
        <c:lblOffset val="100"/>
        <c:noMultiLvlLbl val="0"/>
      </c:catAx>
      <c:valAx>
        <c:axId val="32189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43072"/>
        <c:crosses val="autoZero"/>
        <c:crossBetween val="between"/>
        <c:majorUnit val="50"/>
      </c:valAx>
      <c:valAx>
        <c:axId val="279918224"/>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30416"/>
        <c:crosses val="max"/>
        <c:crossBetween val="between"/>
        <c:majorUnit val="50"/>
      </c:valAx>
      <c:catAx>
        <c:axId val="30430416"/>
        <c:scaling>
          <c:orientation val="minMax"/>
        </c:scaling>
        <c:delete val="1"/>
        <c:axPos val="l"/>
        <c:numFmt formatCode="General" sourceLinked="1"/>
        <c:majorTickMark val="out"/>
        <c:minorTickMark val="none"/>
        <c:tickLblPos val="nextTo"/>
        <c:crossAx val="2799182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Sheet2!$S$18:$S$19</c:f>
                <c:numCache>
                  <c:formatCode>General</c:formatCode>
                  <c:ptCount val="2"/>
                  <c:pt idx="0">
                    <c:v>4.29</c:v>
                  </c:pt>
                  <c:pt idx="1">
                    <c:v>15.85</c:v>
                  </c:pt>
                </c:numCache>
              </c:numRef>
            </c:plus>
            <c:minus>
              <c:numRef>
                <c:f>Sheet2!$S$18:$S$19</c:f>
                <c:numCache>
                  <c:formatCode>General</c:formatCode>
                  <c:ptCount val="2"/>
                  <c:pt idx="0">
                    <c:v>4.29</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Sheet2!$R$18:$R$19</c:f>
              <c:numCache>
                <c:formatCode>General</c:formatCode>
                <c:ptCount val="2"/>
                <c:pt idx="0">
                  <c:v>220.67</c:v>
                </c:pt>
                <c:pt idx="1">
                  <c:v>539.79999999999995</c:v>
                </c:pt>
              </c:numCache>
            </c:numRef>
          </c:val>
          <c:extLst>
            <c:ext xmlns:c16="http://schemas.microsoft.com/office/drawing/2014/chart" uri="{C3380CC4-5D6E-409C-BE32-E72D297353CC}">
              <c16:uniqueId val="{00000000-95EB-4B66-90A9-7140925F890B}"/>
            </c:ext>
          </c:extLst>
        </c:ser>
        <c:ser>
          <c:idx val="2"/>
          <c:order val="5"/>
          <c:tx>
            <c:strRef>
              <c:f>Sheet2!$P$1</c:f>
              <c:strCache>
                <c:ptCount val="1"/>
                <c:pt idx="0">
                  <c:v>t2Weighted Mean</c:v>
                </c:pt>
              </c:strCache>
            </c:strRef>
          </c:tx>
          <c:spPr>
            <a:solidFill>
              <a:schemeClr val="accent2">
                <a:lumMod val="60000"/>
                <a:lumOff val="40000"/>
              </a:schemeClr>
            </a:solidFill>
            <a:ln>
              <a:noFill/>
            </a:ln>
            <a:effectLst/>
          </c:spPr>
          <c:invertIfNegative val="0"/>
          <c:errBars>
            <c:errBarType val="both"/>
            <c:errValType val="cust"/>
            <c:noEndCap val="0"/>
            <c:plus>
              <c:numRef>
                <c:f>Sheet2!$Q$18:$Q$19</c:f>
                <c:numCache>
                  <c:formatCode>General</c:formatCode>
                  <c:ptCount val="2"/>
                  <c:pt idx="0">
                    <c:v>4.34</c:v>
                  </c:pt>
                  <c:pt idx="1">
                    <c:v>15.85</c:v>
                  </c:pt>
                </c:numCache>
              </c:numRef>
            </c:plus>
            <c:minus>
              <c:numRef>
                <c:f>Sheet2!$Q$18:$Q$19</c:f>
                <c:numCache>
                  <c:formatCode>General</c:formatCode>
                  <c:ptCount val="2"/>
                  <c:pt idx="0">
                    <c:v>4.34</c:v>
                  </c:pt>
                  <c:pt idx="1">
                    <c:v>15.85</c:v>
                  </c:pt>
                </c:numCache>
              </c:numRef>
            </c:minus>
            <c:spPr>
              <a:noFill/>
              <a:ln w="9525" cap="flat" cmpd="sng" algn="ctr">
                <a:solidFill>
                  <a:schemeClr val="tx1">
                    <a:lumMod val="65000"/>
                    <a:lumOff val="35000"/>
                  </a:schemeClr>
                </a:solidFill>
                <a:round/>
              </a:ln>
              <a:effectLst/>
            </c:spPr>
          </c:errBars>
          <c:cat>
            <c:strRef>
              <c:f>Sheet2!$B$18:$B$19</c:f>
              <c:strCache>
                <c:ptCount val="2"/>
                <c:pt idx="0">
                  <c:v>TOTAL PAID</c:v>
                </c:pt>
                <c:pt idx="1">
                  <c:v>HHLD REPORTED TOTAL CHARGE</c:v>
                </c:pt>
              </c:strCache>
            </c:strRef>
          </c:cat>
          <c:val>
            <c:numRef>
              <c:f>Sheet2!$P$18:$P$19</c:f>
              <c:numCache>
                <c:formatCode>General</c:formatCode>
                <c:ptCount val="2"/>
                <c:pt idx="0">
                  <c:v>220.14</c:v>
                </c:pt>
                <c:pt idx="1">
                  <c:v>537.76</c:v>
                </c:pt>
              </c:numCache>
            </c:numRef>
          </c:val>
          <c:extLst>
            <c:ext xmlns:c16="http://schemas.microsoft.com/office/drawing/2014/chart" uri="{C3380CC4-5D6E-409C-BE32-E72D297353CC}">
              <c16:uniqueId val="{00000001-95EB-4B66-90A9-7140925F890B}"/>
            </c:ext>
          </c:extLst>
        </c:ser>
        <c:ser>
          <c:idx val="1"/>
          <c:order val="6"/>
          <c:tx>
            <c:strRef>
              <c:f>Sheet2!$N$1</c:f>
              <c:strCache>
                <c:ptCount val="1"/>
                <c:pt idx="0">
                  <c:v>t1Weighted Mean</c:v>
                </c:pt>
              </c:strCache>
            </c:strRef>
          </c:tx>
          <c:spPr>
            <a:solidFill>
              <a:srgbClr val="FBD9C2"/>
            </a:solidFill>
            <a:ln>
              <a:noFill/>
            </a:ln>
            <a:effectLst/>
          </c:spPr>
          <c:invertIfNegative val="0"/>
          <c:errBars>
            <c:errBarType val="both"/>
            <c:errValType val="cust"/>
            <c:noEndCap val="0"/>
            <c:plus>
              <c:numRef>
                <c:f>Sheet2!$O$18:$O$19</c:f>
                <c:numCache>
                  <c:formatCode>General</c:formatCode>
                  <c:ptCount val="2"/>
                  <c:pt idx="0">
                    <c:v>4.3599999999999977</c:v>
                  </c:pt>
                  <c:pt idx="1">
                    <c:v>15.85</c:v>
                  </c:pt>
                </c:numCache>
              </c:numRef>
            </c:plus>
            <c:minus>
              <c:numRef>
                <c:f>Sheet2!$O$18:$O$19</c:f>
                <c:numCache>
                  <c:formatCode>General</c:formatCode>
                  <c:ptCount val="2"/>
                  <c:pt idx="0">
                    <c:v>4.3599999999999977</c:v>
                  </c:pt>
                  <c:pt idx="1">
                    <c:v>15.85</c:v>
                  </c:pt>
                </c:numCache>
              </c:numRef>
            </c:minus>
            <c:spPr>
              <a:noFill/>
              <a:ln w="9525" cap="flat" cmpd="sng" algn="ctr">
                <a:solidFill>
                  <a:schemeClr val="tx1">
                    <a:lumMod val="65000"/>
                    <a:lumOff val="35000"/>
                  </a:schemeClr>
                </a:solidFill>
                <a:round/>
              </a:ln>
              <a:effectLst/>
            </c:spPr>
          </c:errBars>
          <c:cat>
            <c:strRef>
              <c:f>Sheet2!$B$18:$B$19</c:f>
              <c:strCache>
                <c:ptCount val="2"/>
                <c:pt idx="0">
                  <c:v>TOTAL PAID</c:v>
                </c:pt>
                <c:pt idx="1">
                  <c:v>HHLD REPORTED TOTAL CHARGE</c:v>
                </c:pt>
              </c:strCache>
            </c:strRef>
          </c:cat>
          <c:val>
            <c:numRef>
              <c:f>Sheet2!$N$18:$N$19</c:f>
              <c:numCache>
                <c:formatCode>General</c:formatCode>
                <c:ptCount val="2"/>
                <c:pt idx="0">
                  <c:v>219.27</c:v>
                </c:pt>
                <c:pt idx="1">
                  <c:v>537.76</c:v>
                </c:pt>
              </c:numCache>
            </c:numRef>
          </c:val>
          <c:extLst>
            <c:ext xmlns:c16="http://schemas.microsoft.com/office/drawing/2014/chart" uri="{C3380CC4-5D6E-409C-BE32-E72D297353CC}">
              <c16:uniqueId val="{00000002-95EB-4B66-90A9-7140925F890B}"/>
            </c:ext>
          </c:extLst>
        </c:ser>
        <c:dLbls>
          <c:showLegendKey val="0"/>
          <c:showVal val="0"/>
          <c:showCatName val="0"/>
          <c:showSerName val="0"/>
          <c:showPercent val="0"/>
          <c:showBubbleSize val="0"/>
        </c:dLbls>
        <c:gapWidth val="182"/>
        <c:axId val="-330791248"/>
        <c:axId val="-330786336"/>
      </c:barChart>
      <c:barChart>
        <c:barDir val="bar"/>
        <c:grouping val="stacked"/>
        <c:varyColors val="0"/>
        <c:ser>
          <c:idx val="0"/>
          <c:order val="0"/>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Sheet2!$E$18:$E$19</c:f>
              <c:numCache>
                <c:formatCode>General</c:formatCode>
                <c:ptCount val="2"/>
                <c:pt idx="0">
                  <c:v>215.03</c:v>
                </c:pt>
                <c:pt idx="1">
                  <c:v>525.5</c:v>
                </c:pt>
              </c:numCache>
            </c:numRef>
          </c:val>
          <c:extLst>
            <c:ext xmlns:c16="http://schemas.microsoft.com/office/drawing/2014/chart" uri="{C3380CC4-5D6E-409C-BE32-E72D297353CC}">
              <c16:uniqueId val="{00000003-95EB-4B66-90A9-7140925F890B}"/>
            </c:ext>
          </c:extLst>
        </c:ser>
        <c:ser>
          <c:idx val="6"/>
          <c:order val="1"/>
          <c:tx>
            <c:v>setophalf</c:v>
          </c:tx>
          <c:spPr>
            <a:solidFill>
              <a:srgbClr val="009797">
                <a:alpha val="25000"/>
              </a:srgbClr>
            </a:solidFill>
            <a:ln>
              <a:noFill/>
            </a:ln>
            <a:effectLst/>
          </c:spPr>
          <c:invertIfNegative val="0"/>
          <c:val>
            <c:numRef>
              <c:f>Sheet2!$L$18:$L$19</c:f>
              <c:numCache>
                <c:formatCode>General</c:formatCode>
                <c:ptCount val="2"/>
                <c:pt idx="0">
                  <c:v>4.43</c:v>
                </c:pt>
                <c:pt idx="1">
                  <c:v>15.86</c:v>
                </c:pt>
              </c:numCache>
            </c:numRef>
          </c:val>
          <c:extLst>
            <c:ext xmlns:c16="http://schemas.microsoft.com/office/drawing/2014/chart" uri="{C3380CC4-5D6E-409C-BE32-E72D297353CC}">
              <c16:uniqueId val="{00000004-95EB-4B66-90A9-7140925F890B}"/>
            </c:ext>
          </c:extLst>
        </c:ser>
        <c:ser>
          <c:idx val="5"/>
          <c:order val="2"/>
          <c:tx>
            <c:v>midline</c:v>
          </c:tx>
          <c:spPr>
            <a:solidFill>
              <a:srgbClr val="009797"/>
            </a:solidFill>
            <a:ln>
              <a:solidFill>
                <a:srgbClr val="009797"/>
              </a:solidFill>
            </a:ln>
            <a:effectLst/>
          </c:spPr>
          <c:invertIfNegative val="0"/>
          <c:val>
            <c:numRef>
              <c:f>Sheet2!$J$18:$J$19</c:f>
              <c:numCache>
                <c:formatCode>General</c:formatCode>
                <c:ptCount val="2"/>
                <c:pt idx="0">
                  <c:v>1E-3</c:v>
                </c:pt>
                <c:pt idx="1">
                  <c:v>1E-3</c:v>
                </c:pt>
              </c:numCache>
            </c:numRef>
          </c:val>
          <c:extLst>
            <c:ext xmlns:c16="http://schemas.microsoft.com/office/drawing/2014/chart" uri="{C3380CC4-5D6E-409C-BE32-E72D297353CC}">
              <c16:uniqueId val="{00000005-95EB-4B66-90A9-7140925F890B}"/>
            </c:ext>
          </c:extLst>
        </c:ser>
        <c:ser>
          <c:idx val="4"/>
          <c:order val="4"/>
          <c:tx>
            <c:v>se_bottomhalf</c:v>
          </c:tx>
          <c:spPr>
            <a:solidFill>
              <a:srgbClr val="009797">
                <a:alpha val="25000"/>
              </a:srgbClr>
            </a:solidFill>
            <a:ln>
              <a:noFill/>
            </a:ln>
            <a:effectLst/>
          </c:spPr>
          <c:invertIfNegative val="0"/>
          <c:val>
            <c:numRef>
              <c:f>Sheet2!$K$18:$K$19</c:f>
              <c:numCache>
                <c:formatCode>General</c:formatCode>
                <c:ptCount val="2"/>
                <c:pt idx="0">
                  <c:v>4.43</c:v>
                </c:pt>
                <c:pt idx="1">
                  <c:v>15.86</c:v>
                </c:pt>
              </c:numCache>
            </c:numRef>
          </c:val>
          <c:extLst>
            <c:ext xmlns:c16="http://schemas.microsoft.com/office/drawing/2014/chart" uri="{C3380CC4-5D6E-409C-BE32-E72D297353CC}">
              <c16:uniqueId val="{00000006-95EB-4B66-90A9-7140925F890B}"/>
            </c:ext>
          </c:extLst>
        </c:ser>
        <c:dLbls>
          <c:showLegendKey val="0"/>
          <c:showVal val="0"/>
          <c:showCatName val="0"/>
          <c:showSerName val="0"/>
          <c:showPercent val="0"/>
          <c:showBubbleSize val="0"/>
        </c:dLbls>
        <c:gapWidth val="30"/>
        <c:overlap val="100"/>
        <c:axId val="-330777216"/>
        <c:axId val="-330781648"/>
      </c:barChart>
      <c:catAx>
        <c:axId val="-33079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786336"/>
        <c:crosses val="autoZero"/>
        <c:auto val="1"/>
        <c:lblAlgn val="r"/>
        <c:lblOffset val="100"/>
        <c:noMultiLvlLbl val="0"/>
      </c:catAx>
      <c:valAx>
        <c:axId val="-330786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791248"/>
        <c:crosses val="autoZero"/>
        <c:crossBetween val="between"/>
        <c:majorUnit val="50"/>
      </c:valAx>
      <c:valAx>
        <c:axId val="-330781648"/>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777216"/>
        <c:crosses val="max"/>
        <c:crossBetween val="between"/>
        <c:majorUnit val="50"/>
      </c:valAx>
      <c:catAx>
        <c:axId val="-330777216"/>
        <c:scaling>
          <c:orientation val="minMax"/>
        </c:scaling>
        <c:delete val="1"/>
        <c:axPos val="l"/>
        <c:numFmt formatCode="General" sourceLinked="1"/>
        <c:majorTickMark val="out"/>
        <c:minorTickMark val="none"/>
        <c:tickLblPos val="nextTo"/>
        <c:crossAx val="-3307816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68391071760096E-2"/>
          <c:y val="0.187679201650293"/>
          <c:w val="0.90678894180605296"/>
          <c:h val="0.72520789650871698"/>
        </c:manualLayout>
      </c:layout>
      <c:barChart>
        <c:barDir val="bar"/>
        <c:grouping val="clustered"/>
        <c:varyColors val="0"/>
        <c:ser>
          <c:idx val="3"/>
          <c:order val="0"/>
          <c:tx>
            <c:strRef>
              <c:f>Sheet2!$R$1</c:f>
              <c:strCache>
                <c:ptCount val="1"/>
                <c:pt idx="0">
                  <c:v>t3Weighted Mean</c:v>
                </c:pt>
              </c:strCache>
            </c:strRef>
          </c:tx>
          <c:spPr>
            <a:solidFill>
              <a:schemeClr val="accent2">
                <a:lumMod val="75000"/>
              </a:schemeClr>
            </a:solidFill>
            <a:ln>
              <a:noFill/>
            </a:ln>
            <a:effectLst/>
          </c:spPr>
          <c:invertIfNegative val="0"/>
          <c:errBars>
            <c:errBarType val="both"/>
            <c:errValType val="cust"/>
            <c:noEndCap val="0"/>
            <c:pl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plus>
            <c:min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minus>
            <c:spPr>
              <a:noFill/>
              <a:ln w="9525" cap="flat" cmpd="sng" algn="ctr">
                <a:solidFill>
                  <a:schemeClr val="tx1">
                    <a:lumMod val="65000"/>
                    <a:lumOff val="3500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(Sheet2!$R$2:$R$5,Sheet2!$R$7:$R$14)</c:f>
              <c:numCache>
                <c:formatCode>General</c:formatCode>
                <c:ptCount val="12"/>
                <c:pt idx="0">
                  <c:v>0.3</c:v>
                </c:pt>
                <c:pt idx="1">
                  <c:v>1.45</c:v>
                </c:pt>
                <c:pt idx="2">
                  <c:v>0.13</c:v>
                </c:pt>
                <c:pt idx="3">
                  <c:v>2.8</c:v>
                </c:pt>
                <c:pt idx="4">
                  <c:v>4.34</c:v>
                </c:pt>
                <c:pt idx="5">
                  <c:v>5.1899999999999986</c:v>
                </c:pt>
                <c:pt idx="6">
                  <c:v>2.76</c:v>
                </c:pt>
                <c:pt idx="7">
                  <c:v>4.47</c:v>
                </c:pt>
                <c:pt idx="8">
                  <c:v>106.52</c:v>
                </c:pt>
                <c:pt idx="9">
                  <c:v>16.59</c:v>
                </c:pt>
                <c:pt idx="10">
                  <c:v>49.92</c:v>
                </c:pt>
                <c:pt idx="11">
                  <c:v>26.21</c:v>
                </c:pt>
              </c:numCache>
            </c:numRef>
          </c:val>
          <c:extLst>
            <c:ext xmlns:c16="http://schemas.microsoft.com/office/drawing/2014/chart" uri="{C3380CC4-5D6E-409C-BE32-E72D297353CC}">
              <c16:uniqueId val="{00000000-8E4A-4AEE-9DD3-E12E8A88BE72}"/>
            </c:ext>
          </c:extLst>
        </c:ser>
        <c:ser>
          <c:idx val="2"/>
          <c:order val="1"/>
          <c:tx>
            <c:strRef>
              <c:f>Sheet2!$P$1</c:f>
              <c:strCache>
                <c:ptCount val="1"/>
                <c:pt idx="0">
                  <c:v>t2Weighted Mean</c:v>
                </c:pt>
              </c:strCache>
            </c:strRef>
          </c:tx>
          <c:spPr>
            <a:solidFill>
              <a:schemeClr val="accent2">
                <a:lumMod val="60000"/>
                <a:lumOff val="40000"/>
              </a:schemeClr>
            </a:solidFill>
            <a:ln>
              <a:noFill/>
            </a:ln>
            <a:effectLst/>
          </c:spPr>
          <c:invertIfNegative val="0"/>
          <c:errBars>
            <c:errBarType val="both"/>
            <c:errValType val="cust"/>
            <c:noEndCap val="0"/>
            <c:plus>
              <c:numLit>
                <c:formatCode>General</c:formatCode>
                <c:ptCount val="1"/>
                <c:pt idx="0">
                  <c:v>1</c:v>
                </c:pt>
              </c:numLit>
            </c:plus>
            <c:minus>
              <c:numRef>
                <c:f>(Sheet2!$Q$2:$Q$5,Sheet2!$Q$7:$Q$14)</c:f>
                <c:numCache>
                  <c:formatCode>General</c:formatCode>
                  <c:ptCount val="12"/>
                  <c:pt idx="0">
                    <c:v>0.06</c:v>
                  </c:pt>
                  <c:pt idx="1">
                    <c:v>0.15</c:v>
                  </c:pt>
                  <c:pt idx="2">
                    <c:v>0.01</c:v>
                  </c:pt>
                  <c:pt idx="3">
                    <c:v>0.39</c:v>
                  </c:pt>
                  <c:pt idx="4">
                    <c:v>0.56999999999999995</c:v>
                  </c:pt>
                  <c:pt idx="5">
                    <c:v>0.86</c:v>
                  </c:pt>
                  <c:pt idx="6">
                    <c:v>0.28999999999999998</c:v>
                  </c:pt>
                  <c:pt idx="7">
                    <c:v>0.36</c:v>
                  </c:pt>
                  <c:pt idx="8">
                    <c:v>3.63</c:v>
                  </c:pt>
                  <c:pt idx="9">
                    <c:v>1.25</c:v>
                  </c:pt>
                  <c:pt idx="10">
                    <c:v>2.65</c:v>
                  </c:pt>
                  <c:pt idx="11">
                    <c:v>0.69</c:v>
                  </c:pt>
                </c:numCache>
              </c:numRef>
            </c:minus>
            <c:spPr>
              <a:noFill/>
              <a:ln w="9525" cap="flat" cmpd="sng" algn="ctr">
                <a:solidFill>
                  <a:schemeClr val="tx1">
                    <a:lumMod val="65000"/>
                    <a:lumOff val="3500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(Sheet2!$P$2:$P$5,Sheet2!$P$7:$P$14)</c:f>
              <c:numCache>
                <c:formatCode>General</c:formatCode>
                <c:ptCount val="12"/>
                <c:pt idx="0">
                  <c:v>0.25</c:v>
                </c:pt>
                <c:pt idx="1">
                  <c:v>1.31</c:v>
                </c:pt>
                <c:pt idx="2">
                  <c:v>0.03</c:v>
                </c:pt>
                <c:pt idx="3">
                  <c:v>2.15</c:v>
                </c:pt>
                <c:pt idx="4">
                  <c:v>3.89</c:v>
                </c:pt>
                <c:pt idx="5">
                  <c:v>5.1899999999999986</c:v>
                </c:pt>
                <c:pt idx="6">
                  <c:v>2.08</c:v>
                </c:pt>
                <c:pt idx="7">
                  <c:v>3.86</c:v>
                </c:pt>
                <c:pt idx="8">
                  <c:v>104.74</c:v>
                </c:pt>
                <c:pt idx="9">
                  <c:v>16.43</c:v>
                </c:pt>
                <c:pt idx="10">
                  <c:v>49.09</c:v>
                </c:pt>
                <c:pt idx="11">
                  <c:v>31.12</c:v>
                </c:pt>
              </c:numCache>
            </c:numRef>
          </c:val>
          <c:extLst>
            <c:ext xmlns:c16="http://schemas.microsoft.com/office/drawing/2014/chart" uri="{C3380CC4-5D6E-409C-BE32-E72D297353CC}">
              <c16:uniqueId val="{00000001-8E4A-4AEE-9DD3-E12E8A88BE72}"/>
            </c:ext>
          </c:extLst>
        </c:ser>
        <c:ser>
          <c:idx val="1"/>
          <c:order val="2"/>
          <c:tx>
            <c:strRef>
              <c:f>Sheet2!$N$1</c:f>
              <c:strCache>
                <c:ptCount val="1"/>
                <c:pt idx="0">
                  <c:v>t1Weighted Mean</c:v>
                </c:pt>
              </c:strCache>
            </c:strRef>
          </c:tx>
          <c:spPr>
            <a:solidFill>
              <a:srgbClr val="FBD9C2"/>
            </a:solidFill>
            <a:ln>
              <a:noFill/>
            </a:ln>
            <a:effectLst/>
          </c:spPr>
          <c:invertIfNegative val="0"/>
          <c:errBars>
            <c:errBarType val="both"/>
            <c:errValType val="cust"/>
            <c:noEndCap val="0"/>
            <c:pl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plus>
            <c:min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minus>
            <c:spPr>
              <a:noFill/>
              <a:ln w="9525" cap="flat" cmpd="sng" algn="ctr">
                <a:solidFill>
                  <a:schemeClr val="tx1">
                    <a:lumMod val="65000"/>
                    <a:lumOff val="3500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(Sheet2!$N$2:$N$5,Sheet2!$N$7:$N$14)</c:f>
              <c:numCache>
                <c:formatCode>General</c:formatCode>
                <c:ptCount val="12"/>
                <c:pt idx="0">
                  <c:v>0.25</c:v>
                </c:pt>
                <c:pt idx="1">
                  <c:v>1.25</c:v>
                </c:pt>
                <c:pt idx="2">
                  <c:v>0.03</c:v>
                </c:pt>
                <c:pt idx="3">
                  <c:v>2.15</c:v>
                </c:pt>
                <c:pt idx="4">
                  <c:v>3.89</c:v>
                </c:pt>
                <c:pt idx="5">
                  <c:v>5.3199999999999976</c:v>
                </c:pt>
                <c:pt idx="6">
                  <c:v>1.27</c:v>
                </c:pt>
                <c:pt idx="7">
                  <c:v>2.76</c:v>
                </c:pt>
                <c:pt idx="8">
                  <c:v>104.74</c:v>
                </c:pt>
                <c:pt idx="9">
                  <c:v>16.43</c:v>
                </c:pt>
                <c:pt idx="10">
                  <c:v>49.09</c:v>
                </c:pt>
                <c:pt idx="11">
                  <c:v>32.1</c:v>
                </c:pt>
              </c:numCache>
            </c:numRef>
          </c:val>
          <c:extLst>
            <c:ext xmlns:c16="http://schemas.microsoft.com/office/drawing/2014/chart" uri="{C3380CC4-5D6E-409C-BE32-E72D297353CC}">
              <c16:uniqueId val="{00000002-8E4A-4AEE-9DD3-E12E8A88BE72}"/>
            </c:ext>
          </c:extLst>
        </c:ser>
        <c:dLbls>
          <c:showLegendKey val="0"/>
          <c:showVal val="0"/>
          <c:showCatName val="0"/>
          <c:showSerName val="0"/>
          <c:showPercent val="0"/>
          <c:showBubbleSize val="0"/>
        </c:dLbls>
        <c:gapWidth val="182"/>
        <c:axId val="222907456"/>
        <c:axId val="385300384"/>
      </c:barChart>
      <c:barChart>
        <c:barDir val="bar"/>
        <c:grouping val="stacked"/>
        <c:varyColors val="0"/>
        <c:ser>
          <c:idx val="0"/>
          <c:order val="3"/>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(Sheet2!$E$2:$E$5,Sheet2!$E$7:$E$14)</c:f>
              <c:numCache>
                <c:formatCode>General</c:formatCode>
                <c:ptCount val="12"/>
                <c:pt idx="0">
                  <c:v>0.43</c:v>
                </c:pt>
                <c:pt idx="1">
                  <c:v>1.56</c:v>
                </c:pt>
                <c:pt idx="2">
                  <c:v>0.25</c:v>
                </c:pt>
                <c:pt idx="3">
                  <c:v>2.0499999999999998</c:v>
                </c:pt>
                <c:pt idx="4">
                  <c:v>3.71</c:v>
                </c:pt>
                <c:pt idx="5">
                  <c:v>4.33</c:v>
                </c:pt>
                <c:pt idx="6">
                  <c:v>2.74</c:v>
                </c:pt>
                <c:pt idx="7">
                  <c:v>5.8</c:v>
                </c:pt>
                <c:pt idx="8">
                  <c:v>100.3</c:v>
                </c:pt>
                <c:pt idx="9">
                  <c:v>14.48</c:v>
                </c:pt>
                <c:pt idx="10">
                  <c:v>46.35</c:v>
                </c:pt>
                <c:pt idx="11">
                  <c:v>25.04</c:v>
                </c:pt>
              </c:numCache>
            </c:numRef>
          </c:val>
          <c:extLst>
            <c:ext xmlns:c16="http://schemas.microsoft.com/office/drawing/2014/chart" uri="{C3380CC4-5D6E-409C-BE32-E72D297353CC}">
              <c16:uniqueId val="{00000003-8E4A-4AEE-9DD3-E12E8A88BE72}"/>
            </c:ext>
          </c:extLst>
        </c:ser>
        <c:ser>
          <c:idx val="6"/>
          <c:order val="4"/>
          <c:tx>
            <c:v>setophalf</c:v>
          </c:tx>
          <c:spPr>
            <a:solidFill>
              <a:srgbClr val="009797">
                <a:alpha val="25000"/>
              </a:srgbClr>
            </a:solidFill>
            <a:ln>
              <a:noFill/>
            </a:ln>
            <a:effectLst/>
          </c:spPr>
          <c:invertIfNegative val="0"/>
          <c:val>
            <c:numRef>
              <c:f>(Sheet2!$L$2:$L$5,Sheet2!$L$7:$L$14)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4-8E4A-4AEE-9DD3-E12E8A88BE72}"/>
            </c:ext>
          </c:extLst>
        </c:ser>
        <c:ser>
          <c:idx val="5"/>
          <c:order val="5"/>
          <c:tx>
            <c:v>midline</c:v>
          </c:tx>
          <c:spPr>
            <a:solidFill>
              <a:srgbClr val="009797"/>
            </a:solidFill>
            <a:ln>
              <a:solidFill>
                <a:srgbClr val="009797"/>
              </a:solidFill>
            </a:ln>
            <a:effectLst/>
          </c:spPr>
          <c:invertIfNegative val="0"/>
          <c:val>
            <c:numRef>
              <c:f>(Sheet2!$J$2:$J$5,Sheet2!$J$7:$J$14)</c:f>
              <c:numCache>
                <c:formatCode>General</c:formatCode>
                <c:ptCount val="12"/>
                <c:pt idx="0">
                  <c:v>1E-3</c:v>
                </c:pt>
                <c:pt idx="1">
                  <c:v>1E-3</c:v>
                </c:pt>
                <c:pt idx="2">
                  <c:v>1E-3</c:v>
                </c:pt>
                <c:pt idx="3">
                  <c:v>1E-3</c:v>
                </c:pt>
                <c:pt idx="4">
                  <c:v>1E-3</c:v>
                </c:pt>
                <c:pt idx="5">
                  <c:v>1E-3</c:v>
                </c:pt>
                <c:pt idx="6">
                  <c:v>1E-3</c:v>
                </c:pt>
                <c:pt idx="7">
                  <c:v>1E-3</c:v>
                </c:pt>
                <c:pt idx="8">
                  <c:v>1E-3</c:v>
                </c:pt>
                <c:pt idx="9">
                  <c:v>1E-3</c:v>
                </c:pt>
                <c:pt idx="10">
                  <c:v>1E-3</c:v>
                </c:pt>
                <c:pt idx="11">
                  <c:v>1E-3</c:v>
                </c:pt>
              </c:numCache>
            </c:numRef>
          </c:val>
          <c:extLst>
            <c:ext xmlns:c16="http://schemas.microsoft.com/office/drawing/2014/chart" uri="{C3380CC4-5D6E-409C-BE32-E72D297353CC}">
              <c16:uniqueId val="{00000005-8E4A-4AEE-9DD3-E12E8A88BE72}"/>
            </c:ext>
          </c:extLst>
        </c:ser>
        <c:ser>
          <c:idx val="4"/>
          <c:order val="6"/>
          <c:tx>
            <c:v>se_bottomhalf</c:v>
          </c:tx>
          <c:spPr>
            <a:solidFill>
              <a:srgbClr val="009797">
                <a:alpha val="25000"/>
              </a:srgbClr>
            </a:solidFill>
            <a:ln w="3175">
              <a:noFill/>
            </a:ln>
            <a:effectLst/>
          </c:spPr>
          <c:invertIfNegative val="0"/>
          <c:val>
            <c:numRef>
              <c:f>(Sheet2!$K$2:$K$5,Sheet2!$K$7:$K$14)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6-8E4A-4AEE-9DD3-E12E8A88BE72}"/>
            </c:ext>
          </c:extLst>
        </c:ser>
        <c:dLbls>
          <c:showLegendKey val="0"/>
          <c:showVal val="0"/>
          <c:showCatName val="0"/>
          <c:showSerName val="0"/>
          <c:showPercent val="0"/>
          <c:showBubbleSize val="0"/>
        </c:dLbls>
        <c:gapWidth val="30"/>
        <c:overlap val="100"/>
        <c:axId val="378478672"/>
        <c:axId val="150540304"/>
      </c:barChart>
      <c:catAx>
        <c:axId val="222907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300384"/>
        <c:crosses val="autoZero"/>
        <c:auto val="1"/>
        <c:lblAlgn val="r"/>
        <c:lblOffset val="100"/>
        <c:noMultiLvlLbl val="0"/>
      </c:catAx>
      <c:valAx>
        <c:axId val="385300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907456"/>
        <c:crosses val="autoZero"/>
        <c:crossBetween val="between"/>
        <c:majorUnit val="10"/>
      </c:valAx>
      <c:valAx>
        <c:axId val="150540304"/>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478672"/>
        <c:crosses val="max"/>
        <c:crossBetween val="between"/>
        <c:majorUnit val="10"/>
      </c:valAx>
      <c:catAx>
        <c:axId val="378478672"/>
        <c:scaling>
          <c:orientation val="minMax"/>
        </c:scaling>
        <c:delete val="1"/>
        <c:axPos val="l"/>
        <c:numFmt formatCode="General" sourceLinked="1"/>
        <c:majorTickMark val="out"/>
        <c:minorTickMark val="none"/>
        <c:tickLblPos val="nextTo"/>
        <c:crossAx val="1505403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Sheet2!$R$1</c:f>
              <c:strCache>
                <c:ptCount val="1"/>
                <c:pt idx="0">
                  <c:v>t3Weighted Mean</c:v>
                </c:pt>
              </c:strCache>
            </c:strRef>
          </c:tx>
          <c:spPr>
            <a:solidFill>
              <a:schemeClr val="accent2">
                <a:lumMod val="75000"/>
              </a:schemeClr>
            </a:solidFill>
            <a:ln>
              <a:noFill/>
            </a:ln>
            <a:effectLst/>
          </c:spPr>
          <c:invertIfNegative val="0"/>
          <c:errBars>
            <c:errBarType val="both"/>
            <c:errValType val="cust"/>
            <c:noEndCap val="0"/>
            <c:plus>
              <c:numRef>
                <c:f>Sheet2!$S$18:$S$19</c:f>
                <c:numCache>
                  <c:formatCode>General</c:formatCode>
                  <c:ptCount val="2"/>
                  <c:pt idx="0">
                    <c:v>4.29</c:v>
                  </c:pt>
                  <c:pt idx="1">
                    <c:v>15.85</c:v>
                  </c:pt>
                </c:numCache>
              </c:numRef>
            </c:plus>
            <c:minus>
              <c:numRef>
                <c:f>Sheet2!$S$18:$S$19</c:f>
                <c:numCache>
                  <c:formatCode>General</c:formatCode>
                  <c:ptCount val="2"/>
                  <c:pt idx="0">
                    <c:v>4.29</c:v>
                  </c:pt>
                  <c:pt idx="1">
                    <c:v>15.85</c:v>
                  </c:pt>
                </c:numCache>
              </c:numRef>
            </c:minus>
            <c:spPr>
              <a:noFill/>
              <a:ln w="9525" cap="flat" cmpd="sng" algn="ctr">
                <a:solidFill>
                  <a:schemeClr val="tx1">
                    <a:lumMod val="65000"/>
                    <a:lumOff val="35000"/>
                  </a:schemeClr>
                </a:solidFill>
                <a:round/>
              </a:ln>
              <a:effectLst/>
            </c:spPr>
          </c:errBars>
          <c:cat>
            <c:strRef>
              <c:f>Sheet2!$B$18:$B$19</c:f>
              <c:strCache>
                <c:ptCount val="2"/>
                <c:pt idx="0">
                  <c:v>TOTAL PAID</c:v>
                </c:pt>
                <c:pt idx="1">
                  <c:v>HHLD REPORTED TOTAL CHARGE</c:v>
                </c:pt>
              </c:strCache>
            </c:strRef>
          </c:cat>
          <c:val>
            <c:numRef>
              <c:f>Sheet2!$R$18:$R$19</c:f>
              <c:numCache>
                <c:formatCode>General</c:formatCode>
                <c:ptCount val="2"/>
                <c:pt idx="0">
                  <c:v>220.67</c:v>
                </c:pt>
                <c:pt idx="1">
                  <c:v>539.79999999999995</c:v>
                </c:pt>
              </c:numCache>
            </c:numRef>
          </c:val>
          <c:extLst>
            <c:ext xmlns:c16="http://schemas.microsoft.com/office/drawing/2014/chart" uri="{C3380CC4-5D6E-409C-BE32-E72D297353CC}">
              <c16:uniqueId val="{00000000-5658-4EA6-8BEF-10710839970A}"/>
            </c:ext>
          </c:extLst>
        </c:ser>
        <c:ser>
          <c:idx val="2"/>
          <c:order val="5"/>
          <c:tx>
            <c:strRef>
              <c:f>Sheet2!$P$1</c:f>
              <c:strCache>
                <c:ptCount val="1"/>
                <c:pt idx="0">
                  <c:v>t2Weighted Mean</c:v>
                </c:pt>
              </c:strCache>
            </c:strRef>
          </c:tx>
          <c:spPr>
            <a:solidFill>
              <a:schemeClr val="accent2">
                <a:lumMod val="60000"/>
                <a:lumOff val="40000"/>
              </a:schemeClr>
            </a:solidFill>
            <a:ln>
              <a:noFill/>
            </a:ln>
            <a:effectLst/>
          </c:spPr>
          <c:invertIfNegative val="0"/>
          <c:errBars>
            <c:errBarType val="both"/>
            <c:errValType val="cust"/>
            <c:noEndCap val="0"/>
            <c:plus>
              <c:numRef>
                <c:f>Sheet2!$Q$18:$Q$19</c:f>
                <c:numCache>
                  <c:formatCode>General</c:formatCode>
                  <c:ptCount val="2"/>
                  <c:pt idx="0">
                    <c:v>4.34</c:v>
                  </c:pt>
                  <c:pt idx="1">
                    <c:v>15.85</c:v>
                  </c:pt>
                </c:numCache>
              </c:numRef>
            </c:plus>
            <c:minus>
              <c:numRef>
                <c:f>Sheet2!$Q$18:$Q$19</c:f>
                <c:numCache>
                  <c:formatCode>General</c:formatCode>
                  <c:ptCount val="2"/>
                  <c:pt idx="0">
                    <c:v>4.34</c:v>
                  </c:pt>
                  <c:pt idx="1">
                    <c:v>15.85</c:v>
                  </c:pt>
                </c:numCache>
              </c:numRef>
            </c:minus>
            <c:spPr>
              <a:noFill/>
              <a:ln w="9525" cap="flat" cmpd="sng" algn="ctr">
                <a:solidFill>
                  <a:schemeClr val="tx1">
                    <a:lumMod val="65000"/>
                    <a:lumOff val="35000"/>
                  </a:schemeClr>
                </a:solidFill>
                <a:round/>
              </a:ln>
              <a:effectLst/>
            </c:spPr>
          </c:errBars>
          <c:cat>
            <c:strRef>
              <c:f>Sheet2!$B$18:$B$19</c:f>
              <c:strCache>
                <c:ptCount val="2"/>
                <c:pt idx="0">
                  <c:v>TOTAL PAID</c:v>
                </c:pt>
                <c:pt idx="1">
                  <c:v>HHLD REPORTED TOTAL CHARGE</c:v>
                </c:pt>
              </c:strCache>
            </c:strRef>
          </c:cat>
          <c:val>
            <c:numRef>
              <c:f>Sheet2!$P$18:$P$19</c:f>
              <c:numCache>
                <c:formatCode>General</c:formatCode>
                <c:ptCount val="2"/>
                <c:pt idx="0">
                  <c:v>220.14</c:v>
                </c:pt>
                <c:pt idx="1">
                  <c:v>537.76</c:v>
                </c:pt>
              </c:numCache>
            </c:numRef>
          </c:val>
          <c:extLst>
            <c:ext xmlns:c16="http://schemas.microsoft.com/office/drawing/2014/chart" uri="{C3380CC4-5D6E-409C-BE32-E72D297353CC}">
              <c16:uniqueId val="{00000001-5658-4EA6-8BEF-10710839970A}"/>
            </c:ext>
          </c:extLst>
        </c:ser>
        <c:ser>
          <c:idx val="1"/>
          <c:order val="6"/>
          <c:tx>
            <c:strRef>
              <c:f>Sheet2!$N$1</c:f>
              <c:strCache>
                <c:ptCount val="1"/>
                <c:pt idx="0">
                  <c:v>t1Weighted Mean</c:v>
                </c:pt>
              </c:strCache>
            </c:strRef>
          </c:tx>
          <c:spPr>
            <a:solidFill>
              <a:srgbClr val="FBD9C2"/>
            </a:solidFill>
            <a:ln>
              <a:noFill/>
            </a:ln>
            <a:effectLst/>
          </c:spPr>
          <c:invertIfNegative val="0"/>
          <c:errBars>
            <c:errBarType val="both"/>
            <c:errValType val="cust"/>
            <c:noEndCap val="0"/>
            <c:plus>
              <c:numRef>
                <c:f>Sheet2!$O$18:$O$19</c:f>
                <c:numCache>
                  <c:formatCode>General</c:formatCode>
                  <c:ptCount val="2"/>
                  <c:pt idx="0">
                    <c:v>4.3599999999999977</c:v>
                  </c:pt>
                  <c:pt idx="1">
                    <c:v>15.85</c:v>
                  </c:pt>
                </c:numCache>
              </c:numRef>
            </c:plus>
            <c:minus>
              <c:numRef>
                <c:f>Sheet2!$O$18:$O$19</c:f>
                <c:numCache>
                  <c:formatCode>General</c:formatCode>
                  <c:ptCount val="2"/>
                  <c:pt idx="0">
                    <c:v>4.3599999999999977</c:v>
                  </c:pt>
                  <c:pt idx="1">
                    <c:v>15.85</c:v>
                  </c:pt>
                </c:numCache>
              </c:numRef>
            </c:minus>
            <c:spPr>
              <a:noFill/>
              <a:ln w="9525" cap="flat" cmpd="sng" algn="ctr">
                <a:solidFill>
                  <a:schemeClr val="tx1">
                    <a:lumMod val="65000"/>
                    <a:lumOff val="35000"/>
                  </a:schemeClr>
                </a:solidFill>
                <a:round/>
              </a:ln>
              <a:effectLst/>
            </c:spPr>
          </c:errBars>
          <c:cat>
            <c:strRef>
              <c:f>Sheet2!$B$18:$B$19</c:f>
              <c:strCache>
                <c:ptCount val="2"/>
                <c:pt idx="0">
                  <c:v>TOTAL PAID</c:v>
                </c:pt>
                <c:pt idx="1">
                  <c:v>HHLD REPORTED TOTAL CHARGE</c:v>
                </c:pt>
              </c:strCache>
            </c:strRef>
          </c:cat>
          <c:val>
            <c:numRef>
              <c:f>Sheet2!$N$18:$N$19</c:f>
              <c:numCache>
                <c:formatCode>General</c:formatCode>
                <c:ptCount val="2"/>
                <c:pt idx="0">
                  <c:v>219.27</c:v>
                </c:pt>
                <c:pt idx="1">
                  <c:v>537.76</c:v>
                </c:pt>
              </c:numCache>
            </c:numRef>
          </c:val>
          <c:extLst>
            <c:ext xmlns:c16="http://schemas.microsoft.com/office/drawing/2014/chart" uri="{C3380CC4-5D6E-409C-BE32-E72D297353CC}">
              <c16:uniqueId val="{00000002-5658-4EA6-8BEF-10710839970A}"/>
            </c:ext>
          </c:extLst>
        </c:ser>
        <c:dLbls>
          <c:showLegendKey val="0"/>
          <c:showVal val="0"/>
          <c:showCatName val="0"/>
          <c:showSerName val="0"/>
          <c:showPercent val="0"/>
          <c:showBubbleSize val="0"/>
        </c:dLbls>
        <c:gapWidth val="182"/>
        <c:axId val="-93284656"/>
        <c:axId val="150389808"/>
      </c:barChart>
      <c:barChart>
        <c:barDir val="bar"/>
        <c:grouping val="stacked"/>
        <c:varyColors val="0"/>
        <c:ser>
          <c:idx val="0"/>
          <c:order val="0"/>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Sheet2!$E$18:$E$19</c:f>
              <c:numCache>
                <c:formatCode>General</c:formatCode>
                <c:ptCount val="2"/>
                <c:pt idx="0">
                  <c:v>215.03</c:v>
                </c:pt>
                <c:pt idx="1">
                  <c:v>525.5</c:v>
                </c:pt>
              </c:numCache>
            </c:numRef>
          </c:val>
          <c:extLst>
            <c:ext xmlns:c16="http://schemas.microsoft.com/office/drawing/2014/chart" uri="{C3380CC4-5D6E-409C-BE32-E72D297353CC}">
              <c16:uniqueId val="{00000003-5658-4EA6-8BEF-10710839970A}"/>
            </c:ext>
          </c:extLst>
        </c:ser>
        <c:ser>
          <c:idx val="6"/>
          <c:order val="1"/>
          <c:tx>
            <c:v>setophalf</c:v>
          </c:tx>
          <c:spPr>
            <a:solidFill>
              <a:srgbClr val="009797">
                <a:alpha val="25000"/>
              </a:srgbClr>
            </a:solidFill>
            <a:ln>
              <a:noFill/>
            </a:ln>
            <a:effectLst/>
          </c:spPr>
          <c:invertIfNegative val="0"/>
          <c:val>
            <c:numRef>
              <c:f>Sheet2!$L$18:$L$19</c:f>
              <c:numCache>
                <c:formatCode>General</c:formatCode>
                <c:ptCount val="2"/>
                <c:pt idx="0">
                  <c:v>4.43</c:v>
                </c:pt>
                <c:pt idx="1">
                  <c:v>15.86</c:v>
                </c:pt>
              </c:numCache>
            </c:numRef>
          </c:val>
          <c:extLst>
            <c:ext xmlns:c16="http://schemas.microsoft.com/office/drawing/2014/chart" uri="{C3380CC4-5D6E-409C-BE32-E72D297353CC}">
              <c16:uniqueId val="{00000004-5658-4EA6-8BEF-10710839970A}"/>
            </c:ext>
          </c:extLst>
        </c:ser>
        <c:ser>
          <c:idx val="5"/>
          <c:order val="2"/>
          <c:tx>
            <c:v>midline</c:v>
          </c:tx>
          <c:spPr>
            <a:solidFill>
              <a:srgbClr val="009797"/>
            </a:solidFill>
            <a:ln>
              <a:solidFill>
                <a:srgbClr val="009797"/>
              </a:solidFill>
            </a:ln>
            <a:effectLst/>
          </c:spPr>
          <c:invertIfNegative val="0"/>
          <c:val>
            <c:numRef>
              <c:f>Sheet2!$J$18:$J$19</c:f>
              <c:numCache>
                <c:formatCode>General</c:formatCode>
                <c:ptCount val="2"/>
                <c:pt idx="0">
                  <c:v>1E-3</c:v>
                </c:pt>
                <c:pt idx="1">
                  <c:v>1E-3</c:v>
                </c:pt>
              </c:numCache>
            </c:numRef>
          </c:val>
          <c:extLst>
            <c:ext xmlns:c16="http://schemas.microsoft.com/office/drawing/2014/chart" uri="{C3380CC4-5D6E-409C-BE32-E72D297353CC}">
              <c16:uniqueId val="{00000005-5658-4EA6-8BEF-10710839970A}"/>
            </c:ext>
          </c:extLst>
        </c:ser>
        <c:ser>
          <c:idx val="4"/>
          <c:order val="4"/>
          <c:tx>
            <c:v>se_bottomhalf</c:v>
          </c:tx>
          <c:spPr>
            <a:solidFill>
              <a:srgbClr val="009797">
                <a:alpha val="25000"/>
              </a:srgbClr>
            </a:solidFill>
            <a:ln>
              <a:noFill/>
            </a:ln>
            <a:effectLst/>
          </c:spPr>
          <c:invertIfNegative val="0"/>
          <c:val>
            <c:numRef>
              <c:f>Sheet2!$K$18:$K$19</c:f>
              <c:numCache>
                <c:formatCode>General</c:formatCode>
                <c:ptCount val="2"/>
                <c:pt idx="0">
                  <c:v>4.43</c:v>
                </c:pt>
                <c:pt idx="1">
                  <c:v>15.86</c:v>
                </c:pt>
              </c:numCache>
            </c:numRef>
          </c:val>
          <c:extLst>
            <c:ext xmlns:c16="http://schemas.microsoft.com/office/drawing/2014/chart" uri="{C3380CC4-5D6E-409C-BE32-E72D297353CC}">
              <c16:uniqueId val="{00000006-5658-4EA6-8BEF-10710839970A}"/>
            </c:ext>
          </c:extLst>
        </c:ser>
        <c:dLbls>
          <c:showLegendKey val="0"/>
          <c:showVal val="0"/>
          <c:showCatName val="0"/>
          <c:showSerName val="0"/>
          <c:showPercent val="0"/>
          <c:showBubbleSize val="0"/>
        </c:dLbls>
        <c:gapWidth val="30"/>
        <c:overlap val="100"/>
        <c:axId val="470086592"/>
        <c:axId val="265796048"/>
      </c:barChart>
      <c:catAx>
        <c:axId val="-93284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389808"/>
        <c:crosses val="autoZero"/>
        <c:auto val="1"/>
        <c:lblAlgn val="r"/>
        <c:lblOffset val="100"/>
        <c:noMultiLvlLbl val="0"/>
      </c:catAx>
      <c:valAx>
        <c:axId val="150389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284656"/>
        <c:crosses val="autoZero"/>
        <c:crossBetween val="between"/>
        <c:majorUnit val="50"/>
      </c:valAx>
      <c:valAx>
        <c:axId val="265796048"/>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086592"/>
        <c:crosses val="max"/>
        <c:crossBetween val="between"/>
        <c:majorUnit val="50"/>
      </c:valAx>
      <c:catAx>
        <c:axId val="470086592"/>
        <c:scaling>
          <c:orientation val="minMax"/>
        </c:scaling>
        <c:delete val="1"/>
        <c:axPos val="l"/>
        <c:numFmt formatCode="General" sourceLinked="1"/>
        <c:majorTickMark val="out"/>
        <c:minorTickMark val="none"/>
        <c:tickLblPos val="nextTo"/>
        <c:crossAx val="2657960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Sheet1!$A$14</c:f>
              <c:strCache>
                <c:ptCount val="1"/>
                <c:pt idx="0">
                  <c:v>Top 1%</c:v>
                </c:pt>
              </c:strCache>
            </c:strRef>
          </c:tx>
          <c:spPr>
            <a:solidFill>
              <a:srgbClr val="02211F"/>
            </a:solidFill>
            <a:ln>
              <a:solidFill>
                <a:schemeClr val="bg1"/>
              </a:solidFill>
            </a:ln>
            <a:effectLst/>
          </c:spPr>
          <c:invertIfNegative val="0"/>
          <c:dLbls>
            <c:dLbl>
              <c:idx val="0"/>
              <c:layout>
                <c:manualLayout>
                  <c:x val="-6.7780146821404602E-3"/>
                  <c:y val="1.4613871829823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33795181205152403"/>
                      <c:h val="6.65473661838233E-2"/>
                    </c:manualLayout>
                  </c15:layout>
                </c:ext>
                <c:ext xmlns:c16="http://schemas.microsoft.com/office/drawing/2014/chart" uri="{C3380CC4-5D6E-409C-BE32-E72D297353CC}">
                  <c16:uniqueId val="{00000000-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Sheet1!$D$14</c:f>
              <c:numCache>
                <c:formatCode>General</c:formatCode>
                <c:ptCount val="1"/>
                <c:pt idx="0">
                  <c:v>1</c:v>
                </c:pt>
              </c:numCache>
            </c:numRef>
          </c:val>
          <c:extLst>
            <c:ext xmlns:c16="http://schemas.microsoft.com/office/drawing/2014/chart" uri="{C3380CC4-5D6E-409C-BE32-E72D297353CC}">
              <c16:uniqueId val="{00000000-5AA6-437D-92AB-8DC29D5CBFA5}"/>
            </c:ext>
          </c:extLst>
        </c:ser>
        <c:ser>
          <c:idx val="1"/>
          <c:order val="1"/>
          <c:tx>
            <c:strRef>
              <c:f>Sheet1!$A$15</c:f>
              <c:strCache>
                <c:ptCount val="1"/>
                <c:pt idx="0">
                  <c:v>Top 5%</c:v>
                </c:pt>
              </c:strCache>
            </c:strRef>
          </c:tx>
          <c:spPr>
            <a:solidFill>
              <a:srgbClr val="013F3D"/>
            </a:solidFill>
            <a:ln>
              <a:solidFill>
                <a:schemeClr val="bg1"/>
              </a:solidFill>
            </a:ln>
            <a:effectLst/>
          </c:spPr>
          <c:invertIfNegative val="0"/>
          <c:dLbls>
            <c:dLbl>
              <c:idx val="0"/>
              <c:layout>
                <c:manualLayout>
                  <c:x val="-6.7780146821404602E-3"/>
                  <c:y val="4.6074563676412796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32439578268724301"/>
                      <c:h val="3.9888431307980199E-2"/>
                    </c:manualLayout>
                  </c15:layout>
                </c:ext>
                <c:ext xmlns:c16="http://schemas.microsoft.com/office/drawing/2014/chart" uri="{C3380CC4-5D6E-409C-BE32-E72D297353CC}">
                  <c16:uniqueId val="{00000001-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Sheet1!$D$15</c:f>
              <c:numCache>
                <c:formatCode>General</c:formatCode>
                <c:ptCount val="1"/>
                <c:pt idx="0">
                  <c:v>4</c:v>
                </c:pt>
              </c:numCache>
            </c:numRef>
          </c:val>
          <c:extLst>
            <c:ext xmlns:c16="http://schemas.microsoft.com/office/drawing/2014/chart" uri="{C3380CC4-5D6E-409C-BE32-E72D297353CC}">
              <c16:uniqueId val="{00000002-5AA6-437D-92AB-8DC29D5CBFA5}"/>
            </c:ext>
          </c:extLst>
        </c:ser>
        <c:ser>
          <c:idx val="2"/>
          <c:order val="2"/>
          <c:tx>
            <c:strRef>
              <c:f>Sheet1!$A$16</c:f>
              <c:strCache>
                <c:ptCount val="1"/>
                <c:pt idx="0">
                  <c:v>Top 10%</c:v>
                </c:pt>
              </c:strCache>
            </c:strRef>
          </c:tx>
          <c:spPr>
            <a:solidFill>
              <a:srgbClr val="015756"/>
            </a:solidFill>
            <a:ln>
              <a:solidFill>
                <a:schemeClr val="bg1"/>
              </a:solidFill>
            </a:ln>
            <a:effectLst/>
          </c:spPr>
          <c:invertIfNegative val="0"/>
          <c:dLbls>
            <c:dLbl>
              <c:idx val="0"/>
              <c:layout>
                <c:manualLayout>
                  <c:x val="-6.77774783116873E-3"/>
                  <c:y val="-4.55589651820141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2910623604035799"/>
                      <c:h val="8.3209200481225196E-2"/>
                    </c:manualLayout>
                  </c15:layout>
                </c:ext>
                <c:ext xmlns:c16="http://schemas.microsoft.com/office/drawing/2014/chart" uri="{C3380CC4-5D6E-409C-BE32-E72D297353CC}">
                  <c16:uniqueId val="{00000002-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General</c:formatCode>
                <c:ptCount val="1"/>
                <c:pt idx="0">
                  <c:v>5</c:v>
                </c:pt>
              </c:numCache>
            </c:numRef>
          </c:val>
          <c:extLst>
            <c:ext xmlns:c16="http://schemas.microsoft.com/office/drawing/2014/chart" uri="{C3380CC4-5D6E-409C-BE32-E72D297353CC}">
              <c16:uniqueId val="{00000003-5AA6-437D-92AB-8DC29D5CBFA5}"/>
            </c:ext>
          </c:extLst>
        </c:ser>
        <c:ser>
          <c:idx val="3"/>
          <c:order val="3"/>
          <c:tx>
            <c:strRef>
              <c:f>Sheet1!$A$17</c:f>
              <c:strCache>
                <c:ptCount val="1"/>
                <c:pt idx="0">
                  <c:v>Top 20%</c:v>
                </c:pt>
              </c:strCache>
            </c:strRef>
          </c:tx>
          <c:spPr>
            <a:solidFill>
              <a:srgbClr val="017171"/>
            </a:solidFill>
            <a:ln>
              <a:solidFill>
                <a:schemeClr val="bg1"/>
              </a:solidFill>
            </a:ln>
            <a:effectLst/>
          </c:spPr>
          <c:invertIfNegative val="0"/>
          <c:dLbls>
            <c:dLbl>
              <c:idx val="0"/>
              <c:layout>
                <c:manualLayout>
                  <c:x val="-6.77774783116873E-3"/>
                  <c:y val="-7.3075918926400604E-4"/>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2910623604035799"/>
                      <c:h val="8.3209200481225196E-2"/>
                    </c:manualLayout>
                  </c15:layout>
                </c:ext>
                <c:ext xmlns:c16="http://schemas.microsoft.com/office/drawing/2014/chart" uri="{C3380CC4-5D6E-409C-BE32-E72D297353CC}">
                  <c16:uniqueId val="{00000003-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Sheet1!$D$17</c:f>
              <c:numCache>
                <c:formatCode>General</c:formatCode>
                <c:ptCount val="1"/>
                <c:pt idx="0">
                  <c:v>10</c:v>
                </c:pt>
              </c:numCache>
            </c:numRef>
          </c:val>
          <c:extLst>
            <c:ext xmlns:c16="http://schemas.microsoft.com/office/drawing/2014/chart" uri="{C3380CC4-5D6E-409C-BE32-E72D297353CC}">
              <c16:uniqueId val="{00000004-5AA6-437D-92AB-8DC29D5CBFA5}"/>
            </c:ext>
          </c:extLst>
        </c:ser>
        <c:ser>
          <c:idx val="4"/>
          <c:order val="4"/>
          <c:tx>
            <c:strRef>
              <c:f>Sheet1!$A$18</c:f>
              <c:strCache>
                <c:ptCount val="1"/>
                <c:pt idx="0">
                  <c:v>Top 25%</c:v>
                </c:pt>
              </c:strCache>
            </c:strRef>
          </c:tx>
          <c:spPr>
            <a:solidFill>
              <a:srgbClr val="007A78"/>
            </a:solidFill>
            <a:ln>
              <a:solidFill>
                <a:schemeClr val="bg1"/>
              </a:solidFill>
            </a:ln>
            <a:effectLst/>
          </c:spPr>
          <c:invertIfNegative val="0"/>
          <c:dLbls>
            <c:dLbl>
              <c:idx val="0"/>
              <c:layout>
                <c:manualLayout>
                  <c:x val="-6.77774783116873E-3"/>
                  <c:y val="-1.2235296587210301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2910623604035799"/>
                      <c:h val="8.3209200481225196E-2"/>
                    </c:manualLayout>
                  </c15:layout>
                </c:ext>
                <c:ext xmlns:c16="http://schemas.microsoft.com/office/drawing/2014/chart" uri="{C3380CC4-5D6E-409C-BE32-E72D297353CC}">
                  <c16:uniqueId val="{00000004-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Sheet1!$D$18</c:f>
              <c:numCache>
                <c:formatCode>General</c:formatCode>
                <c:ptCount val="1"/>
                <c:pt idx="0">
                  <c:v>5</c:v>
                </c:pt>
              </c:numCache>
            </c:numRef>
          </c:val>
          <c:extLst>
            <c:ext xmlns:c16="http://schemas.microsoft.com/office/drawing/2014/chart" uri="{C3380CC4-5D6E-409C-BE32-E72D297353CC}">
              <c16:uniqueId val="{00000005-5AA6-437D-92AB-8DC29D5CBFA5}"/>
            </c:ext>
          </c:extLst>
        </c:ser>
        <c:ser>
          <c:idx val="5"/>
          <c:order val="5"/>
          <c:tx>
            <c:strRef>
              <c:f>Sheet1!$A$19</c:f>
              <c:strCache>
                <c:ptCount val="1"/>
                <c:pt idx="0">
                  <c:v>Top 30%</c:v>
                </c:pt>
              </c:strCache>
            </c:strRef>
          </c:tx>
          <c:spPr>
            <a:solidFill>
              <a:srgbClr val="009797"/>
            </a:solidFill>
            <a:ln>
              <a:solidFill>
                <a:schemeClr val="bg1"/>
              </a:solidFill>
            </a:ln>
            <a:effectLst/>
          </c:spPr>
          <c:invertIfNegative val="0"/>
          <c:dLbls>
            <c:dLbl>
              <c:idx val="0"/>
              <c:layout>
                <c:manualLayout>
                  <c:x val="0"/>
                  <c:y val="-7.8882633776816806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0877219199393702"/>
                      <c:h val="8.3209200481225196E-2"/>
                    </c:manualLayout>
                  </c15:layout>
                </c:ext>
                <c:ext xmlns:c16="http://schemas.microsoft.com/office/drawing/2014/chart" uri="{C3380CC4-5D6E-409C-BE32-E72D297353CC}">
                  <c16:uniqueId val="{00000005-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Sheet1!$D$19</c:f>
              <c:numCache>
                <c:formatCode>General</c:formatCode>
                <c:ptCount val="1"/>
                <c:pt idx="0">
                  <c:v>5</c:v>
                </c:pt>
              </c:numCache>
            </c:numRef>
          </c:val>
          <c:extLst>
            <c:ext xmlns:c16="http://schemas.microsoft.com/office/drawing/2014/chart" uri="{C3380CC4-5D6E-409C-BE32-E72D297353CC}">
              <c16:uniqueId val="{00000006-5AA6-437D-92AB-8DC29D5CBFA5}"/>
            </c:ext>
          </c:extLst>
        </c:ser>
        <c:ser>
          <c:idx val="6"/>
          <c:order val="6"/>
          <c:tx>
            <c:strRef>
              <c:f>Sheet1!$A$20</c:f>
              <c:strCache>
                <c:ptCount val="1"/>
                <c:pt idx="0">
                  <c:v>Top 40%</c:v>
                </c:pt>
              </c:strCache>
            </c:strRef>
          </c:tx>
          <c:spPr>
            <a:solidFill>
              <a:srgbClr val="6AC5C3"/>
            </a:solidFill>
            <a:ln>
              <a:solidFill>
                <a:schemeClr val="bg1"/>
              </a:solidFill>
            </a:ln>
            <a:effectLst/>
          </c:spPr>
          <c:invertIfNegative val="0"/>
          <c:dLbls>
            <c:dLbl>
              <c:idx val="0"/>
              <c:layout>
                <c:manualLayout>
                  <c:x val="-6.7780146821404602E-3"/>
                  <c:y val="-7.3075918926412801E-4"/>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4944028008678002"/>
                      <c:h val="8.3209200481225196E-2"/>
                    </c:manualLayout>
                  </c15:layout>
                </c:ext>
                <c:ext xmlns:c16="http://schemas.microsoft.com/office/drawing/2014/chart" uri="{C3380CC4-5D6E-409C-BE32-E72D297353CC}">
                  <c16:uniqueId val="{00000006-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Sheet1!$D$20</c:f>
              <c:numCache>
                <c:formatCode>General</c:formatCode>
                <c:ptCount val="1"/>
                <c:pt idx="0">
                  <c:v>10</c:v>
                </c:pt>
              </c:numCache>
            </c:numRef>
          </c:val>
          <c:extLst>
            <c:ext xmlns:c16="http://schemas.microsoft.com/office/drawing/2014/chart" uri="{C3380CC4-5D6E-409C-BE32-E72D297353CC}">
              <c16:uniqueId val="{00000007-5AA6-437D-92AB-8DC29D5CBFA5}"/>
            </c:ext>
          </c:extLst>
        </c:ser>
        <c:ser>
          <c:idx val="7"/>
          <c:order val="7"/>
          <c:tx>
            <c:strRef>
              <c:f>Sheet1!$A$21</c:f>
              <c:strCache>
                <c:ptCount val="1"/>
                <c:pt idx="0">
                  <c:v>Top 50%</c:v>
                </c:pt>
              </c:strCache>
            </c:strRef>
          </c:tx>
          <c:spPr>
            <a:solidFill>
              <a:srgbClr val="A1DCD9"/>
            </a:solidFill>
            <a:ln>
              <a:solidFill>
                <a:schemeClr val="bg1"/>
              </a:solidFill>
            </a:ln>
            <a:effectLst/>
          </c:spPr>
          <c:invertIfNegative val="0"/>
          <c:dLbls>
            <c:dLbl>
              <c:idx val="0"/>
              <c:layout>
                <c:manualLayout>
                  <c:x val="-1.0166755172239E-2"/>
                  <c:y val="5.9337121386054698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1555020667607703"/>
                      <c:h val="8.3209200481225196E-2"/>
                    </c:manualLayout>
                  </c15:layout>
                </c:ext>
                <c:ext xmlns:c16="http://schemas.microsoft.com/office/drawing/2014/chart" uri="{C3380CC4-5D6E-409C-BE32-E72D297353CC}">
                  <c16:uniqueId val="{00000007-5C06-4BA9-87B4-B0B0626EA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Sheet1!$D$21</c:f>
              <c:numCache>
                <c:formatCode>General</c:formatCode>
                <c:ptCount val="1"/>
                <c:pt idx="0">
                  <c:v>10</c:v>
                </c:pt>
              </c:numCache>
            </c:numRef>
          </c:val>
          <c:extLst>
            <c:ext xmlns:c16="http://schemas.microsoft.com/office/drawing/2014/chart" uri="{C3380CC4-5D6E-409C-BE32-E72D297353CC}">
              <c16:uniqueId val="{00000008-5AA6-437D-92AB-8DC29D5CBFA5}"/>
            </c:ext>
          </c:extLst>
        </c:ser>
        <c:ser>
          <c:idx val="8"/>
          <c:order val="8"/>
          <c:tx>
            <c:strRef>
              <c:f>Sheet1!$A$22</c:f>
              <c:strCache>
                <c:ptCount val="1"/>
                <c:pt idx="0">
                  <c:v>rest</c:v>
                </c:pt>
              </c:strCache>
            </c:strRef>
          </c:tx>
          <c:spPr>
            <a:solidFill>
              <a:srgbClr val="D7F3EE"/>
            </a:solidFill>
            <a:ln>
              <a:noFill/>
            </a:ln>
            <a:effectLst/>
          </c:spPr>
          <c:invertIfNegative val="0"/>
          <c:dLbls>
            <c:delete val="1"/>
          </c:dLbls>
          <c:val>
            <c:numRef>
              <c:f>Sheet1!$D$22</c:f>
              <c:numCache>
                <c:formatCode>General</c:formatCode>
                <c:ptCount val="1"/>
                <c:pt idx="0">
                  <c:v>50</c:v>
                </c:pt>
              </c:numCache>
            </c:numRef>
          </c:val>
          <c:extLst>
            <c:ext xmlns:c16="http://schemas.microsoft.com/office/drawing/2014/chart" uri="{C3380CC4-5D6E-409C-BE32-E72D297353CC}">
              <c16:uniqueId val="{00000009-5AA6-437D-92AB-8DC29D5CBFA5}"/>
            </c:ext>
          </c:extLst>
        </c:ser>
        <c:dLbls>
          <c:dLblPos val="inEnd"/>
          <c:showLegendKey val="0"/>
          <c:showVal val="1"/>
          <c:showCatName val="0"/>
          <c:showSerName val="0"/>
          <c:showPercent val="0"/>
          <c:showBubbleSize val="0"/>
        </c:dLbls>
        <c:gapWidth val="23"/>
        <c:overlap val="100"/>
        <c:axId val="42053232"/>
        <c:axId val="42051040"/>
      </c:barChart>
      <c:catAx>
        <c:axId val="42053232"/>
        <c:scaling>
          <c:orientation val="minMax"/>
        </c:scaling>
        <c:delete val="1"/>
        <c:axPos val="b"/>
        <c:majorTickMark val="none"/>
        <c:minorTickMark val="none"/>
        <c:tickLblPos val="nextTo"/>
        <c:crossAx val="42051040"/>
        <c:crosses val="autoZero"/>
        <c:auto val="1"/>
        <c:lblAlgn val="ctr"/>
        <c:lblOffset val="100"/>
        <c:noMultiLvlLbl val="0"/>
      </c:catAx>
      <c:valAx>
        <c:axId val="4205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charset="0"/>
                <a:ea typeface="Calibri" charset="0"/>
                <a:cs typeface="Calibri" charset="0"/>
              </a:defRPr>
            </a:pPr>
            <a:endParaRPr lang="en-US"/>
          </a:p>
        </c:txPr>
        <c:crossAx val="42053232"/>
        <c:crosses val="autoZero"/>
        <c:crossBetween val="between"/>
        <c:majorUnit val="0.1"/>
        <c:minorUnit val="0.0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latin typeface="+mn-lt"/>
          <a:ea typeface="Adobe Caslon Pro" charset="0"/>
          <a:cs typeface="Adobe Caslon Pro"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1"/>
          <c:order val="0"/>
          <c:tx>
            <c:strRef>
              <c:f>Sheet1!$A$3</c:f>
              <c:strCache>
                <c:ptCount val="1"/>
                <c:pt idx="0">
                  <c:v>Top 1%</c:v>
                </c:pt>
              </c:strCache>
            </c:strRef>
          </c:tx>
          <c:spPr>
            <a:solidFill>
              <a:srgbClr val="01211F"/>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Sheet1!$F$3</c:f>
              <c:numCache>
                <c:formatCode>General</c:formatCode>
                <c:ptCount val="1"/>
                <c:pt idx="0">
                  <c:v>21.36</c:v>
                </c:pt>
              </c:numCache>
            </c:numRef>
          </c:val>
          <c:extLst>
            <c:ext xmlns:c16="http://schemas.microsoft.com/office/drawing/2014/chart" uri="{C3380CC4-5D6E-409C-BE32-E72D297353CC}">
              <c16:uniqueId val="{00000001-1D2E-488B-9561-F9DCA84A6396}"/>
            </c:ext>
          </c:extLst>
        </c:ser>
        <c:ser>
          <c:idx val="2"/>
          <c:order val="1"/>
          <c:tx>
            <c:strRef>
              <c:f>Sheet1!$A$4</c:f>
              <c:strCache>
                <c:ptCount val="1"/>
                <c:pt idx="0">
                  <c:v>Top 5%</c:v>
                </c:pt>
              </c:strCache>
            </c:strRef>
          </c:tx>
          <c:spPr>
            <a:solidFill>
              <a:srgbClr val="003F3D"/>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Sheet1!$F$4</c:f>
              <c:numCache>
                <c:formatCode>General</c:formatCode>
                <c:ptCount val="1"/>
                <c:pt idx="0">
                  <c:v>23.32</c:v>
                </c:pt>
              </c:numCache>
            </c:numRef>
          </c:val>
          <c:extLst>
            <c:ext xmlns:c16="http://schemas.microsoft.com/office/drawing/2014/chart" uri="{C3380CC4-5D6E-409C-BE32-E72D297353CC}">
              <c16:uniqueId val="{00000003-1D2E-488B-9561-F9DCA84A6396}"/>
            </c:ext>
          </c:extLst>
        </c:ser>
        <c:ser>
          <c:idx val="3"/>
          <c:order val="2"/>
          <c:tx>
            <c:strRef>
              <c:f>Sheet1!$A$5</c:f>
              <c:strCache>
                <c:ptCount val="1"/>
                <c:pt idx="0">
                  <c:v>Top 10%</c:v>
                </c:pt>
              </c:strCache>
            </c:strRef>
          </c:tx>
          <c:spPr>
            <a:solidFill>
              <a:srgbClr val="005756"/>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Sheet1!$F$5</c:f>
              <c:numCache>
                <c:formatCode>General</c:formatCode>
                <c:ptCount val="1"/>
                <c:pt idx="0">
                  <c:v>13.79</c:v>
                </c:pt>
              </c:numCache>
            </c:numRef>
          </c:val>
          <c:extLst>
            <c:ext xmlns:c16="http://schemas.microsoft.com/office/drawing/2014/chart" uri="{C3380CC4-5D6E-409C-BE32-E72D297353CC}">
              <c16:uniqueId val="{00000005-1D2E-488B-9561-F9DCA84A6396}"/>
            </c:ext>
          </c:extLst>
        </c:ser>
        <c:ser>
          <c:idx val="4"/>
          <c:order val="3"/>
          <c:tx>
            <c:strRef>
              <c:f>Sheet1!$A$6</c:f>
              <c:strCache>
                <c:ptCount val="1"/>
                <c:pt idx="0">
                  <c:v>Top 20%</c:v>
                </c:pt>
              </c:strCache>
            </c:strRef>
          </c:tx>
          <c:spPr>
            <a:solidFill>
              <a:srgbClr val="007171"/>
            </a:solidFill>
            <a:ln>
              <a:solidFill>
                <a:schemeClr val="bg1"/>
              </a:solidFill>
            </a:ln>
            <a:effectLst/>
          </c:spPr>
          <c:invertIfNegative val="0"/>
          <c:dLbls>
            <c:dLbl>
              <c:idx val="0"/>
              <c:layout>
                <c:manualLayout>
                  <c:x val="5.1681295921839704E-7"/>
                  <c:y val="-2.709731620471119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35292868175889502"/>
                      <c:h val="7.7204223277254194E-2"/>
                    </c:manualLayout>
                  </c15:layout>
                </c:ext>
                <c:ext xmlns:c16="http://schemas.microsoft.com/office/drawing/2014/chart" uri="{C3380CC4-5D6E-409C-BE32-E72D297353CC}">
                  <c16:uniqueId val="{00000006-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Sheet1!$F$6</c:f>
              <c:numCache>
                <c:formatCode>General</c:formatCode>
                <c:ptCount val="1"/>
                <c:pt idx="0">
                  <c:v>15.650000000000009</c:v>
                </c:pt>
              </c:numCache>
            </c:numRef>
          </c:val>
          <c:extLst>
            <c:ext xmlns:c16="http://schemas.microsoft.com/office/drawing/2014/chart" uri="{C3380CC4-5D6E-409C-BE32-E72D297353CC}">
              <c16:uniqueId val="{00000007-1D2E-488B-9561-F9DCA84A6396}"/>
            </c:ext>
          </c:extLst>
        </c:ser>
        <c:ser>
          <c:idx val="5"/>
          <c:order val="4"/>
          <c:tx>
            <c:strRef>
              <c:f>Sheet1!$A$7</c:f>
              <c:strCache>
                <c:ptCount val="1"/>
                <c:pt idx="0">
                  <c:v>Top 25%</c:v>
                </c:pt>
              </c:strCache>
            </c:strRef>
          </c:tx>
          <c:spPr>
            <a:solidFill>
              <a:srgbClr val="007A78"/>
            </a:solidFill>
            <a:ln>
              <a:solidFill>
                <a:schemeClr val="bg1"/>
              </a:solidFill>
            </a:ln>
            <a:effectLst/>
          </c:spPr>
          <c:invertIfNegative val="0"/>
          <c:dLbls>
            <c:dLbl>
              <c:idx val="0"/>
              <c:layout>
                <c:manualLayout>
                  <c:x val="3.8760966931081099E-7"/>
                  <c:y val="1.69868566797271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343083396158401"/>
                      <c:h val="6.4739866919931902E-2"/>
                    </c:manualLayout>
                  </c15:layout>
                </c:ext>
                <c:ext xmlns:c16="http://schemas.microsoft.com/office/drawing/2014/chart" uri="{C3380CC4-5D6E-409C-BE32-E72D297353CC}">
                  <c16:uniqueId val="{00000008-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Sheet1!$F$7</c:f>
              <c:numCache>
                <c:formatCode>General</c:formatCode>
                <c:ptCount val="1"/>
                <c:pt idx="0">
                  <c:v>4.9599999999999937</c:v>
                </c:pt>
              </c:numCache>
            </c:numRef>
          </c:val>
          <c:extLst>
            <c:ext xmlns:c16="http://schemas.microsoft.com/office/drawing/2014/chart" uri="{C3380CC4-5D6E-409C-BE32-E72D297353CC}">
              <c16:uniqueId val="{00000009-1D2E-488B-9561-F9DCA84A6396}"/>
            </c:ext>
          </c:extLst>
        </c:ser>
        <c:ser>
          <c:idx val="6"/>
          <c:order val="5"/>
          <c:tx>
            <c:strRef>
              <c:f>Sheet1!$A$8</c:f>
              <c:strCache>
                <c:ptCount val="1"/>
                <c:pt idx="0">
                  <c:v>Top 30%</c:v>
                </c:pt>
              </c:strCache>
            </c:strRef>
          </c:tx>
          <c:spPr>
            <a:solidFill>
              <a:srgbClr val="009797"/>
            </a:solidFill>
            <a:ln>
              <a:solidFill>
                <a:schemeClr val="bg1"/>
              </a:solidFill>
            </a:ln>
            <a:effectLst/>
          </c:spPr>
          <c:invertIfNegative val="0"/>
          <c:dLbls>
            <c:dLbl>
              <c:idx val="0"/>
              <c:layout>
                <c:manualLayout>
                  <c:x val="0"/>
                  <c:y val="-2.2100187122376601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0707775256161499"/>
                      <c:h val="9.7147193448969799E-2"/>
                    </c:manualLayout>
                  </c15:layout>
                </c:ext>
                <c:ext xmlns:c16="http://schemas.microsoft.com/office/drawing/2014/chart" uri="{C3380CC4-5D6E-409C-BE32-E72D297353CC}">
                  <c16:uniqueId val="{0000000A-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Sheet1!$F$8</c:f>
              <c:numCache>
                <c:formatCode>General</c:formatCode>
                <c:ptCount val="1"/>
                <c:pt idx="0">
                  <c:v>3.9300000000000068</c:v>
                </c:pt>
              </c:numCache>
            </c:numRef>
          </c:val>
          <c:extLst>
            <c:ext xmlns:c16="http://schemas.microsoft.com/office/drawing/2014/chart" uri="{C3380CC4-5D6E-409C-BE32-E72D297353CC}">
              <c16:uniqueId val="{0000000B-1D2E-488B-9561-F9DCA84A6396}"/>
            </c:ext>
          </c:extLst>
        </c:ser>
        <c:ser>
          <c:idx val="7"/>
          <c:order val="6"/>
          <c:tx>
            <c:strRef>
              <c:f>Sheet1!$A$9</c:f>
              <c:strCache>
                <c:ptCount val="1"/>
                <c:pt idx="0">
                  <c:v>Top 40%</c:v>
                </c:pt>
              </c:strCache>
            </c:strRef>
          </c:tx>
          <c:spPr>
            <a:solidFill>
              <a:srgbClr val="6AC6C3"/>
            </a:solidFill>
            <a:ln>
              <a:solidFill>
                <a:schemeClr val="bg1"/>
              </a:solidFill>
            </a:ln>
            <a:effectLst/>
          </c:spPr>
          <c:invertIfNegative val="0"/>
          <c:dLbls>
            <c:dLbl>
              <c:idx val="0"/>
              <c:layout>
                <c:manualLayout>
                  <c:x val="5.1681295921839704E-7"/>
                  <c:y val="2.159441701486170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0215510976136798"/>
                      <c:h val="6.4739866919931902E-2"/>
                    </c:manualLayout>
                  </c15:layout>
                </c:ext>
                <c:ext xmlns:c16="http://schemas.microsoft.com/office/drawing/2014/chart" uri="{C3380CC4-5D6E-409C-BE32-E72D297353CC}">
                  <c16:uniqueId val="{0000000C-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Sheet1!$F$9</c:f>
              <c:numCache>
                <c:formatCode>General</c:formatCode>
                <c:ptCount val="1"/>
                <c:pt idx="0">
                  <c:v>5.75</c:v>
                </c:pt>
              </c:numCache>
            </c:numRef>
          </c:val>
          <c:extLst>
            <c:ext xmlns:c16="http://schemas.microsoft.com/office/drawing/2014/chart" uri="{C3380CC4-5D6E-409C-BE32-E72D297353CC}">
              <c16:uniqueId val="{0000000D-1D2E-488B-9561-F9DCA84A6396}"/>
            </c:ext>
          </c:extLst>
        </c:ser>
        <c:ser>
          <c:idx val="8"/>
          <c:order val="7"/>
          <c:tx>
            <c:strRef>
              <c:f>Sheet1!$A$10</c:f>
              <c:strCache>
                <c:ptCount val="1"/>
                <c:pt idx="0">
                  <c:v>Top 50%</c:v>
                </c:pt>
              </c:strCache>
            </c:strRef>
          </c:tx>
          <c:spPr>
            <a:solidFill>
              <a:srgbClr val="A1DDDA"/>
            </a:solidFill>
            <a:ln>
              <a:solidFill>
                <a:schemeClr val="bg1"/>
              </a:solidFill>
            </a:ln>
            <a:effectLst/>
          </c:spPr>
          <c:invertIfNegative val="0"/>
          <c:dLbls>
            <c:dLbl>
              <c:idx val="0"/>
              <c:layout>
                <c:manualLayout>
                  <c:x val="3.8760966935593402E-7"/>
                  <c:y val="1.2487911046501501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12000395361863"/>
                      <c:h val="6.9725609462860799E-2"/>
                    </c:manualLayout>
                  </c15:layout>
                </c:ext>
                <c:ext xmlns:c16="http://schemas.microsoft.com/office/drawing/2014/chart" uri="{C3380CC4-5D6E-409C-BE32-E72D297353CC}">
                  <c16:uniqueId val="{0000000E-1D2E-488B-9561-F9DCA84A6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Sheet1!$F$10</c:f>
              <c:numCache>
                <c:formatCode>General</c:formatCode>
                <c:ptCount val="1"/>
                <c:pt idx="0">
                  <c:v>3.9899999999999949</c:v>
                </c:pt>
              </c:numCache>
            </c:numRef>
          </c:val>
          <c:extLst>
            <c:ext xmlns:c16="http://schemas.microsoft.com/office/drawing/2014/chart" uri="{C3380CC4-5D6E-409C-BE32-E72D297353CC}">
              <c16:uniqueId val="{0000000F-1D2E-488B-9561-F9DCA84A6396}"/>
            </c:ext>
          </c:extLst>
        </c:ser>
        <c:ser>
          <c:idx val="0"/>
          <c:order val="8"/>
          <c:tx>
            <c:strRef>
              <c:f>Sheet1!$A$11</c:f>
              <c:strCache>
                <c:ptCount val="1"/>
                <c:pt idx="0">
                  <c:v>rest</c:v>
                </c:pt>
              </c:strCache>
            </c:strRef>
          </c:tx>
          <c:spPr>
            <a:solidFill>
              <a:srgbClr val="D8F4EF"/>
            </a:solidFill>
            <a:ln>
              <a:noFill/>
            </a:ln>
            <a:effectLst/>
          </c:spPr>
          <c:invertIfNegative val="0"/>
          <c:dLbls>
            <c:delete val="1"/>
          </c:dLbls>
          <c:val>
            <c:numRef>
              <c:f>Sheet1!$G$11</c:f>
              <c:numCache>
                <c:formatCode>General</c:formatCode>
                <c:ptCount val="1"/>
                <c:pt idx="0">
                  <c:v>7.25</c:v>
                </c:pt>
              </c:numCache>
            </c:numRef>
          </c:val>
          <c:extLst>
            <c:ext xmlns:c16="http://schemas.microsoft.com/office/drawing/2014/chart" uri="{C3380CC4-5D6E-409C-BE32-E72D297353CC}">
              <c16:uniqueId val="{00000010-1D2E-488B-9561-F9DCA84A6396}"/>
            </c:ext>
          </c:extLst>
        </c:ser>
        <c:dLbls>
          <c:dLblPos val="inEnd"/>
          <c:showLegendKey val="0"/>
          <c:showVal val="1"/>
          <c:showCatName val="0"/>
          <c:showSerName val="0"/>
          <c:showPercent val="0"/>
          <c:showBubbleSize val="0"/>
        </c:dLbls>
        <c:gapWidth val="18"/>
        <c:overlap val="100"/>
        <c:axId val="708739280"/>
        <c:axId val="708600992"/>
      </c:barChart>
      <c:catAx>
        <c:axId val="708739280"/>
        <c:scaling>
          <c:orientation val="maxMin"/>
        </c:scaling>
        <c:delete val="1"/>
        <c:axPos val="b"/>
        <c:numFmt formatCode="General" sourceLinked="1"/>
        <c:majorTickMark val="none"/>
        <c:minorTickMark val="none"/>
        <c:tickLblPos val="nextTo"/>
        <c:crossAx val="708600992"/>
        <c:crosses val="autoZero"/>
        <c:auto val="1"/>
        <c:lblAlgn val="ctr"/>
        <c:lblOffset val="100"/>
        <c:noMultiLvlLbl val="0"/>
      </c:catAx>
      <c:valAx>
        <c:axId val="70860099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charset="0"/>
                <a:ea typeface="Calibri" charset="0"/>
                <a:cs typeface="Calibri" charset="0"/>
              </a:defRPr>
            </a:pPr>
            <a:endParaRPr lang="en-US"/>
          </a:p>
        </c:txPr>
        <c:crossAx val="7087392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Sheet1!$A$3</c:f>
              <c:strCache>
                <c:ptCount val="1"/>
                <c:pt idx="0">
                  <c:v>Top 1%</c:v>
                </c:pt>
              </c:strCache>
            </c:strRef>
          </c:tx>
          <c:spPr>
            <a:solidFill>
              <a:srgbClr val="02211F"/>
            </a:solidFill>
            <a:ln>
              <a:solidFill>
                <a:schemeClr val="bg1"/>
              </a:solidFill>
            </a:ln>
            <a:effectLst/>
          </c:spPr>
          <c:invertIfNegative val="0"/>
          <c:dLbls>
            <c:dLbl>
              <c:idx val="0"/>
              <c:layout>
                <c:manualLayout>
                  <c:x val="-6.5175064328301703E-3"/>
                  <c:y val="-8.5443108025934408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50517192360866603"/>
                      <c:h val="0.118917982793666"/>
                    </c:manualLayout>
                  </c15:layout>
                </c:ext>
                <c:ext xmlns:c16="http://schemas.microsoft.com/office/drawing/2014/chart" uri="{C3380CC4-5D6E-409C-BE32-E72D297353CC}">
                  <c16:uniqueId val="{00000000-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Sheet1!$F$14</c:f>
              <c:numCache>
                <c:formatCode>General</c:formatCode>
                <c:ptCount val="1"/>
                <c:pt idx="0">
                  <c:v>20.67</c:v>
                </c:pt>
              </c:numCache>
            </c:numRef>
          </c:val>
          <c:extLst>
            <c:ext xmlns:c16="http://schemas.microsoft.com/office/drawing/2014/chart" uri="{C3380CC4-5D6E-409C-BE32-E72D297353CC}">
              <c16:uniqueId val="{00000001-155A-4A05-A973-286DFCDC4171}"/>
            </c:ext>
          </c:extLst>
        </c:ser>
        <c:ser>
          <c:idx val="1"/>
          <c:order val="1"/>
          <c:tx>
            <c:strRef>
              <c:f>Sheet1!$A$4</c:f>
              <c:strCache>
                <c:ptCount val="1"/>
                <c:pt idx="0">
                  <c:v>Top 5%</c:v>
                </c:pt>
              </c:strCache>
            </c:strRef>
          </c:tx>
          <c:spPr>
            <a:solidFill>
              <a:srgbClr val="013F3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Sheet1!$F$15</c:f>
              <c:numCache>
                <c:formatCode>General</c:formatCode>
                <c:ptCount val="1"/>
                <c:pt idx="0">
                  <c:v>23.39</c:v>
                </c:pt>
              </c:numCache>
            </c:numRef>
          </c:val>
          <c:extLst>
            <c:ext xmlns:c16="http://schemas.microsoft.com/office/drawing/2014/chart" uri="{C3380CC4-5D6E-409C-BE32-E72D297353CC}">
              <c16:uniqueId val="{00000003-155A-4A05-A973-286DFCDC4171}"/>
            </c:ext>
          </c:extLst>
        </c:ser>
        <c:ser>
          <c:idx val="2"/>
          <c:order val="2"/>
          <c:tx>
            <c:strRef>
              <c:f>Sheet1!$A$5</c:f>
              <c:strCache>
                <c:ptCount val="1"/>
                <c:pt idx="0">
                  <c:v>Top 10%</c:v>
                </c:pt>
              </c:strCache>
            </c:strRef>
          </c:tx>
          <c:spPr>
            <a:solidFill>
              <a:srgbClr val="015756"/>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Sheet1!$F$16</c:f>
              <c:numCache>
                <c:formatCode>General</c:formatCode>
                <c:ptCount val="1"/>
                <c:pt idx="0">
                  <c:v>14.09</c:v>
                </c:pt>
              </c:numCache>
            </c:numRef>
          </c:val>
          <c:extLst>
            <c:ext xmlns:c16="http://schemas.microsoft.com/office/drawing/2014/chart" uri="{C3380CC4-5D6E-409C-BE32-E72D297353CC}">
              <c16:uniqueId val="{00000005-155A-4A05-A973-286DFCDC4171}"/>
            </c:ext>
          </c:extLst>
        </c:ser>
        <c:ser>
          <c:idx val="3"/>
          <c:order val="3"/>
          <c:tx>
            <c:strRef>
              <c:f>Sheet1!$A$6</c:f>
              <c:strCache>
                <c:ptCount val="1"/>
                <c:pt idx="0">
                  <c:v>Top 20%</c:v>
                </c:pt>
              </c:strCache>
            </c:strRef>
          </c:tx>
          <c:spPr>
            <a:solidFill>
              <a:srgbClr val="017171"/>
            </a:solidFill>
            <a:ln>
              <a:solidFill>
                <a:schemeClr val="bg1"/>
              </a:solidFill>
            </a:ln>
            <a:effectLst/>
          </c:spPr>
          <c:invertIfNegative val="0"/>
          <c:dLbls>
            <c:dLbl>
              <c:idx val="0"/>
              <c:layout>
                <c:manualLayout>
                  <c:x val="0"/>
                  <c:y val="-2.088328626136599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0422419201502602"/>
                      <c:h val="7.9303373946740294E-2"/>
                    </c:manualLayout>
                  </c15:layout>
                </c:ext>
                <c:ext xmlns:c16="http://schemas.microsoft.com/office/drawing/2014/chart" uri="{C3380CC4-5D6E-409C-BE32-E72D297353CC}">
                  <c16:uniqueId val="{00000006-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Sheet1!$F$17</c:f>
              <c:numCache>
                <c:formatCode>General</c:formatCode>
                <c:ptCount val="1"/>
                <c:pt idx="0">
                  <c:v>15.77</c:v>
                </c:pt>
              </c:numCache>
            </c:numRef>
          </c:val>
          <c:extLst>
            <c:ext xmlns:c16="http://schemas.microsoft.com/office/drawing/2014/chart" uri="{C3380CC4-5D6E-409C-BE32-E72D297353CC}">
              <c16:uniqueId val="{00000007-155A-4A05-A973-286DFCDC4171}"/>
            </c:ext>
          </c:extLst>
        </c:ser>
        <c:ser>
          <c:idx val="4"/>
          <c:order val="4"/>
          <c:tx>
            <c:strRef>
              <c:f>Sheet1!$A$7</c:f>
              <c:strCache>
                <c:ptCount val="1"/>
                <c:pt idx="0">
                  <c:v>Top 25%</c:v>
                </c:pt>
              </c:strCache>
            </c:strRef>
          </c:tx>
          <c:spPr>
            <a:solidFill>
              <a:srgbClr val="007A78"/>
            </a:solidFill>
            <a:ln>
              <a:solidFill>
                <a:schemeClr val="bg1"/>
              </a:solidFill>
            </a:ln>
            <a:effectLst/>
          </c:spPr>
          <c:invertIfNegative val="0"/>
          <c:dLbls>
            <c:dLbl>
              <c:idx val="0"/>
              <c:layout>
                <c:manualLayout>
                  <c:x val="0"/>
                  <c:y val="-4.6583668957111802E-5"/>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399336060936135"/>
                      <c:h val="7.1861706075604201E-2"/>
                    </c:manualLayout>
                  </c15:layout>
                </c:ext>
                <c:ext xmlns:c16="http://schemas.microsoft.com/office/drawing/2014/chart" uri="{C3380CC4-5D6E-409C-BE32-E72D297353CC}">
                  <c16:uniqueId val="{00000008-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Sheet1!$F$18</c:f>
              <c:numCache>
                <c:formatCode>General</c:formatCode>
                <c:ptCount val="1"/>
                <c:pt idx="0">
                  <c:v>5.039999999999992</c:v>
                </c:pt>
              </c:numCache>
            </c:numRef>
          </c:val>
          <c:extLst>
            <c:ext xmlns:c16="http://schemas.microsoft.com/office/drawing/2014/chart" uri="{C3380CC4-5D6E-409C-BE32-E72D297353CC}">
              <c16:uniqueId val="{00000009-155A-4A05-A973-286DFCDC4171}"/>
            </c:ext>
          </c:extLst>
        </c:ser>
        <c:ser>
          <c:idx val="5"/>
          <c:order val="5"/>
          <c:tx>
            <c:strRef>
              <c:f>Sheet1!$A$8</c:f>
              <c:strCache>
                <c:ptCount val="1"/>
                <c:pt idx="0">
                  <c:v>Top 30%</c:v>
                </c:pt>
              </c:strCache>
            </c:strRef>
          </c:tx>
          <c:spPr>
            <a:solidFill>
              <a:srgbClr val="009797"/>
            </a:solidFill>
            <a:ln>
              <a:solidFill>
                <a:schemeClr val="bg1"/>
              </a:solidFill>
            </a:ln>
            <a:effectLst/>
          </c:spPr>
          <c:invertIfNegative val="0"/>
          <c:dLbls>
            <c:dLbl>
              <c:idx val="0"/>
              <c:layout>
                <c:manualLayout>
                  <c:x val="4.88813107889136E-3"/>
                  <c:y val="-1.24311010933978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0422419201502602"/>
                      <c:h val="7.9303373946740294E-2"/>
                    </c:manualLayout>
                  </c15:layout>
                </c:ext>
                <c:ext xmlns:c16="http://schemas.microsoft.com/office/drawing/2014/chart" uri="{C3380CC4-5D6E-409C-BE32-E72D297353CC}">
                  <c16:uniqueId val="{0000000A-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Sheet1!$F$19</c:f>
              <c:numCache>
                <c:formatCode>General</c:formatCode>
                <c:ptCount val="1"/>
                <c:pt idx="0">
                  <c:v>3.9700000000000131</c:v>
                </c:pt>
              </c:numCache>
            </c:numRef>
          </c:val>
          <c:extLst>
            <c:ext xmlns:c16="http://schemas.microsoft.com/office/drawing/2014/chart" uri="{C3380CC4-5D6E-409C-BE32-E72D297353CC}">
              <c16:uniqueId val="{0000000B-155A-4A05-A973-286DFCDC4171}"/>
            </c:ext>
          </c:extLst>
        </c:ser>
        <c:ser>
          <c:idx val="6"/>
          <c:order val="6"/>
          <c:tx>
            <c:strRef>
              <c:f>Sheet1!$A$9</c:f>
              <c:strCache>
                <c:ptCount val="1"/>
                <c:pt idx="0">
                  <c:v>Top 40%</c:v>
                </c:pt>
              </c:strCache>
            </c:strRef>
          </c:tx>
          <c:spPr>
            <a:solidFill>
              <a:srgbClr val="6AC5C3"/>
            </a:solidFill>
            <a:ln>
              <a:solidFill>
                <a:schemeClr val="bg1"/>
              </a:solidFill>
            </a:ln>
            <a:effectLst/>
          </c:spPr>
          <c:invertIfNegative val="0"/>
          <c:dLbls>
            <c:dLbl>
              <c:idx val="0"/>
              <c:layout>
                <c:manualLayout>
                  <c:x val="-6.5175064328301703E-3"/>
                  <c:y val="-3.55481247387605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40911232309391798"/>
                      <c:h val="8.1783929903785704E-2"/>
                    </c:manualLayout>
                  </c15:layout>
                </c:ext>
                <c:ext xmlns:c16="http://schemas.microsoft.com/office/drawing/2014/chart" uri="{C3380CC4-5D6E-409C-BE32-E72D297353CC}">
                  <c16:uniqueId val="{0000000C-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Sheet1!$F$20</c:f>
              <c:numCache>
                <c:formatCode>General</c:formatCode>
                <c:ptCount val="1"/>
                <c:pt idx="0">
                  <c:v>5.789999999999992</c:v>
                </c:pt>
              </c:numCache>
            </c:numRef>
          </c:val>
          <c:extLst>
            <c:ext xmlns:c16="http://schemas.microsoft.com/office/drawing/2014/chart" uri="{C3380CC4-5D6E-409C-BE32-E72D297353CC}">
              <c16:uniqueId val="{0000000D-155A-4A05-A973-286DFCDC4171}"/>
            </c:ext>
          </c:extLst>
        </c:ser>
        <c:ser>
          <c:idx val="7"/>
          <c:order val="7"/>
          <c:tx>
            <c:strRef>
              <c:f>Sheet1!$A$10</c:f>
              <c:strCache>
                <c:ptCount val="1"/>
                <c:pt idx="0">
                  <c:v>Top 50%</c:v>
                </c:pt>
              </c:strCache>
            </c:strRef>
          </c:tx>
          <c:spPr>
            <a:solidFill>
              <a:srgbClr val="A1DCD9"/>
            </a:solidFill>
            <a:ln>
              <a:solidFill>
                <a:schemeClr val="bg1"/>
              </a:solidFill>
            </a:ln>
            <a:effectLst/>
          </c:spPr>
          <c:invertIfNegative val="0"/>
          <c:dLbls>
            <c:dLbl>
              <c:idx val="0"/>
              <c:layout>
                <c:manualLayout>
                  <c:x val="0"/>
                  <c:y val="-2.5768484048267299E-3"/>
                </c:manualLayout>
              </c:layout>
              <c:dLblPos val="ctr"/>
              <c:showLegendKey val="0"/>
              <c:showVal val="1"/>
              <c:showCatName val="0"/>
              <c:showSerName val="1"/>
              <c:showPercent val="0"/>
              <c:showBubbleSize val="0"/>
              <c:extLst>
                <c:ext xmlns:c15="http://schemas.microsoft.com/office/drawing/2012/chart" uri="{CE6537A1-D6FC-4f65-9D91-7224C49458BB}">
                  <c15:layout>
                    <c:manualLayout>
                      <c:w val="0.40422419201502602"/>
                      <c:h val="6.1939482247422697E-2"/>
                    </c:manualLayout>
                  </c15:layout>
                </c:ext>
                <c:ext xmlns:c16="http://schemas.microsoft.com/office/drawing/2014/chart" uri="{C3380CC4-5D6E-409C-BE32-E72D297353CC}">
                  <c16:uniqueId val="{0000000E-155A-4A05-A973-286DFCDC41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Sheet1!$F$21</c:f>
              <c:numCache>
                <c:formatCode>General</c:formatCode>
                <c:ptCount val="1"/>
                <c:pt idx="0">
                  <c:v>3.9899999999999949</c:v>
                </c:pt>
              </c:numCache>
            </c:numRef>
          </c:val>
          <c:extLst>
            <c:ext xmlns:c16="http://schemas.microsoft.com/office/drawing/2014/chart" uri="{C3380CC4-5D6E-409C-BE32-E72D297353CC}">
              <c16:uniqueId val="{0000000F-155A-4A05-A973-286DFCDC4171}"/>
            </c:ext>
          </c:extLst>
        </c:ser>
        <c:ser>
          <c:idx val="8"/>
          <c:order val="8"/>
          <c:tx>
            <c:strRef>
              <c:f>Sheet1!$A$11</c:f>
              <c:strCache>
                <c:ptCount val="1"/>
                <c:pt idx="0">
                  <c:v>rest</c:v>
                </c:pt>
              </c:strCache>
            </c:strRef>
          </c:tx>
          <c:spPr>
            <a:solidFill>
              <a:srgbClr val="D7F3EE"/>
            </a:solidFill>
            <a:ln>
              <a:noFill/>
            </a:ln>
            <a:effectLst/>
          </c:spPr>
          <c:invertIfNegative val="0"/>
          <c:dLbls>
            <c:delete val="1"/>
          </c:dLbls>
          <c:val>
            <c:numRef>
              <c:f>Sheet1!$F$22</c:f>
              <c:numCache>
                <c:formatCode>General</c:formatCode>
                <c:ptCount val="1"/>
                <c:pt idx="0">
                  <c:v>7.2900000000000063</c:v>
                </c:pt>
              </c:numCache>
            </c:numRef>
          </c:val>
          <c:extLst>
            <c:ext xmlns:c16="http://schemas.microsoft.com/office/drawing/2014/chart" uri="{C3380CC4-5D6E-409C-BE32-E72D297353CC}">
              <c16:uniqueId val="{00000010-155A-4A05-A973-286DFCDC4171}"/>
            </c:ext>
          </c:extLst>
        </c:ser>
        <c:dLbls>
          <c:dLblPos val="inEnd"/>
          <c:showLegendKey val="0"/>
          <c:showVal val="1"/>
          <c:showCatName val="0"/>
          <c:showSerName val="0"/>
          <c:showPercent val="0"/>
          <c:showBubbleSize val="0"/>
        </c:dLbls>
        <c:gapWidth val="18"/>
        <c:overlap val="100"/>
        <c:axId val="959539344"/>
        <c:axId val="823930432"/>
      </c:barChart>
      <c:catAx>
        <c:axId val="959539344"/>
        <c:scaling>
          <c:orientation val="minMax"/>
        </c:scaling>
        <c:delete val="1"/>
        <c:axPos val="b"/>
        <c:majorTickMark val="out"/>
        <c:minorTickMark val="none"/>
        <c:tickLblPos val="nextTo"/>
        <c:crossAx val="823930432"/>
        <c:crosses val="autoZero"/>
        <c:auto val="1"/>
        <c:lblAlgn val="ctr"/>
        <c:lblOffset val="100"/>
        <c:noMultiLvlLbl val="0"/>
      </c:catAx>
      <c:valAx>
        <c:axId val="82393043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Adobe Caslon Pro" charset="0"/>
                <a:cs typeface="Adobe Caslon Pro" charset="0"/>
              </a:defRPr>
            </a:pPr>
            <a:endParaRPr lang="en-US"/>
          </a:p>
        </c:txPr>
        <c:crossAx val="959539344"/>
        <c:crosses val="max"/>
        <c:crossBetween val="between"/>
        <c:majorUnit val="0.1"/>
        <c:minorUnit val="0.0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latin typeface="+mn-lt"/>
          <a:ea typeface="Adobe Caslon Pro" charset="0"/>
          <a:cs typeface="Adobe Caslon Pro"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Sheet1!$A$14</c:f>
              <c:strCache>
                <c:ptCount val="1"/>
                <c:pt idx="0">
                  <c:v>Top 1%</c:v>
                </c:pt>
              </c:strCache>
            </c:strRef>
          </c:tx>
          <c:spPr>
            <a:solidFill>
              <a:srgbClr val="02211F"/>
            </a:solidFill>
            <a:ln>
              <a:solidFill>
                <a:schemeClr val="bg1"/>
              </a:solidFill>
            </a:ln>
            <a:effectLst/>
          </c:spPr>
          <c:invertIfNegative val="0"/>
          <c:dLbls>
            <c:dLbl>
              <c:idx val="0"/>
              <c:layout>
                <c:manualLayout>
                  <c:x val="2.2387462273943899E-2"/>
                  <c:y val="2.627715583800490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43695032035459103"/>
                      <c:h val="4.3220798167460599E-2"/>
                    </c:manualLayout>
                  </c15:layout>
                </c:ext>
                <c:ext xmlns:c16="http://schemas.microsoft.com/office/drawing/2014/chart" uri="{C3380CC4-5D6E-409C-BE32-E72D297353CC}">
                  <c16:uniqueId val="{00000000-8BA5-4658-90DE-8F7053EEB4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Sheet1!$D$14</c:f>
              <c:numCache>
                <c:formatCode>General</c:formatCode>
                <c:ptCount val="1"/>
                <c:pt idx="0">
                  <c:v>1</c:v>
                </c:pt>
              </c:numCache>
            </c:numRef>
          </c:val>
          <c:extLst>
            <c:ext xmlns:c16="http://schemas.microsoft.com/office/drawing/2014/chart" uri="{C3380CC4-5D6E-409C-BE32-E72D297353CC}">
              <c16:uniqueId val="{00000000-73BC-481E-B435-9B7AB209EDF4}"/>
            </c:ext>
          </c:extLst>
        </c:ser>
        <c:ser>
          <c:idx val="1"/>
          <c:order val="1"/>
          <c:tx>
            <c:strRef>
              <c:f>Sheet1!$A$15</c:f>
              <c:strCache>
                <c:ptCount val="1"/>
                <c:pt idx="0">
                  <c:v>Top 5%</c:v>
                </c:pt>
              </c:strCache>
            </c:strRef>
          </c:tx>
          <c:spPr>
            <a:solidFill>
              <a:srgbClr val="013F3D"/>
            </a:solidFill>
            <a:ln>
              <a:solidFill>
                <a:schemeClr val="bg1"/>
              </a:solidFill>
            </a:ln>
            <a:effectLst/>
          </c:spPr>
          <c:invertIfNegative val="0"/>
          <c:dLbls>
            <c:dLbl>
              <c:idx val="0"/>
              <c:layout>
                <c:manualLayout>
                  <c:x val="3.3890073410702301E-3"/>
                  <c:y val="1.2938504711887899E-2"/>
                </c:manualLayout>
              </c:layout>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0.37184188546222602"/>
                      <c:h val="8.3209200481225196E-2"/>
                    </c:manualLayout>
                  </c15:layout>
                </c:ext>
                <c:ext xmlns:c16="http://schemas.microsoft.com/office/drawing/2014/chart" uri="{C3380CC4-5D6E-409C-BE32-E72D297353CC}">
                  <c16:uniqueId val="{00000001-73BC-481E-B435-9B7AB209EDF4}"/>
                </c:ext>
              </c:extLst>
            </c:dLbl>
            <c:spPr>
              <a:no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Sheet1!$D$15</c:f>
              <c:numCache>
                <c:formatCode>General</c:formatCode>
                <c:ptCount val="1"/>
                <c:pt idx="0">
                  <c:v>4</c:v>
                </c:pt>
              </c:numCache>
            </c:numRef>
          </c:val>
          <c:extLst>
            <c:ext xmlns:c16="http://schemas.microsoft.com/office/drawing/2014/chart" uri="{C3380CC4-5D6E-409C-BE32-E72D297353CC}">
              <c16:uniqueId val="{00000002-73BC-481E-B435-9B7AB209EDF4}"/>
            </c:ext>
          </c:extLst>
        </c:ser>
        <c:ser>
          <c:idx val="2"/>
          <c:order val="2"/>
          <c:tx>
            <c:strRef>
              <c:f>Sheet1!$A$16</c:f>
              <c:strCache>
                <c:ptCount val="1"/>
                <c:pt idx="0">
                  <c:v>Top 10%</c:v>
                </c:pt>
              </c:strCache>
            </c:strRef>
          </c:tx>
          <c:spPr>
            <a:solidFill>
              <a:srgbClr val="015756"/>
            </a:solidFill>
            <a:ln>
              <a:solidFill>
                <a:schemeClr val="bg1"/>
              </a:solidFill>
            </a:ln>
            <a:effectLst/>
          </c:spPr>
          <c:invertIfNegative val="0"/>
          <c:dLbls>
            <c:dLbl>
              <c:idx val="0"/>
              <c:layout>
                <c:manualLayout>
                  <c:x val="-6.7780146821404602E-3"/>
                  <c:y val="-4.5558965182015401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4266226540463901"/>
                      <c:h val="8.3209200481225196E-2"/>
                    </c:manualLayout>
                  </c15:layout>
                </c:ext>
                <c:ext xmlns:c16="http://schemas.microsoft.com/office/drawing/2014/chart" uri="{C3380CC4-5D6E-409C-BE32-E72D297353CC}">
                  <c16:uniqueId val="{00000001-8BA5-4658-90DE-8F7053EEB4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General</c:formatCode>
                <c:ptCount val="1"/>
                <c:pt idx="0">
                  <c:v>5</c:v>
                </c:pt>
              </c:numCache>
            </c:numRef>
          </c:val>
          <c:extLst>
            <c:ext xmlns:c16="http://schemas.microsoft.com/office/drawing/2014/chart" uri="{C3380CC4-5D6E-409C-BE32-E72D297353CC}">
              <c16:uniqueId val="{00000003-73BC-481E-B435-9B7AB209EDF4}"/>
            </c:ext>
          </c:extLst>
        </c:ser>
        <c:ser>
          <c:idx val="3"/>
          <c:order val="3"/>
          <c:tx>
            <c:strRef>
              <c:f>Sheet1!$A$17</c:f>
              <c:strCache>
                <c:ptCount val="1"/>
                <c:pt idx="0">
                  <c:v>Top 20%</c:v>
                </c:pt>
              </c:strCache>
            </c:strRef>
          </c:tx>
          <c:spPr>
            <a:solidFill>
              <a:srgbClr val="01717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Sheet1!$D$17</c:f>
              <c:numCache>
                <c:formatCode>General</c:formatCode>
                <c:ptCount val="1"/>
                <c:pt idx="0">
                  <c:v>10</c:v>
                </c:pt>
              </c:numCache>
            </c:numRef>
          </c:val>
          <c:extLst>
            <c:ext xmlns:c16="http://schemas.microsoft.com/office/drawing/2014/chart" uri="{C3380CC4-5D6E-409C-BE32-E72D297353CC}">
              <c16:uniqueId val="{00000004-73BC-481E-B435-9B7AB209EDF4}"/>
            </c:ext>
          </c:extLst>
        </c:ser>
        <c:ser>
          <c:idx val="4"/>
          <c:order val="4"/>
          <c:tx>
            <c:strRef>
              <c:f>Sheet1!$A$18</c:f>
              <c:strCache>
                <c:ptCount val="1"/>
                <c:pt idx="0">
                  <c:v>Top 25%</c:v>
                </c:pt>
              </c:strCache>
            </c:strRef>
          </c:tx>
          <c:spPr>
            <a:solidFill>
              <a:srgbClr val="007A78"/>
            </a:solidFill>
            <a:ln>
              <a:solidFill>
                <a:schemeClr val="bg1"/>
              </a:solidFill>
            </a:ln>
            <a:effectLst/>
          </c:spPr>
          <c:invertIfNegative val="0"/>
          <c:dLbls>
            <c:dLbl>
              <c:idx val="0"/>
              <c:layout>
                <c:manualLayout>
                  <c:x val="-6.77774783116873E-3"/>
                  <c:y val="-4.55589651820141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6299630945106098"/>
                      <c:h val="8.3209200481225196E-2"/>
                    </c:manualLayout>
                  </c15:layout>
                </c:ext>
                <c:ext xmlns:c16="http://schemas.microsoft.com/office/drawing/2014/chart" uri="{C3380CC4-5D6E-409C-BE32-E72D297353CC}">
                  <c16:uniqueId val="{00000003-8BA5-4658-90DE-8F7053EEB4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Sheet1!$D$18</c:f>
              <c:numCache>
                <c:formatCode>General</c:formatCode>
                <c:ptCount val="1"/>
                <c:pt idx="0">
                  <c:v>5</c:v>
                </c:pt>
              </c:numCache>
            </c:numRef>
          </c:val>
          <c:extLst>
            <c:ext xmlns:c16="http://schemas.microsoft.com/office/drawing/2014/chart" uri="{C3380CC4-5D6E-409C-BE32-E72D297353CC}">
              <c16:uniqueId val="{00000005-73BC-481E-B435-9B7AB209EDF4}"/>
            </c:ext>
          </c:extLst>
        </c:ser>
        <c:ser>
          <c:idx val="5"/>
          <c:order val="5"/>
          <c:tx>
            <c:strRef>
              <c:f>Sheet1!$A$19</c:f>
              <c:strCache>
                <c:ptCount val="1"/>
                <c:pt idx="0">
                  <c:v>Top 30%</c:v>
                </c:pt>
              </c:strCache>
            </c:strRef>
          </c:tx>
          <c:spPr>
            <a:solidFill>
              <a:srgbClr val="009797"/>
            </a:solidFill>
            <a:ln>
              <a:solidFill>
                <a:schemeClr val="bg1"/>
              </a:solidFill>
            </a:ln>
            <a:effectLst/>
          </c:spPr>
          <c:invertIfNegative val="0"/>
          <c:dLbls>
            <c:dLbl>
              <c:idx val="0"/>
              <c:layout>
                <c:manualLayout>
                  <c:x val="-6.7777478311687898E-3"/>
                  <c:y val="-4.55589651820141E-3"/>
                </c:manualLayout>
              </c:layout>
              <c:dLblPos val="ctr"/>
              <c:showLegendKey val="0"/>
              <c:showVal val="0"/>
              <c:showCatName val="0"/>
              <c:showSerName val="1"/>
              <c:showPercent val="0"/>
              <c:showBubbleSize val="0"/>
              <c:extLst>
                <c:ext xmlns:c15="http://schemas.microsoft.com/office/drawing/2012/chart" uri="{CE6537A1-D6FC-4f65-9D91-7224C49458BB}">
                  <c15:layout>
                    <c:manualLayout>
                      <c:w val="0.31555020667607703"/>
                      <c:h val="8.3209200481225196E-2"/>
                    </c:manualLayout>
                  </c15:layout>
                </c:ext>
                <c:ext xmlns:c16="http://schemas.microsoft.com/office/drawing/2014/chart" uri="{C3380CC4-5D6E-409C-BE32-E72D297353CC}">
                  <c16:uniqueId val="{00000004-8BA5-4658-90DE-8F7053EEB4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Sheet1!$D$19</c:f>
              <c:numCache>
                <c:formatCode>General</c:formatCode>
                <c:ptCount val="1"/>
                <c:pt idx="0">
                  <c:v>5</c:v>
                </c:pt>
              </c:numCache>
            </c:numRef>
          </c:val>
          <c:extLst>
            <c:ext xmlns:c16="http://schemas.microsoft.com/office/drawing/2014/chart" uri="{C3380CC4-5D6E-409C-BE32-E72D297353CC}">
              <c16:uniqueId val="{00000006-73BC-481E-B435-9B7AB209EDF4}"/>
            </c:ext>
          </c:extLst>
        </c:ser>
        <c:ser>
          <c:idx val="6"/>
          <c:order val="6"/>
          <c:tx>
            <c:strRef>
              <c:f>Sheet1!$A$20</c:f>
              <c:strCache>
                <c:ptCount val="1"/>
                <c:pt idx="0">
                  <c:v>Top 40%</c:v>
                </c:pt>
              </c:strCache>
            </c:strRef>
          </c:tx>
          <c:spPr>
            <a:solidFill>
              <a:srgbClr val="6AC5C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Sheet1!$D$20</c:f>
              <c:numCache>
                <c:formatCode>General</c:formatCode>
                <c:ptCount val="1"/>
                <c:pt idx="0">
                  <c:v>10</c:v>
                </c:pt>
              </c:numCache>
            </c:numRef>
          </c:val>
          <c:extLst>
            <c:ext xmlns:c16="http://schemas.microsoft.com/office/drawing/2014/chart" uri="{C3380CC4-5D6E-409C-BE32-E72D297353CC}">
              <c16:uniqueId val="{00000007-73BC-481E-B435-9B7AB209EDF4}"/>
            </c:ext>
          </c:extLst>
        </c:ser>
        <c:ser>
          <c:idx val="7"/>
          <c:order val="7"/>
          <c:tx>
            <c:strRef>
              <c:f>Sheet1!$A$21</c:f>
              <c:strCache>
                <c:ptCount val="1"/>
                <c:pt idx="0">
                  <c:v>Top 50%</c:v>
                </c:pt>
              </c:strCache>
            </c:strRef>
          </c:tx>
          <c:spPr>
            <a:solidFill>
              <a:srgbClr val="A1DCD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Adobe Caslon Pro" charset="0"/>
                    <a:cs typeface="Adobe Caslon Pro" charset="0"/>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Sheet1!$D$21</c:f>
              <c:numCache>
                <c:formatCode>General</c:formatCode>
                <c:ptCount val="1"/>
                <c:pt idx="0">
                  <c:v>10</c:v>
                </c:pt>
              </c:numCache>
            </c:numRef>
          </c:val>
          <c:extLst>
            <c:ext xmlns:c16="http://schemas.microsoft.com/office/drawing/2014/chart" uri="{C3380CC4-5D6E-409C-BE32-E72D297353CC}">
              <c16:uniqueId val="{00000008-73BC-481E-B435-9B7AB209EDF4}"/>
            </c:ext>
          </c:extLst>
        </c:ser>
        <c:ser>
          <c:idx val="8"/>
          <c:order val="8"/>
          <c:tx>
            <c:strRef>
              <c:f>Sheet1!$A$22</c:f>
              <c:strCache>
                <c:ptCount val="1"/>
                <c:pt idx="0">
                  <c:v>rest</c:v>
                </c:pt>
              </c:strCache>
            </c:strRef>
          </c:tx>
          <c:spPr>
            <a:solidFill>
              <a:srgbClr val="D7F3EE"/>
            </a:solidFill>
            <a:ln>
              <a:noFill/>
            </a:ln>
            <a:effectLst/>
          </c:spPr>
          <c:invertIfNegative val="0"/>
          <c:dLbls>
            <c:delete val="1"/>
          </c:dLbls>
          <c:val>
            <c:numRef>
              <c:f>Sheet1!$D$22</c:f>
              <c:numCache>
                <c:formatCode>General</c:formatCode>
                <c:ptCount val="1"/>
                <c:pt idx="0">
                  <c:v>50</c:v>
                </c:pt>
              </c:numCache>
            </c:numRef>
          </c:val>
          <c:extLst>
            <c:ext xmlns:c16="http://schemas.microsoft.com/office/drawing/2014/chart" uri="{C3380CC4-5D6E-409C-BE32-E72D297353CC}">
              <c16:uniqueId val="{00000009-73BC-481E-B435-9B7AB209EDF4}"/>
            </c:ext>
          </c:extLst>
        </c:ser>
        <c:dLbls>
          <c:dLblPos val="inEnd"/>
          <c:showLegendKey val="0"/>
          <c:showVal val="1"/>
          <c:showCatName val="0"/>
          <c:showSerName val="0"/>
          <c:showPercent val="0"/>
          <c:showBubbleSize val="0"/>
        </c:dLbls>
        <c:gapWidth val="23"/>
        <c:overlap val="100"/>
        <c:axId val="-330512448"/>
        <c:axId val="-330508640"/>
      </c:barChart>
      <c:catAx>
        <c:axId val="-330512448"/>
        <c:scaling>
          <c:orientation val="minMax"/>
        </c:scaling>
        <c:delete val="1"/>
        <c:axPos val="b"/>
        <c:majorTickMark val="none"/>
        <c:minorTickMark val="none"/>
        <c:tickLblPos val="nextTo"/>
        <c:crossAx val="-330508640"/>
        <c:crosses val="autoZero"/>
        <c:auto val="1"/>
        <c:lblAlgn val="ctr"/>
        <c:lblOffset val="100"/>
        <c:noMultiLvlLbl val="0"/>
      </c:catAx>
      <c:valAx>
        <c:axId val="-33050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charset="0"/>
                <a:ea typeface="Calibri" charset="0"/>
                <a:cs typeface="Calibri" charset="0"/>
              </a:defRPr>
            </a:pPr>
            <a:endParaRPr lang="en-US"/>
          </a:p>
        </c:txPr>
        <c:crossAx val="-330512448"/>
        <c:crosses val="autoZero"/>
        <c:crossBetween val="between"/>
        <c:majorUnit val="0.1"/>
        <c:minorUnit val="0.0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latin typeface="+mn-lt"/>
          <a:ea typeface="Adobe Caslon Pro" charset="0"/>
          <a:cs typeface="Adobe Caslon Pr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68391071760096E-2"/>
          <c:y val="0.187679201650293"/>
          <c:w val="0.90678894180605296"/>
          <c:h val="0.72520789650871698"/>
        </c:manualLayout>
      </c:layout>
      <c:barChart>
        <c:barDir val="bar"/>
        <c:grouping val="clustered"/>
        <c:varyColors val="0"/>
        <c:ser>
          <c:idx val="3"/>
          <c:order val="0"/>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plus>
            <c:min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(Sheet2!$R$2:$R$5,Sheet2!$R$7:$R$14)</c:f>
              <c:numCache>
                <c:formatCode>General</c:formatCode>
                <c:ptCount val="12"/>
                <c:pt idx="0">
                  <c:v>0.3</c:v>
                </c:pt>
                <c:pt idx="1">
                  <c:v>1.45</c:v>
                </c:pt>
                <c:pt idx="2">
                  <c:v>0.13</c:v>
                </c:pt>
                <c:pt idx="3">
                  <c:v>2.8</c:v>
                </c:pt>
                <c:pt idx="4">
                  <c:v>4.34</c:v>
                </c:pt>
                <c:pt idx="5">
                  <c:v>5.1899999999999986</c:v>
                </c:pt>
                <c:pt idx="6">
                  <c:v>2.76</c:v>
                </c:pt>
                <c:pt idx="7">
                  <c:v>4.47</c:v>
                </c:pt>
                <c:pt idx="8">
                  <c:v>106.52</c:v>
                </c:pt>
                <c:pt idx="9">
                  <c:v>16.59</c:v>
                </c:pt>
                <c:pt idx="10">
                  <c:v>49.92</c:v>
                </c:pt>
                <c:pt idx="11">
                  <c:v>26.21</c:v>
                </c:pt>
              </c:numCache>
            </c:numRef>
          </c:val>
          <c:extLst>
            <c:ext xmlns:c16="http://schemas.microsoft.com/office/drawing/2014/chart" uri="{C3380CC4-5D6E-409C-BE32-E72D297353CC}">
              <c16:uniqueId val="{00000000-BD85-4A79-AEAD-8E3A364565C4}"/>
            </c:ext>
          </c:extLst>
        </c:ser>
        <c:ser>
          <c:idx val="2"/>
          <c:order val="1"/>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Lit>
                <c:formatCode>General</c:formatCode>
                <c:ptCount val="1"/>
                <c:pt idx="0">
                  <c:v>1</c:v>
                </c:pt>
              </c:numLit>
            </c:plus>
            <c:minus>
              <c:numRef>
                <c:f>(Sheet2!$Q$2:$Q$5,Sheet2!$Q$7:$Q$14)</c:f>
                <c:numCache>
                  <c:formatCode>General</c:formatCode>
                  <c:ptCount val="12"/>
                  <c:pt idx="0">
                    <c:v>0.06</c:v>
                  </c:pt>
                  <c:pt idx="1">
                    <c:v>0.15</c:v>
                  </c:pt>
                  <c:pt idx="2">
                    <c:v>0.01</c:v>
                  </c:pt>
                  <c:pt idx="3">
                    <c:v>0.39</c:v>
                  </c:pt>
                  <c:pt idx="4">
                    <c:v>0.56999999999999995</c:v>
                  </c:pt>
                  <c:pt idx="5">
                    <c:v>0.86</c:v>
                  </c:pt>
                  <c:pt idx="6">
                    <c:v>0.28999999999999998</c:v>
                  </c:pt>
                  <c:pt idx="7">
                    <c:v>0.36</c:v>
                  </c:pt>
                  <c:pt idx="8">
                    <c:v>3.63</c:v>
                  </c:pt>
                  <c:pt idx="9">
                    <c:v>1.25</c:v>
                  </c:pt>
                  <c:pt idx="10">
                    <c:v>2.65</c:v>
                  </c:pt>
                  <c:pt idx="11">
                    <c:v>0.69</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(Sheet2!$P$2:$P$5,Sheet2!$P$7:$P$14)</c:f>
              <c:numCache>
                <c:formatCode>General</c:formatCode>
                <c:ptCount val="12"/>
                <c:pt idx="0">
                  <c:v>0.25</c:v>
                </c:pt>
                <c:pt idx="1">
                  <c:v>1.31</c:v>
                </c:pt>
                <c:pt idx="2">
                  <c:v>0.03</c:v>
                </c:pt>
                <c:pt idx="3">
                  <c:v>2.15</c:v>
                </c:pt>
                <c:pt idx="4">
                  <c:v>3.89</c:v>
                </c:pt>
                <c:pt idx="5">
                  <c:v>5.1899999999999986</c:v>
                </c:pt>
                <c:pt idx="6">
                  <c:v>2.08</c:v>
                </c:pt>
                <c:pt idx="7">
                  <c:v>3.86</c:v>
                </c:pt>
                <c:pt idx="8">
                  <c:v>104.74</c:v>
                </c:pt>
                <c:pt idx="9">
                  <c:v>16.43</c:v>
                </c:pt>
                <c:pt idx="10">
                  <c:v>49.09</c:v>
                </c:pt>
                <c:pt idx="11">
                  <c:v>31.12</c:v>
                </c:pt>
              </c:numCache>
            </c:numRef>
          </c:val>
          <c:extLst>
            <c:ext xmlns:c16="http://schemas.microsoft.com/office/drawing/2014/chart" uri="{C3380CC4-5D6E-409C-BE32-E72D297353CC}">
              <c16:uniqueId val="{00000001-BD85-4A79-AEAD-8E3A364565C4}"/>
            </c:ext>
          </c:extLst>
        </c:ser>
        <c:ser>
          <c:idx val="1"/>
          <c:order val="2"/>
          <c:tx>
            <c:strRef>
              <c:f>Sheet2!$N$1</c:f>
              <c:strCache>
                <c:ptCount val="1"/>
                <c:pt idx="0">
                  <c:v>t1Weighted Mean</c:v>
                </c:pt>
              </c:strCache>
            </c:strRef>
          </c:tx>
          <c:spPr>
            <a:solidFill>
              <a:srgbClr val="FBD9C2">
                <a:alpha val="0"/>
              </a:srgbClr>
            </a:solidFill>
            <a:ln>
              <a:noFill/>
            </a:ln>
            <a:effectLst/>
          </c:spPr>
          <c:invertIfNegative val="0"/>
          <c:errBars>
            <c:errBarType val="both"/>
            <c:errValType val="cust"/>
            <c:noEndCap val="0"/>
            <c:pl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plus>
            <c:min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(Sheet2!$N$2:$N$5,Sheet2!$N$7:$N$14)</c:f>
              <c:numCache>
                <c:formatCode>General</c:formatCode>
                <c:ptCount val="12"/>
                <c:pt idx="0">
                  <c:v>0.25</c:v>
                </c:pt>
                <c:pt idx="1">
                  <c:v>1.25</c:v>
                </c:pt>
                <c:pt idx="2">
                  <c:v>0.03</c:v>
                </c:pt>
                <c:pt idx="3">
                  <c:v>2.15</c:v>
                </c:pt>
                <c:pt idx="4">
                  <c:v>3.89</c:v>
                </c:pt>
                <c:pt idx="5">
                  <c:v>5.3199999999999976</c:v>
                </c:pt>
                <c:pt idx="6">
                  <c:v>1.27</c:v>
                </c:pt>
                <c:pt idx="7">
                  <c:v>2.76</c:v>
                </c:pt>
                <c:pt idx="8">
                  <c:v>104.74</c:v>
                </c:pt>
                <c:pt idx="9">
                  <c:v>16.43</c:v>
                </c:pt>
                <c:pt idx="10">
                  <c:v>49.09</c:v>
                </c:pt>
                <c:pt idx="11">
                  <c:v>32.1</c:v>
                </c:pt>
              </c:numCache>
            </c:numRef>
          </c:val>
          <c:extLst>
            <c:ext xmlns:c16="http://schemas.microsoft.com/office/drawing/2014/chart" uri="{C3380CC4-5D6E-409C-BE32-E72D297353CC}">
              <c16:uniqueId val="{00000002-BD85-4A79-AEAD-8E3A364565C4}"/>
            </c:ext>
          </c:extLst>
        </c:ser>
        <c:dLbls>
          <c:showLegendKey val="0"/>
          <c:showVal val="0"/>
          <c:showCatName val="0"/>
          <c:showSerName val="0"/>
          <c:showPercent val="0"/>
          <c:showBubbleSize val="0"/>
        </c:dLbls>
        <c:gapWidth val="182"/>
        <c:axId val="43361168"/>
        <c:axId val="638192576"/>
      </c:barChart>
      <c:barChart>
        <c:barDir val="bar"/>
        <c:grouping val="stacked"/>
        <c:varyColors val="0"/>
        <c:ser>
          <c:idx val="0"/>
          <c:order val="3"/>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(Sheet2!$E$2:$E$5,Sheet2!$E$7:$E$14)</c:f>
              <c:numCache>
                <c:formatCode>General</c:formatCode>
                <c:ptCount val="12"/>
                <c:pt idx="0">
                  <c:v>0.43</c:v>
                </c:pt>
                <c:pt idx="1">
                  <c:v>1.56</c:v>
                </c:pt>
                <c:pt idx="2">
                  <c:v>0.25</c:v>
                </c:pt>
                <c:pt idx="3">
                  <c:v>2.0499999999999998</c:v>
                </c:pt>
                <c:pt idx="4">
                  <c:v>3.71</c:v>
                </c:pt>
                <c:pt idx="5">
                  <c:v>4.33</c:v>
                </c:pt>
                <c:pt idx="6">
                  <c:v>2.74</c:v>
                </c:pt>
                <c:pt idx="7">
                  <c:v>5.8</c:v>
                </c:pt>
                <c:pt idx="8">
                  <c:v>100.3</c:v>
                </c:pt>
                <c:pt idx="9">
                  <c:v>14.48</c:v>
                </c:pt>
                <c:pt idx="10">
                  <c:v>46.35</c:v>
                </c:pt>
                <c:pt idx="11">
                  <c:v>25.04</c:v>
                </c:pt>
              </c:numCache>
            </c:numRef>
          </c:val>
          <c:extLst>
            <c:ext xmlns:c16="http://schemas.microsoft.com/office/drawing/2014/chart" uri="{C3380CC4-5D6E-409C-BE32-E72D297353CC}">
              <c16:uniqueId val="{00000003-BD85-4A79-AEAD-8E3A364565C4}"/>
            </c:ext>
          </c:extLst>
        </c:ser>
        <c:ser>
          <c:idx val="6"/>
          <c:order val="4"/>
          <c:tx>
            <c:v>setophalf</c:v>
          </c:tx>
          <c:spPr>
            <a:solidFill>
              <a:srgbClr val="009797">
                <a:alpha val="0"/>
              </a:srgbClr>
            </a:solidFill>
            <a:ln>
              <a:noFill/>
            </a:ln>
            <a:effectLst/>
          </c:spPr>
          <c:invertIfNegative val="0"/>
          <c:val>
            <c:numRef>
              <c:f>(Sheet2!$L$2:$L$5,Sheet2!$L$7:$L$14)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4-BD85-4A79-AEAD-8E3A364565C4}"/>
            </c:ext>
          </c:extLst>
        </c:ser>
        <c:ser>
          <c:idx val="5"/>
          <c:order val="5"/>
          <c:tx>
            <c:v>midline</c:v>
          </c:tx>
          <c:spPr>
            <a:solidFill>
              <a:srgbClr val="009797">
                <a:alpha val="0"/>
              </a:srgbClr>
            </a:solidFill>
            <a:ln>
              <a:solidFill>
                <a:srgbClr val="009797">
                  <a:alpha val="0"/>
                </a:srgbClr>
              </a:solidFill>
            </a:ln>
            <a:effectLst/>
          </c:spPr>
          <c:invertIfNegative val="0"/>
          <c:val>
            <c:numRef>
              <c:f>(Sheet2!$J$2:$J$5,Sheet2!$J$7:$J$14)</c:f>
              <c:numCache>
                <c:formatCode>General</c:formatCode>
                <c:ptCount val="12"/>
                <c:pt idx="0">
                  <c:v>1E-3</c:v>
                </c:pt>
                <c:pt idx="1">
                  <c:v>1E-3</c:v>
                </c:pt>
                <c:pt idx="2">
                  <c:v>1E-3</c:v>
                </c:pt>
                <c:pt idx="3">
                  <c:v>1E-3</c:v>
                </c:pt>
                <c:pt idx="4">
                  <c:v>1E-3</c:v>
                </c:pt>
                <c:pt idx="5">
                  <c:v>1E-3</c:v>
                </c:pt>
                <c:pt idx="6">
                  <c:v>1E-3</c:v>
                </c:pt>
                <c:pt idx="7">
                  <c:v>1E-3</c:v>
                </c:pt>
                <c:pt idx="8">
                  <c:v>1E-3</c:v>
                </c:pt>
                <c:pt idx="9">
                  <c:v>1E-3</c:v>
                </c:pt>
                <c:pt idx="10">
                  <c:v>1E-3</c:v>
                </c:pt>
                <c:pt idx="11">
                  <c:v>1E-3</c:v>
                </c:pt>
              </c:numCache>
            </c:numRef>
          </c:val>
          <c:extLst>
            <c:ext xmlns:c16="http://schemas.microsoft.com/office/drawing/2014/chart" uri="{C3380CC4-5D6E-409C-BE32-E72D297353CC}">
              <c16:uniqueId val="{00000005-BD85-4A79-AEAD-8E3A364565C4}"/>
            </c:ext>
          </c:extLst>
        </c:ser>
        <c:ser>
          <c:idx val="4"/>
          <c:order val="6"/>
          <c:tx>
            <c:v>se_bottomhalf</c:v>
          </c:tx>
          <c:spPr>
            <a:solidFill>
              <a:srgbClr val="009797">
                <a:alpha val="0"/>
              </a:srgbClr>
            </a:solidFill>
            <a:ln w="3175">
              <a:noFill/>
            </a:ln>
            <a:effectLst/>
          </c:spPr>
          <c:invertIfNegative val="0"/>
          <c:val>
            <c:numRef>
              <c:f>(Sheet2!$K$2:$K$5,Sheet2!$K$7:$K$14)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6-BD85-4A79-AEAD-8E3A364565C4}"/>
            </c:ext>
          </c:extLst>
        </c:ser>
        <c:dLbls>
          <c:showLegendKey val="0"/>
          <c:showVal val="0"/>
          <c:showCatName val="0"/>
          <c:showSerName val="0"/>
          <c:showPercent val="0"/>
          <c:showBubbleSize val="0"/>
        </c:dLbls>
        <c:gapWidth val="30"/>
        <c:overlap val="100"/>
        <c:axId val="108449488"/>
        <c:axId val="277362416"/>
      </c:barChart>
      <c:catAx>
        <c:axId val="4336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192576"/>
        <c:crosses val="autoZero"/>
        <c:auto val="1"/>
        <c:lblAlgn val="r"/>
        <c:lblOffset val="100"/>
        <c:noMultiLvlLbl val="0"/>
      </c:catAx>
      <c:valAx>
        <c:axId val="638192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61168"/>
        <c:crosses val="autoZero"/>
        <c:crossBetween val="between"/>
        <c:majorUnit val="10"/>
      </c:valAx>
      <c:valAx>
        <c:axId val="277362416"/>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49488"/>
        <c:crosses val="max"/>
        <c:crossBetween val="between"/>
        <c:majorUnit val="10"/>
      </c:valAx>
      <c:catAx>
        <c:axId val="108449488"/>
        <c:scaling>
          <c:orientation val="minMax"/>
        </c:scaling>
        <c:delete val="1"/>
        <c:axPos val="l"/>
        <c:numFmt formatCode="General" sourceLinked="1"/>
        <c:majorTickMark val="out"/>
        <c:minorTickMark val="none"/>
        <c:tickLblPos val="nextTo"/>
        <c:crossAx val="277362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Sheet2!$S$18:$S$19</c:f>
                <c:numCache>
                  <c:formatCode>General</c:formatCode>
                  <c:ptCount val="2"/>
                  <c:pt idx="0">
                    <c:v>4.29</c:v>
                  </c:pt>
                  <c:pt idx="1">
                    <c:v>15.85</c:v>
                  </c:pt>
                </c:numCache>
              </c:numRef>
            </c:plus>
            <c:minus>
              <c:numRef>
                <c:f>Sheet2!$S$18:$S$19</c:f>
                <c:numCache>
                  <c:formatCode>General</c:formatCode>
                  <c:ptCount val="2"/>
                  <c:pt idx="0">
                    <c:v>4.29</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Sheet2!$R$18:$R$19</c:f>
              <c:numCache>
                <c:formatCode>General</c:formatCode>
                <c:ptCount val="2"/>
                <c:pt idx="0">
                  <c:v>220.67</c:v>
                </c:pt>
                <c:pt idx="1">
                  <c:v>539.79999999999995</c:v>
                </c:pt>
              </c:numCache>
            </c:numRef>
          </c:val>
          <c:extLst>
            <c:ext xmlns:c16="http://schemas.microsoft.com/office/drawing/2014/chart" uri="{C3380CC4-5D6E-409C-BE32-E72D297353CC}">
              <c16:uniqueId val="{00000000-0DB1-4576-9A51-BA7A5AD3CAA0}"/>
            </c:ext>
          </c:extLst>
        </c:ser>
        <c:ser>
          <c:idx val="2"/>
          <c:order val="5"/>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Ref>
                <c:f>Sheet2!$Q$18:$Q$19</c:f>
                <c:numCache>
                  <c:formatCode>General</c:formatCode>
                  <c:ptCount val="2"/>
                  <c:pt idx="0">
                    <c:v>4.34</c:v>
                  </c:pt>
                  <c:pt idx="1">
                    <c:v>15.85</c:v>
                  </c:pt>
                </c:numCache>
              </c:numRef>
            </c:plus>
            <c:minus>
              <c:numRef>
                <c:f>Sheet2!$Q$18:$Q$19</c:f>
                <c:numCache>
                  <c:formatCode>General</c:formatCode>
                  <c:ptCount val="2"/>
                  <c:pt idx="0">
                    <c:v>4.34</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Sheet2!$P$18:$P$19</c:f>
              <c:numCache>
                <c:formatCode>General</c:formatCode>
                <c:ptCount val="2"/>
                <c:pt idx="0">
                  <c:v>220.14</c:v>
                </c:pt>
                <c:pt idx="1">
                  <c:v>537.76</c:v>
                </c:pt>
              </c:numCache>
            </c:numRef>
          </c:val>
          <c:extLst>
            <c:ext xmlns:c16="http://schemas.microsoft.com/office/drawing/2014/chart" uri="{C3380CC4-5D6E-409C-BE32-E72D297353CC}">
              <c16:uniqueId val="{00000001-0DB1-4576-9A51-BA7A5AD3CAA0}"/>
            </c:ext>
          </c:extLst>
        </c:ser>
        <c:ser>
          <c:idx val="1"/>
          <c:order val="6"/>
          <c:tx>
            <c:strRef>
              <c:f>Sheet2!$N$1</c:f>
              <c:strCache>
                <c:ptCount val="1"/>
                <c:pt idx="0">
                  <c:v>t1Weighted Mean</c:v>
                </c:pt>
              </c:strCache>
            </c:strRef>
          </c:tx>
          <c:spPr>
            <a:solidFill>
              <a:srgbClr val="FBD9C2">
                <a:alpha val="0"/>
              </a:srgbClr>
            </a:solidFill>
            <a:ln>
              <a:noFill/>
            </a:ln>
            <a:effectLst/>
          </c:spPr>
          <c:invertIfNegative val="0"/>
          <c:errBars>
            <c:errBarType val="both"/>
            <c:errValType val="cust"/>
            <c:noEndCap val="0"/>
            <c:plus>
              <c:numRef>
                <c:f>Sheet2!$O$18:$O$19</c:f>
                <c:numCache>
                  <c:formatCode>General</c:formatCode>
                  <c:ptCount val="2"/>
                  <c:pt idx="0">
                    <c:v>4.3599999999999977</c:v>
                  </c:pt>
                  <c:pt idx="1">
                    <c:v>15.85</c:v>
                  </c:pt>
                </c:numCache>
              </c:numRef>
            </c:plus>
            <c:minus>
              <c:numRef>
                <c:f>Sheet2!$O$18:$O$19</c:f>
                <c:numCache>
                  <c:formatCode>General</c:formatCode>
                  <c:ptCount val="2"/>
                  <c:pt idx="0">
                    <c:v>4.3599999999999977</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Sheet2!$N$18:$N$19</c:f>
              <c:numCache>
                <c:formatCode>General</c:formatCode>
                <c:ptCount val="2"/>
                <c:pt idx="0">
                  <c:v>219.27</c:v>
                </c:pt>
                <c:pt idx="1">
                  <c:v>537.76</c:v>
                </c:pt>
              </c:numCache>
            </c:numRef>
          </c:val>
          <c:extLst>
            <c:ext xmlns:c16="http://schemas.microsoft.com/office/drawing/2014/chart" uri="{C3380CC4-5D6E-409C-BE32-E72D297353CC}">
              <c16:uniqueId val="{00000002-0DB1-4576-9A51-BA7A5AD3CAA0}"/>
            </c:ext>
          </c:extLst>
        </c:ser>
        <c:dLbls>
          <c:showLegendKey val="0"/>
          <c:showVal val="0"/>
          <c:showCatName val="0"/>
          <c:showSerName val="0"/>
          <c:showPercent val="0"/>
          <c:showBubbleSize val="0"/>
        </c:dLbls>
        <c:gapWidth val="182"/>
        <c:axId val="140697824"/>
        <c:axId val="107094688"/>
      </c:barChart>
      <c:barChart>
        <c:barDir val="bar"/>
        <c:grouping val="stacked"/>
        <c:varyColors val="0"/>
        <c:ser>
          <c:idx val="0"/>
          <c:order val="0"/>
          <c:tx>
            <c:v>2012WeightMeanSELow</c:v>
          </c:tx>
          <c:spPr>
            <a:solidFill>
              <a:srgbClr val="009797"/>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Sheet2!$E$18:$E$19</c:f>
              <c:numCache>
                <c:formatCode>General</c:formatCode>
                <c:ptCount val="2"/>
                <c:pt idx="0">
                  <c:v>215.03</c:v>
                </c:pt>
                <c:pt idx="1">
                  <c:v>525.5</c:v>
                </c:pt>
              </c:numCache>
            </c:numRef>
          </c:val>
          <c:extLst>
            <c:ext xmlns:c16="http://schemas.microsoft.com/office/drawing/2014/chart" uri="{C3380CC4-5D6E-409C-BE32-E72D297353CC}">
              <c16:uniqueId val="{00000003-0DB1-4576-9A51-BA7A5AD3CAA0}"/>
            </c:ext>
          </c:extLst>
        </c:ser>
        <c:ser>
          <c:idx val="6"/>
          <c:order val="1"/>
          <c:tx>
            <c:v>setophalf</c:v>
          </c:tx>
          <c:spPr>
            <a:solidFill>
              <a:srgbClr val="009797"/>
            </a:solidFill>
            <a:ln>
              <a:noFill/>
            </a:ln>
            <a:effectLst/>
          </c:spPr>
          <c:invertIfNegative val="0"/>
          <c:val>
            <c:numRef>
              <c:f>Sheet2!$L$18:$L$19</c:f>
              <c:numCache>
                <c:formatCode>General</c:formatCode>
                <c:ptCount val="2"/>
                <c:pt idx="0">
                  <c:v>4.43</c:v>
                </c:pt>
                <c:pt idx="1">
                  <c:v>15.86</c:v>
                </c:pt>
              </c:numCache>
            </c:numRef>
          </c:val>
          <c:extLst>
            <c:ext xmlns:c16="http://schemas.microsoft.com/office/drawing/2014/chart" uri="{C3380CC4-5D6E-409C-BE32-E72D297353CC}">
              <c16:uniqueId val="{00000004-0DB1-4576-9A51-BA7A5AD3CAA0}"/>
            </c:ext>
          </c:extLst>
        </c:ser>
        <c:ser>
          <c:idx val="5"/>
          <c:order val="2"/>
          <c:tx>
            <c:v>midline</c:v>
          </c:tx>
          <c:spPr>
            <a:solidFill>
              <a:srgbClr val="009797">
                <a:alpha val="0"/>
              </a:srgbClr>
            </a:solidFill>
            <a:ln>
              <a:solidFill>
                <a:srgbClr val="009797">
                  <a:alpha val="0"/>
                </a:srgbClr>
              </a:solidFill>
            </a:ln>
            <a:effectLst/>
          </c:spPr>
          <c:invertIfNegative val="0"/>
          <c:val>
            <c:numRef>
              <c:f>Sheet2!$J$18:$J$19</c:f>
              <c:numCache>
                <c:formatCode>General</c:formatCode>
                <c:ptCount val="2"/>
                <c:pt idx="0">
                  <c:v>1E-3</c:v>
                </c:pt>
                <c:pt idx="1">
                  <c:v>1E-3</c:v>
                </c:pt>
              </c:numCache>
            </c:numRef>
          </c:val>
          <c:extLst>
            <c:ext xmlns:c16="http://schemas.microsoft.com/office/drawing/2014/chart" uri="{C3380CC4-5D6E-409C-BE32-E72D297353CC}">
              <c16:uniqueId val="{00000005-0DB1-4576-9A51-BA7A5AD3CAA0}"/>
            </c:ext>
          </c:extLst>
        </c:ser>
        <c:ser>
          <c:idx val="4"/>
          <c:order val="4"/>
          <c:tx>
            <c:v>se_bottomhalf</c:v>
          </c:tx>
          <c:spPr>
            <a:solidFill>
              <a:srgbClr val="009797">
                <a:alpha val="0"/>
              </a:srgbClr>
            </a:solidFill>
            <a:ln>
              <a:noFill/>
            </a:ln>
            <a:effectLst/>
          </c:spPr>
          <c:invertIfNegative val="0"/>
          <c:val>
            <c:numRef>
              <c:f>Sheet2!$K$18:$K$19</c:f>
              <c:numCache>
                <c:formatCode>General</c:formatCode>
                <c:ptCount val="2"/>
                <c:pt idx="0">
                  <c:v>4.43</c:v>
                </c:pt>
                <c:pt idx="1">
                  <c:v>15.86</c:v>
                </c:pt>
              </c:numCache>
            </c:numRef>
          </c:val>
          <c:extLst>
            <c:ext xmlns:c16="http://schemas.microsoft.com/office/drawing/2014/chart" uri="{C3380CC4-5D6E-409C-BE32-E72D297353CC}">
              <c16:uniqueId val="{00000006-0DB1-4576-9A51-BA7A5AD3CAA0}"/>
            </c:ext>
          </c:extLst>
        </c:ser>
        <c:dLbls>
          <c:showLegendKey val="0"/>
          <c:showVal val="0"/>
          <c:showCatName val="0"/>
          <c:showSerName val="0"/>
          <c:showPercent val="0"/>
          <c:showBubbleSize val="0"/>
        </c:dLbls>
        <c:gapWidth val="30"/>
        <c:overlap val="100"/>
        <c:axId val="612104320"/>
        <c:axId val="108023040"/>
      </c:barChart>
      <c:catAx>
        <c:axId val="14069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094688"/>
        <c:crosses val="autoZero"/>
        <c:auto val="1"/>
        <c:lblAlgn val="r"/>
        <c:lblOffset val="100"/>
        <c:noMultiLvlLbl val="0"/>
      </c:catAx>
      <c:valAx>
        <c:axId val="10709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97824"/>
        <c:crosses val="autoZero"/>
        <c:crossBetween val="between"/>
        <c:majorUnit val="50"/>
      </c:valAx>
      <c:valAx>
        <c:axId val="108023040"/>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2104320"/>
        <c:crosses val="max"/>
        <c:crossBetween val="between"/>
        <c:majorUnit val="50"/>
      </c:valAx>
      <c:catAx>
        <c:axId val="612104320"/>
        <c:scaling>
          <c:orientation val="minMax"/>
        </c:scaling>
        <c:delete val="1"/>
        <c:axPos val="l"/>
        <c:numFmt formatCode="General" sourceLinked="1"/>
        <c:majorTickMark val="out"/>
        <c:minorTickMark val="none"/>
        <c:tickLblPos val="nextTo"/>
        <c:crossAx val="108023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68391071760096E-2"/>
          <c:y val="0.187679201650293"/>
          <c:w val="0.90678894180605296"/>
          <c:h val="0.72520789650871698"/>
        </c:manualLayout>
      </c:layout>
      <c:barChart>
        <c:barDir val="bar"/>
        <c:grouping val="clustered"/>
        <c:varyColors val="0"/>
        <c:ser>
          <c:idx val="3"/>
          <c:order val="0"/>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plus>
            <c:min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(Sheet2!$R$2:$R$5,Sheet2!$R$7:$R$14)</c:f>
              <c:numCache>
                <c:formatCode>General</c:formatCode>
                <c:ptCount val="12"/>
                <c:pt idx="0">
                  <c:v>0.3</c:v>
                </c:pt>
                <c:pt idx="1">
                  <c:v>1.45</c:v>
                </c:pt>
                <c:pt idx="2">
                  <c:v>0.13</c:v>
                </c:pt>
                <c:pt idx="3">
                  <c:v>2.8</c:v>
                </c:pt>
                <c:pt idx="4">
                  <c:v>4.34</c:v>
                </c:pt>
                <c:pt idx="5">
                  <c:v>5.1899999999999986</c:v>
                </c:pt>
                <c:pt idx="6">
                  <c:v>2.76</c:v>
                </c:pt>
                <c:pt idx="7">
                  <c:v>4.47</c:v>
                </c:pt>
                <c:pt idx="8">
                  <c:v>106.52</c:v>
                </c:pt>
                <c:pt idx="9">
                  <c:v>16.59</c:v>
                </c:pt>
                <c:pt idx="10">
                  <c:v>49.92</c:v>
                </c:pt>
                <c:pt idx="11">
                  <c:v>26.21</c:v>
                </c:pt>
              </c:numCache>
            </c:numRef>
          </c:val>
          <c:extLst>
            <c:ext xmlns:c16="http://schemas.microsoft.com/office/drawing/2014/chart" uri="{C3380CC4-5D6E-409C-BE32-E72D297353CC}">
              <c16:uniqueId val="{00000000-324F-4D2B-8A44-2555EF8B72C5}"/>
            </c:ext>
          </c:extLst>
        </c:ser>
        <c:ser>
          <c:idx val="2"/>
          <c:order val="1"/>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Lit>
                <c:formatCode>General</c:formatCode>
                <c:ptCount val="1"/>
                <c:pt idx="0">
                  <c:v>1</c:v>
                </c:pt>
              </c:numLit>
            </c:plus>
            <c:minus>
              <c:numRef>
                <c:f>(Sheet2!$Q$2:$Q$5,Sheet2!$Q$7:$Q$14)</c:f>
                <c:numCache>
                  <c:formatCode>General</c:formatCode>
                  <c:ptCount val="12"/>
                  <c:pt idx="0">
                    <c:v>0.06</c:v>
                  </c:pt>
                  <c:pt idx="1">
                    <c:v>0.15</c:v>
                  </c:pt>
                  <c:pt idx="2">
                    <c:v>0.01</c:v>
                  </c:pt>
                  <c:pt idx="3">
                    <c:v>0.39</c:v>
                  </c:pt>
                  <c:pt idx="4">
                    <c:v>0.56999999999999995</c:v>
                  </c:pt>
                  <c:pt idx="5">
                    <c:v>0.86</c:v>
                  </c:pt>
                  <c:pt idx="6">
                    <c:v>0.28999999999999998</c:v>
                  </c:pt>
                  <c:pt idx="7">
                    <c:v>0.36</c:v>
                  </c:pt>
                  <c:pt idx="8">
                    <c:v>3.63</c:v>
                  </c:pt>
                  <c:pt idx="9">
                    <c:v>1.25</c:v>
                  </c:pt>
                  <c:pt idx="10">
                    <c:v>2.65</c:v>
                  </c:pt>
                  <c:pt idx="11">
                    <c:v>0.69</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(Sheet2!$P$2:$P$5,Sheet2!$P$7:$P$14)</c:f>
              <c:numCache>
                <c:formatCode>General</c:formatCode>
                <c:ptCount val="12"/>
                <c:pt idx="0">
                  <c:v>0.25</c:v>
                </c:pt>
                <c:pt idx="1">
                  <c:v>1.31</c:v>
                </c:pt>
                <c:pt idx="2">
                  <c:v>0.03</c:v>
                </c:pt>
                <c:pt idx="3">
                  <c:v>2.15</c:v>
                </c:pt>
                <c:pt idx="4">
                  <c:v>3.89</c:v>
                </c:pt>
                <c:pt idx="5">
                  <c:v>5.1899999999999986</c:v>
                </c:pt>
                <c:pt idx="6">
                  <c:v>2.08</c:v>
                </c:pt>
                <c:pt idx="7">
                  <c:v>3.86</c:v>
                </c:pt>
                <c:pt idx="8">
                  <c:v>104.74</c:v>
                </c:pt>
                <c:pt idx="9">
                  <c:v>16.43</c:v>
                </c:pt>
                <c:pt idx="10">
                  <c:v>49.09</c:v>
                </c:pt>
                <c:pt idx="11">
                  <c:v>31.12</c:v>
                </c:pt>
              </c:numCache>
            </c:numRef>
          </c:val>
          <c:extLst>
            <c:ext xmlns:c16="http://schemas.microsoft.com/office/drawing/2014/chart" uri="{C3380CC4-5D6E-409C-BE32-E72D297353CC}">
              <c16:uniqueId val="{00000001-324F-4D2B-8A44-2555EF8B72C5}"/>
            </c:ext>
          </c:extLst>
        </c:ser>
        <c:ser>
          <c:idx val="1"/>
          <c:order val="2"/>
          <c:tx>
            <c:strRef>
              <c:f>Sheet2!$N$1</c:f>
              <c:strCache>
                <c:ptCount val="1"/>
                <c:pt idx="0">
                  <c:v>t1Weighted Mean</c:v>
                </c:pt>
              </c:strCache>
            </c:strRef>
          </c:tx>
          <c:spPr>
            <a:solidFill>
              <a:srgbClr val="FBD9C2">
                <a:alpha val="0"/>
              </a:srgbClr>
            </a:solidFill>
            <a:ln>
              <a:noFill/>
            </a:ln>
            <a:effectLst/>
          </c:spPr>
          <c:invertIfNegative val="0"/>
          <c:errBars>
            <c:errBarType val="both"/>
            <c:errValType val="cust"/>
            <c:noEndCap val="0"/>
            <c:pl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plus>
            <c:min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(Sheet2!$N$2:$N$5,Sheet2!$N$7:$N$14)</c:f>
              <c:numCache>
                <c:formatCode>General</c:formatCode>
                <c:ptCount val="12"/>
                <c:pt idx="0">
                  <c:v>0.25</c:v>
                </c:pt>
                <c:pt idx="1">
                  <c:v>1.25</c:v>
                </c:pt>
                <c:pt idx="2">
                  <c:v>0.03</c:v>
                </c:pt>
                <c:pt idx="3">
                  <c:v>2.15</c:v>
                </c:pt>
                <c:pt idx="4">
                  <c:v>3.89</c:v>
                </c:pt>
                <c:pt idx="5">
                  <c:v>5.3199999999999976</c:v>
                </c:pt>
                <c:pt idx="6">
                  <c:v>1.27</c:v>
                </c:pt>
                <c:pt idx="7">
                  <c:v>2.76</c:v>
                </c:pt>
                <c:pt idx="8">
                  <c:v>104.74</c:v>
                </c:pt>
                <c:pt idx="9">
                  <c:v>16.43</c:v>
                </c:pt>
                <c:pt idx="10">
                  <c:v>49.09</c:v>
                </c:pt>
                <c:pt idx="11">
                  <c:v>32.1</c:v>
                </c:pt>
              </c:numCache>
            </c:numRef>
          </c:val>
          <c:extLst>
            <c:ext xmlns:c16="http://schemas.microsoft.com/office/drawing/2014/chart" uri="{C3380CC4-5D6E-409C-BE32-E72D297353CC}">
              <c16:uniqueId val="{00000002-324F-4D2B-8A44-2555EF8B72C5}"/>
            </c:ext>
          </c:extLst>
        </c:ser>
        <c:dLbls>
          <c:showLegendKey val="0"/>
          <c:showVal val="0"/>
          <c:showCatName val="0"/>
          <c:showSerName val="0"/>
          <c:showPercent val="0"/>
          <c:showBubbleSize val="0"/>
        </c:dLbls>
        <c:gapWidth val="182"/>
        <c:axId val="108499856"/>
        <c:axId val="247007040"/>
      </c:barChart>
      <c:barChart>
        <c:barDir val="bar"/>
        <c:grouping val="stacked"/>
        <c:varyColors val="0"/>
        <c:ser>
          <c:idx val="0"/>
          <c:order val="3"/>
          <c:tx>
            <c:v>2012WeightMeanSELow</c:v>
          </c:tx>
          <c:spPr>
            <a:solidFill>
              <a:srgbClr val="009797"/>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(Sheet2!$E$2:$E$5,Sheet2!$E$7:$E$14)</c:f>
              <c:numCache>
                <c:formatCode>General</c:formatCode>
                <c:ptCount val="12"/>
                <c:pt idx="0">
                  <c:v>0.43</c:v>
                </c:pt>
                <c:pt idx="1">
                  <c:v>1.56</c:v>
                </c:pt>
                <c:pt idx="2">
                  <c:v>0.25</c:v>
                </c:pt>
                <c:pt idx="3">
                  <c:v>2.0499999999999998</c:v>
                </c:pt>
                <c:pt idx="4">
                  <c:v>3.71</c:v>
                </c:pt>
                <c:pt idx="5">
                  <c:v>4.33</c:v>
                </c:pt>
                <c:pt idx="6">
                  <c:v>2.74</c:v>
                </c:pt>
                <c:pt idx="7">
                  <c:v>5.8</c:v>
                </c:pt>
                <c:pt idx="8">
                  <c:v>100.3</c:v>
                </c:pt>
                <c:pt idx="9">
                  <c:v>14.48</c:v>
                </c:pt>
                <c:pt idx="10">
                  <c:v>46.35</c:v>
                </c:pt>
                <c:pt idx="11">
                  <c:v>25.04</c:v>
                </c:pt>
              </c:numCache>
            </c:numRef>
          </c:val>
          <c:extLst>
            <c:ext xmlns:c16="http://schemas.microsoft.com/office/drawing/2014/chart" uri="{C3380CC4-5D6E-409C-BE32-E72D297353CC}">
              <c16:uniqueId val="{00000003-324F-4D2B-8A44-2555EF8B72C5}"/>
            </c:ext>
          </c:extLst>
        </c:ser>
        <c:ser>
          <c:idx val="6"/>
          <c:order val="4"/>
          <c:tx>
            <c:v>setophalf</c:v>
          </c:tx>
          <c:spPr>
            <a:solidFill>
              <a:srgbClr val="009797"/>
            </a:solidFill>
            <a:ln>
              <a:noFill/>
            </a:ln>
            <a:effectLst/>
          </c:spPr>
          <c:invertIfNegative val="0"/>
          <c:val>
            <c:numRef>
              <c:f>(Sheet2!$L$2:$L$5,Sheet2!$L$7:$L$14)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4-324F-4D2B-8A44-2555EF8B72C5}"/>
            </c:ext>
          </c:extLst>
        </c:ser>
        <c:ser>
          <c:idx val="5"/>
          <c:order val="5"/>
          <c:tx>
            <c:v>midline</c:v>
          </c:tx>
          <c:spPr>
            <a:solidFill>
              <a:srgbClr val="009797">
                <a:alpha val="0"/>
              </a:srgbClr>
            </a:solidFill>
            <a:ln>
              <a:solidFill>
                <a:srgbClr val="009797">
                  <a:alpha val="0"/>
                </a:srgbClr>
              </a:solidFill>
            </a:ln>
            <a:effectLst/>
          </c:spPr>
          <c:invertIfNegative val="0"/>
          <c:val>
            <c:numRef>
              <c:f>(Sheet2!$J$2:$J$5,Sheet2!$J$7:$J$14)</c:f>
              <c:numCache>
                <c:formatCode>General</c:formatCode>
                <c:ptCount val="12"/>
                <c:pt idx="0">
                  <c:v>1E-3</c:v>
                </c:pt>
                <c:pt idx="1">
                  <c:v>1E-3</c:v>
                </c:pt>
                <c:pt idx="2">
                  <c:v>1E-3</c:v>
                </c:pt>
                <c:pt idx="3">
                  <c:v>1E-3</c:v>
                </c:pt>
                <c:pt idx="4">
                  <c:v>1E-3</c:v>
                </c:pt>
                <c:pt idx="5">
                  <c:v>1E-3</c:v>
                </c:pt>
                <c:pt idx="6">
                  <c:v>1E-3</c:v>
                </c:pt>
                <c:pt idx="7">
                  <c:v>1E-3</c:v>
                </c:pt>
                <c:pt idx="8">
                  <c:v>1E-3</c:v>
                </c:pt>
                <c:pt idx="9">
                  <c:v>1E-3</c:v>
                </c:pt>
                <c:pt idx="10">
                  <c:v>1E-3</c:v>
                </c:pt>
                <c:pt idx="11">
                  <c:v>1E-3</c:v>
                </c:pt>
              </c:numCache>
            </c:numRef>
          </c:val>
          <c:extLst>
            <c:ext xmlns:c16="http://schemas.microsoft.com/office/drawing/2014/chart" uri="{C3380CC4-5D6E-409C-BE32-E72D297353CC}">
              <c16:uniqueId val="{00000005-324F-4D2B-8A44-2555EF8B72C5}"/>
            </c:ext>
          </c:extLst>
        </c:ser>
        <c:ser>
          <c:idx val="4"/>
          <c:order val="6"/>
          <c:tx>
            <c:v>se_bottomhalf</c:v>
          </c:tx>
          <c:spPr>
            <a:solidFill>
              <a:srgbClr val="009797">
                <a:alpha val="0"/>
              </a:srgbClr>
            </a:solidFill>
            <a:ln w="3175">
              <a:noFill/>
            </a:ln>
            <a:effectLst/>
          </c:spPr>
          <c:invertIfNegative val="0"/>
          <c:val>
            <c:numRef>
              <c:f>(Sheet2!$K$2:$K$5,Sheet2!$K$7:$K$14)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6-324F-4D2B-8A44-2555EF8B72C5}"/>
            </c:ext>
          </c:extLst>
        </c:ser>
        <c:dLbls>
          <c:showLegendKey val="0"/>
          <c:showVal val="0"/>
          <c:showCatName val="0"/>
          <c:showSerName val="0"/>
          <c:showPercent val="0"/>
          <c:showBubbleSize val="0"/>
        </c:dLbls>
        <c:gapWidth val="30"/>
        <c:overlap val="100"/>
        <c:axId val="281736064"/>
        <c:axId val="14595424"/>
      </c:barChart>
      <c:catAx>
        <c:axId val="108499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007040"/>
        <c:crosses val="autoZero"/>
        <c:auto val="1"/>
        <c:lblAlgn val="r"/>
        <c:lblOffset val="100"/>
        <c:noMultiLvlLbl val="0"/>
      </c:catAx>
      <c:valAx>
        <c:axId val="247007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99856"/>
        <c:crosses val="autoZero"/>
        <c:crossBetween val="between"/>
        <c:majorUnit val="10"/>
      </c:valAx>
      <c:valAx>
        <c:axId val="14595424"/>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736064"/>
        <c:crosses val="max"/>
        <c:crossBetween val="between"/>
        <c:majorUnit val="10"/>
      </c:valAx>
      <c:catAx>
        <c:axId val="281736064"/>
        <c:scaling>
          <c:orientation val="minMax"/>
        </c:scaling>
        <c:delete val="1"/>
        <c:axPos val="l"/>
        <c:numFmt formatCode="General" sourceLinked="1"/>
        <c:majorTickMark val="out"/>
        <c:minorTickMark val="none"/>
        <c:tickLblPos val="nextTo"/>
        <c:crossAx val="145954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Sheet2!$S$18:$S$19</c:f>
                <c:numCache>
                  <c:formatCode>General</c:formatCode>
                  <c:ptCount val="2"/>
                  <c:pt idx="0">
                    <c:v>4.29</c:v>
                  </c:pt>
                  <c:pt idx="1">
                    <c:v>15.85</c:v>
                  </c:pt>
                </c:numCache>
              </c:numRef>
            </c:plus>
            <c:minus>
              <c:numRef>
                <c:f>Sheet2!$S$18:$S$19</c:f>
                <c:numCache>
                  <c:formatCode>General</c:formatCode>
                  <c:ptCount val="2"/>
                  <c:pt idx="0">
                    <c:v>4.29</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Sheet2!$R$18:$R$19</c:f>
              <c:numCache>
                <c:formatCode>General</c:formatCode>
                <c:ptCount val="2"/>
                <c:pt idx="0">
                  <c:v>220.67</c:v>
                </c:pt>
                <c:pt idx="1">
                  <c:v>539.79999999999995</c:v>
                </c:pt>
              </c:numCache>
            </c:numRef>
          </c:val>
          <c:extLst>
            <c:ext xmlns:c16="http://schemas.microsoft.com/office/drawing/2014/chart" uri="{C3380CC4-5D6E-409C-BE32-E72D297353CC}">
              <c16:uniqueId val="{00000000-C067-423B-82ED-10EE8710C684}"/>
            </c:ext>
          </c:extLst>
        </c:ser>
        <c:ser>
          <c:idx val="2"/>
          <c:order val="5"/>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Ref>
                <c:f>Sheet2!$Q$18:$Q$19</c:f>
                <c:numCache>
                  <c:formatCode>General</c:formatCode>
                  <c:ptCount val="2"/>
                  <c:pt idx="0">
                    <c:v>4.34</c:v>
                  </c:pt>
                  <c:pt idx="1">
                    <c:v>15.85</c:v>
                  </c:pt>
                </c:numCache>
              </c:numRef>
            </c:plus>
            <c:minus>
              <c:numRef>
                <c:f>Sheet2!$Q$18:$Q$19</c:f>
                <c:numCache>
                  <c:formatCode>General</c:formatCode>
                  <c:ptCount val="2"/>
                  <c:pt idx="0">
                    <c:v>4.34</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Sheet2!$P$18:$P$19</c:f>
              <c:numCache>
                <c:formatCode>General</c:formatCode>
                <c:ptCount val="2"/>
                <c:pt idx="0">
                  <c:v>220.14</c:v>
                </c:pt>
                <c:pt idx="1">
                  <c:v>537.76</c:v>
                </c:pt>
              </c:numCache>
            </c:numRef>
          </c:val>
          <c:extLst>
            <c:ext xmlns:c16="http://schemas.microsoft.com/office/drawing/2014/chart" uri="{C3380CC4-5D6E-409C-BE32-E72D297353CC}">
              <c16:uniqueId val="{00000001-C067-423B-82ED-10EE8710C684}"/>
            </c:ext>
          </c:extLst>
        </c:ser>
        <c:ser>
          <c:idx val="1"/>
          <c:order val="6"/>
          <c:tx>
            <c:strRef>
              <c:f>Sheet2!$N$1</c:f>
              <c:strCache>
                <c:ptCount val="1"/>
                <c:pt idx="0">
                  <c:v>t1Weighted Mean</c:v>
                </c:pt>
              </c:strCache>
            </c:strRef>
          </c:tx>
          <c:spPr>
            <a:solidFill>
              <a:srgbClr val="FBD9C2">
                <a:alpha val="0"/>
              </a:srgbClr>
            </a:solidFill>
            <a:ln>
              <a:noFill/>
            </a:ln>
            <a:effectLst/>
          </c:spPr>
          <c:invertIfNegative val="0"/>
          <c:errBars>
            <c:errBarType val="both"/>
            <c:errValType val="cust"/>
            <c:noEndCap val="0"/>
            <c:plus>
              <c:numRef>
                <c:f>Sheet2!$O$18:$O$19</c:f>
                <c:numCache>
                  <c:formatCode>General</c:formatCode>
                  <c:ptCount val="2"/>
                  <c:pt idx="0">
                    <c:v>4.3599999999999977</c:v>
                  </c:pt>
                  <c:pt idx="1">
                    <c:v>15.85</c:v>
                  </c:pt>
                </c:numCache>
              </c:numRef>
            </c:plus>
            <c:minus>
              <c:numRef>
                <c:f>Sheet2!$O$18:$O$19</c:f>
                <c:numCache>
                  <c:formatCode>General</c:formatCode>
                  <c:ptCount val="2"/>
                  <c:pt idx="0">
                    <c:v>4.3599999999999977</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Sheet2!$N$18:$N$19</c:f>
              <c:numCache>
                <c:formatCode>General</c:formatCode>
                <c:ptCount val="2"/>
                <c:pt idx="0">
                  <c:v>219.27</c:v>
                </c:pt>
                <c:pt idx="1">
                  <c:v>537.76</c:v>
                </c:pt>
              </c:numCache>
            </c:numRef>
          </c:val>
          <c:extLst>
            <c:ext xmlns:c16="http://schemas.microsoft.com/office/drawing/2014/chart" uri="{C3380CC4-5D6E-409C-BE32-E72D297353CC}">
              <c16:uniqueId val="{00000002-C067-423B-82ED-10EE8710C684}"/>
            </c:ext>
          </c:extLst>
        </c:ser>
        <c:dLbls>
          <c:showLegendKey val="0"/>
          <c:showVal val="0"/>
          <c:showCatName val="0"/>
          <c:showSerName val="0"/>
          <c:showPercent val="0"/>
          <c:showBubbleSize val="0"/>
        </c:dLbls>
        <c:gapWidth val="182"/>
        <c:axId val="246659584"/>
        <c:axId val="282412944"/>
      </c:barChart>
      <c:barChart>
        <c:barDir val="bar"/>
        <c:grouping val="stacked"/>
        <c:varyColors val="0"/>
        <c:ser>
          <c:idx val="0"/>
          <c:order val="0"/>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Sheet2!$E$18:$E$19</c:f>
              <c:numCache>
                <c:formatCode>General</c:formatCode>
                <c:ptCount val="2"/>
                <c:pt idx="0">
                  <c:v>215.03</c:v>
                </c:pt>
                <c:pt idx="1">
                  <c:v>525.5</c:v>
                </c:pt>
              </c:numCache>
            </c:numRef>
          </c:val>
          <c:extLst>
            <c:ext xmlns:c16="http://schemas.microsoft.com/office/drawing/2014/chart" uri="{C3380CC4-5D6E-409C-BE32-E72D297353CC}">
              <c16:uniqueId val="{00000003-C067-423B-82ED-10EE8710C684}"/>
            </c:ext>
          </c:extLst>
        </c:ser>
        <c:ser>
          <c:idx val="6"/>
          <c:order val="1"/>
          <c:tx>
            <c:v>setophalf</c:v>
          </c:tx>
          <c:spPr>
            <a:solidFill>
              <a:srgbClr val="009797">
                <a:alpha val="25000"/>
              </a:srgbClr>
            </a:solidFill>
            <a:ln>
              <a:noFill/>
            </a:ln>
            <a:effectLst/>
          </c:spPr>
          <c:invertIfNegative val="0"/>
          <c:val>
            <c:numRef>
              <c:f>Sheet2!$L$18:$L$19</c:f>
              <c:numCache>
                <c:formatCode>General</c:formatCode>
                <c:ptCount val="2"/>
                <c:pt idx="0">
                  <c:v>4.43</c:v>
                </c:pt>
                <c:pt idx="1">
                  <c:v>15.86</c:v>
                </c:pt>
              </c:numCache>
            </c:numRef>
          </c:val>
          <c:extLst>
            <c:ext xmlns:c16="http://schemas.microsoft.com/office/drawing/2014/chart" uri="{C3380CC4-5D6E-409C-BE32-E72D297353CC}">
              <c16:uniqueId val="{00000004-C067-423B-82ED-10EE8710C684}"/>
            </c:ext>
          </c:extLst>
        </c:ser>
        <c:ser>
          <c:idx val="5"/>
          <c:order val="2"/>
          <c:tx>
            <c:v>midline</c:v>
          </c:tx>
          <c:spPr>
            <a:solidFill>
              <a:srgbClr val="009797"/>
            </a:solidFill>
            <a:ln>
              <a:solidFill>
                <a:srgbClr val="009797"/>
              </a:solidFill>
            </a:ln>
            <a:effectLst/>
          </c:spPr>
          <c:invertIfNegative val="0"/>
          <c:val>
            <c:numRef>
              <c:f>Sheet2!$J$18:$J$19</c:f>
              <c:numCache>
                <c:formatCode>General</c:formatCode>
                <c:ptCount val="2"/>
                <c:pt idx="0">
                  <c:v>1E-3</c:v>
                </c:pt>
                <c:pt idx="1">
                  <c:v>1E-3</c:v>
                </c:pt>
              </c:numCache>
            </c:numRef>
          </c:val>
          <c:extLst>
            <c:ext xmlns:c16="http://schemas.microsoft.com/office/drawing/2014/chart" uri="{C3380CC4-5D6E-409C-BE32-E72D297353CC}">
              <c16:uniqueId val="{00000005-C067-423B-82ED-10EE8710C684}"/>
            </c:ext>
          </c:extLst>
        </c:ser>
        <c:ser>
          <c:idx val="4"/>
          <c:order val="4"/>
          <c:tx>
            <c:v>se_bottomhalf</c:v>
          </c:tx>
          <c:spPr>
            <a:solidFill>
              <a:srgbClr val="009797">
                <a:alpha val="25000"/>
              </a:srgbClr>
            </a:solidFill>
            <a:ln>
              <a:noFill/>
            </a:ln>
            <a:effectLst/>
          </c:spPr>
          <c:invertIfNegative val="0"/>
          <c:val>
            <c:numRef>
              <c:f>Sheet2!$K$18:$K$19</c:f>
              <c:numCache>
                <c:formatCode>General</c:formatCode>
                <c:ptCount val="2"/>
                <c:pt idx="0">
                  <c:v>4.43</c:v>
                </c:pt>
                <c:pt idx="1">
                  <c:v>15.86</c:v>
                </c:pt>
              </c:numCache>
            </c:numRef>
          </c:val>
          <c:extLst>
            <c:ext xmlns:c16="http://schemas.microsoft.com/office/drawing/2014/chart" uri="{C3380CC4-5D6E-409C-BE32-E72D297353CC}">
              <c16:uniqueId val="{00000006-C067-423B-82ED-10EE8710C684}"/>
            </c:ext>
          </c:extLst>
        </c:ser>
        <c:dLbls>
          <c:showLegendKey val="0"/>
          <c:showVal val="0"/>
          <c:showCatName val="0"/>
          <c:showSerName val="0"/>
          <c:showPercent val="0"/>
          <c:showBubbleSize val="0"/>
        </c:dLbls>
        <c:gapWidth val="30"/>
        <c:overlap val="100"/>
        <c:axId val="244769680"/>
        <c:axId val="139435376"/>
      </c:barChart>
      <c:catAx>
        <c:axId val="246659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412944"/>
        <c:crosses val="autoZero"/>
        <c:auto val="1"/>
        <c:lblAlgn val="r"/>
        <c:lblOffset val="100"/>
        <c:noMultiLvlLbl val="0"/>
      </c:catAx>
      <c:valAx>
        <c:axId val="28241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659584"/>
        <c:crosses val="autoZero"/>
        <c:crossBetween val="between"/>
        <c:majorUnit val="50"/>
      </c:valAx>
      <c:valAx>
        <c:axId val="139435376"/>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769680"/>
        <c:crosses val="max"/>
        <c:crossBetween val="between"/>
        <c:majorUnit val="50"/>
      </c:valAx>
      <c:catAx>
        <c:axId val="244769680"/>
        <c:scaling>
          <c:orientation val="minMax"/>
        </c:scaling>
        <c:delete val="1"/>
        <c:axPos val="l"/>
        <c:numFmt formatCode="General" sourceLinked="1"/>
        <c:majorTickMark val="out"/>
        <c:minorTickMark val="none"/>
        <c:tickLblPos val="nextTo"/>
        <c:crossAx val="1394353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68391071760096E-2"/>
          <c:y val="0.187679201650293"/>
          <c:w val="0.90678894180605296"/>
          <c:h val="0.72520789650871698"/>
        </c:manualLayout>
      </c:layout>
      <c:barChart>
        <c:barDir val="bar"/>
        <c:grouping val="clustered"/>
        <c:varyColors val="0"/>
        <c:ser>
          <c:idx val="3"/>
          <c:order val="0"/>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plus>
            <c:min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(Sheet2!$R$2:$R$5,Sheet2!$R$7:$R$14)</c:f>
              <c:numCache>
                <c:formatCode>General</c:formatCode>
                <c:ptCount val="12"/>
                <c:pt idx="0">
                  <c:v>0.3</c:v>
                </c:pt>
                <c:pt idx="1">
                  <c:v>1.45</c:v>
                </c:pt>
                <c:pt idx="2">
                  <c:v>0.13</c:v>
                </c:pt>
                <c:pt idx="3">
                  <c:v>2.8</c:v>
                </c:pt>
                <c:pt idx="4">
                  <c:v>4.34</c:v>
                </c:pt>
                <c:pt idx="5">
                  <c:v>5.1899999999999986</c:v>
                </c:pt>
                <c:pt idx="6">
                  <c:v>2.76</c:v>
                </c:pt>
                <c:pt idx="7">
                  <c:v>4.47</c:v>
                </c:pt>
                <c:pt idx="8">
                  <c:v>106.52</c:v>
                </c:pt>
                <c:pt idx="9">
                  <c:v>16.59</c:v>
                </c:pt>
                <c:pt idx="10">
                  <c:v>49.92</c:v>
                </c:pt>
                <c:pt idx="11">
                  <c:v>26.21</c:v>
                </c:pt>
              </c:numCache>
            </c:numRef>
          </c:val>
          <c:extLst>
            <c:ext xmlns:c16="http://schemas.microsoft.com/office/drawing/2014/chart" uri="{C3380CC4-5D6E-409C-BE32-E72D297353CC}">
              <c16:uniqueId val="{00000000-127B-4BB0-9B02-06F91230CEB2}"/>
            </c:ext>
          </c:extLst>
        </c:ser>
        <c:ser>
          <c:idx val="2"/>
          <c:order val="1"/>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Lit>
                <c:formatCode>General</c:formatCode>
                <c:ptCount val="1"/>
                <c:pt idx="0">
                  <c:v>1</c:v>
                </c:pt>
              </c:numLit>
            </c:plus>
            <c:minus>
              <c:numRef>
                <c:f>(Sheet2!$Q$2:$Q$5,Sheet2!$Q$7:$Q$14)</c:f>
                <c:numCache>
                  <c:formatCode>General</c:formatCode>
                  <c:ptCount val="12"/>
                  <c:pt idx="0">
                    <c:v>0.06</c:v>
                  </c:pt>
                  <c:pt idx="1">
                    <c:v>0.15</c:v>
                  </c:pt>
                  <c:pt idx="2">
                    <c:v>0.01</c:v>
                  </c:pt>
                  <c:pt idx="3">
                    <c:v>0.39</c:v>
                  </c:pt>
                  <c:pt idx="4">
                    <c:v>0.56999999999999995</c:v>
                  </c:pt>
                  <c:pt idx="5">
                    <c:v>0.86</c:v>
                  </c:pt>
                  <c:pt idx="6">
                    <c:v>0.28999999999999998</c:v>
                  </c:pt>
                  <c:pt idx="7">
                    <c:v>0.36</c:v>
                  </c:pt>
                  <c:pt idx="8">
                    <c:v>3.63</c:v>
                  </c:pt>
                  <c:pt idx="9">
                    <c:v>1.25</c:v>
                  </c:pt>
                  <c:pt idx="10">
                    <c:v>2.65</c:v>
                  </c:pt>
                  <c:pt idx="11">
                    <c:v>0.69</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(Sheet2!$P$2:$P$5,Sheet2!$P$7:$P$14)</c:f>
              <c:numCache>
                <c:formatCode>General</c:formatCode>
                <c:ptCount val="12"/>
                <c:pt idx="0">
                  <c:v>0.25</c:v>
                </c:pt>
                <c:pt idx="1">
                  <c:v>1.31</c:v>
                </c:pt>
                <c:pt idx="2">
                  <c:v>0.03</c:v>
                </c:pt>
                <c:pt idx="3">
                  <c:v>2.15</c:v>
                </c:pt>
                <c:pt idx="4">
                  <c:v>3.89</c:v>
                </c:pt>
                <c:pt idx="5">
                  <c:v>5.1899999999999986</c:v>
                </c:pt>
                <c:pt idx="6">
                  <c:v>2.08</c:v>
                </c:pt>
                <c:pt idx="7">
                  <c:v>3.86</c:v>
                </c:pt>
                <c:pt idx="8">
                  <c:v>104.74</c:v>
                </c:pt>
                <c:pt idx="9">
                  <c:v>16.43</c:v>
                </c:pt>
                <c:pt idx="10">
                  <c:v>49.09</c:v>
                </c:pt>
                <c:pt idx="11">
                  <c:v>31.12</c:v>
                </c:pt>
              </c:numCache>
            </c:numRef>
          </c:val>
          <c:extLst>
            <c:ext xmlns:c16="http://schemas.microsoft.com/office/drawing/2014/chart" uri="{C3380CC4-5D6E-409C-BE32-E72D297353CC}">
              <c16:uniqueId val="{00000001-127B-4BB0-9B02-06F91230CEB2}"/>
            </c:ext>
          </c:extLst>
        </c:ser>
        <c:ser>
          <c:idx val="1"/>
          <c:order val="2"/>
          <c:tx>
            <c:strRef>
              <c:f>Sheet2!$N$1</c:f>
              <c:strCache>
                <c:ptCount val="1"/>
                <c:pt idx="0">
                  <c:v>t1Weighted Mean</c:v>
                </c:pt>
              </c:strCache>
            </c:strRef>
          </c:tx>
          <c:spPr>
            <a:solidFill>
              <a:srgbClr val="FBD9C2">
                <a:alpha val="0"/>
              </a:srgbClr>
            </a:solidFill>
            <a:ln>
              <a:noFill/>
            </a:ln>
            <a:effectLst/>
          </c:spPr>
          <c:invertIfNegative val="0"/>
          <c:errBars>
            <c:errBarType val="both"/>
            <c:errValType val="cust"/>
            <c:noEndCap val="0"/>
            <c:pl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plus>
            <c:min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(Sheet2!$N$2:$N$5,Sheet2!$N$7:$N$14)</c:f>
              <c:numCache>
                <c:formatCode>General</c:formatCode>
                <c:ptCount val="12"/>
                <c:pt idx="0">
                  <c:v>0.25</c:v>
                </c:pt>
                <c:pt idx="1">
                  <c:v>1.25</c:v>
                </c:pt>
                <c:pt idx="2">
                  <c:v>0.03</c:v>
                </c:pt>
                <c:pt idx="3">
                  <c:v>2.15</c:v>
                </c:pt>
                <c:pt idx="4">
                  <c:v>3.89</c:v>
                </c:pt>
                <c:pt idx="5">
                  <c:v>5.3199999999999976</c:v>
                </c:pt>
                <c:pt idx="6">
                  <c:v>1.27</c:v>
                </c:pt>
                <c:pt idx="7">
                  <c:v>2.76</c:v>
                </c:pt>
                <c:pt idx="8">
                  <c:v>104.74</c:v>
                </c:pt>
                <c:pt idx="9">
                  <c:v>16.43</c:v>
                </c:pt>
                <c:pt idx="10">
                  <c:v>49.09</c:v>
                </c:pt>
                <c:pt idx="11">
                  <c:v>32.1</c:v>
                </c:pt>
              </c:numCache>
            </c:numRef>
          </c:val>
          <c:extLst>
            <c:ext xmlns:c16="http://schemas.microsoft.com/office/drawing/2014/chart" uri="{C3380CC4-5D6E-409C-BE32-E72D297353CC}">
              <c16:uniqueId val="{00000002-127B-4BB0-9B02-06F91230CEB2}"/>
            </c:ext>
          </c:extLst>
        </c:ser>
        <c:dLbls>
          <c:showLegendKey val="0"/>
          <c:showVal val="0"/>
          <c:showCatName val="0"/>
          <c:showSerName val="0"/>
          <c:showPercent val="0"/>
          <c:showBubbleSize val="0"/>
        </c:dLbls>
        <c:gapWidth val="182"/>
        <c:axId val="638904640"/>
        <c:axId val="640085808"/>
      </c:barChart>
      <c:barChart>
        <c:barDir val="bar"/>
        <c:grouping val="stacked"/>
        <c:varyColors val="0"/>
        <c:ser>
          <c:idx val="0"/>
          <c:order val="3"/>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(Sheet2!$E$2:$E$5,Sheet2!$E$7:$E$14)</c:f>
              <c:numCache>
                <c:formatCode>General</c:formatCode>
                <c:ptCount val="12"/>
                <c:pt idx="0">
                  <c:v>0.43</c:v>
                </c:pt>
                <c:pt idx="1">
                  <c:v>1.56</c:v>
                </c:pt>
                <c:pt idx="2">
                  <c:v>0.25</c:v>
                </c:pt>
                <c:pt idx="3">
                  <c:v>2.0499999999999998</c:v>
                </c:pt>
                <c:pt idx="4">
                  <c:v>3.71</c:v>
                </c:pt>
                <c:pt idx="5">
                  <c:v>4.33</c:v>
                </c:pt>
                <c:pt idx="6">
                  <c:v>2.74</c:v>
                </c:pt>
                <c:pt idx="7">
                  <c:v>5.8</c:v>
                </c:pt>
                <c:pt idx="8">
                  <c:v>100.3</c:v>
                </c:pt>
                <c:pt idx="9">
                  <c:v>14.48</c:v>
                </c:pt>
                <c:pt idx="10">
                  <c:v>46.35</c:v>
                </c:pt>
                <c:pt idx="11">
                  <c:v>25.04</c:v>
                </c:pt>
              </c:numCache>
            </c:numRef>
          </c:val>
          <c:extLst>
            <c:ext xmlns:c16="http://schemas.microsoft.com/office/drawing/2014/chart" uri="{C3380CC4-5D6E-409C-BE32-E72D297353CC}">
              <c16:uniqueId val="{00000003-127B-4BB0-9B02-06F91230CEB2}"/>
            </c:ext>
          </c:extLst>
        </c:ser>
        <c:ser>
          <c:idx val="6"/>
          <c:order val="4"/>
          <c:tx>
            <c:v>setophalf</c:v>
          </c:tx>
          <c:spPr>
            <a:solidFill>
              <a:srgbClr val="009797">
                <a:alpha val="25000"/>
              </a:srgbClr>
            </a:solidFill>
            <a:ln>
              <a:noFill/>
            </a:ln>
            <a:effectLst/>
          </c:spPr>
          <c:invertIfNegative val="0"/>
          <c:val>
            <c:numRef>
              <c:f>(Sheet2!$L$2:$L$5,Sheet2!$L$7:$L$14)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4-127B-4BB0-9B02-06F91230CEB2}"/>
            </c:ext>
          </c:extLst>
        </c:ser>
        <c:ser>
          <c:idx val="5"/>
          <c:order val="5"/>
          <c:tx>
            <c:v>midline</c:v>
          </c:tx>
          <c:spPr>
            <a:solidFill>
              <a:srgbClr val="009797"/>
            </a:solidFill>
            <a:ln>
              <a:solidFill>
                <a:srgbClr val="009797"/>
              </a:solidFill>
            </a:ln>
            <a:effectLst/>
          </c:spPr>
          <c:invertIfNegative val="0"/>
          <c:val>
            <c:numRef>
              <c:f>(Sheet2!$J$2:$J$5,Sheet2!$J$7:$J$14)</c:f>
              <c:numCache>
                <c:formatCode>General</c:formatCode>
                <c:ptCount val="12"/>
                <c:pt idx="0">
                  <c:v>1E-3</c:v>
                </c:pt>
                <c:pt idx="1">
                  <c:v>1E-3</c:v>
                </c:pt>
                <c:pt idx="2">
                  <c:v>1E-3</c:v>
                </c:pt>
                <c:pt idx="3">
                  <c:v>1E-3</c:v>
                </c:pt>
                <c:pt idx="4">
                  <c:v>1E-3</c:v>
                </c:pt>
                <c:pt idx="5">
                  <c:v>1E-3</c:v>
                </c:pt>
                <c:pt idx="6">
                  <c:v>1E-3</c:v>
                </c:pt>
                <c:pt idx="7">
                  <c:v>1E-3</c:v>
                </c:pt>
                <c:pt idx="8">
                  <c:v>1E-3</c:v>
                </c:pt>
                <c:pt idx="9">
                  <c:v>1E-3</c:v>
                </c:pt>
                <c:pt idx="10">
                  <c:v>1E-3</c:v>
                </c:pt>
                <c:pt idx="11">
                  <c:v>1E-3</c:v>
                </c:pt>
              </c:numCache>
            </c:numRef>
          </c:val>
          <c:extLst>
            <c:ext xmlns:c16="http://schemas.microsoft.com/office/drawing/2014/chart" uri="{C3380CC4-5D6E-409C-BE32-E72D297353CC}">
              <c16:uniqueId val="{00000005-127B-4BB0-9B02-06F91230CEB2}"/>
            </c:ext>
          </c:extLst>
        </c:ser>
        <c:ser>
          <c:idx val="4"/>
          <c:order val="6"/>
          <c:tx>
            <c:v>se_bottomhalf</c:v>
          </c:tx>
          <c:spPr>
            <a:solidFill>
              <a:srgbClr val="009797">
                <a:alpha val="25000"/>
              </a:srgbClr>
            </a:solidFill>
            <a:ln w="3175">
              <a:noFill/>
            </a:ln>
            <a:effectLst/>
          </c:spPr>
          <c:invertIfNegative val="0"/>
          <c:val>
            <c:numRef>
              <c:f>(Sheet2!$K$2:$K$5,Sheet2!$K$7:$K$14)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6-127B-4BB0-9B02-06F91230CEB2}"/>
            </c:ext>
          </c:extLst>
        </c:ser>
        <c:dLbls>
          <c:showLegendKey val="0"/>
          <c:showVal val="0"/>
          <c:showCatName val="0"/>
          <c:showSerName val="0"/>
          <c:showPercent val="0"/>
          <c:showBubbleSize val="0"/>
        </c:dLbls>
        <c:gapWidth val="30"/>
        <c:overlap val="100"/>
        <c:axId val="-364564272"/>
        <c:axId val="708188592"/>
      </c:barChart>
      <c:catAx>
        <c:axId val="638904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085808"/>
        <c:crosses val="autoZero"/>
        <c:auto val="1"/>
        <c:lblAlgn val="r"/>
        <c:lblOffset val="100"/>
        <c:noMultiLvlLbl val="0"/>
      </c:catAx>
      <c:valAx>
        <c:axId val="640085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904640"/>
        <c:crosses val="autoZero"/>
        <c:crossBetween val="between"/>
        <c:majorUnit val="10"/>
      </c:valAx>
      <c:valAx>
        <c:axId val="708188592"/>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564272"/>
        <c:crosses val="max"/>
        <c:crossBetween val="between"/>
        <c:majorUnit val="10"/>
      </c:valAx>
      <c:catAx>
        <c:axId val="-364564272"/>
        <c:scaling>
          <c:orientation val="minMax"/>
        </c:scaling>
        <c:delete val="1"/>
        <c:axPos val="l"/>
        <c:numFmt formatCode="General" sourceLinked="1"/>
        <c:majorTickMark val="out"/>
        <c:minorTickMark val="none"/>
        <c:tickLblPos val="nextTo"/>
        <c:crossAx val="7081885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68391071760096E-2"/>
          <c:y val="0.187679201650293"/>
          <c:w val="0.90678894180605296"/>
          <c:h val="0.72520789650871698"/>
        </c:manualLayout>
      </c:layout>
      <c:barChart>
        <c:barDir val="bar"/>
        <c:grouping val="clustered"/>
        <c:varyColors val="0"/>
        <c:ser>
          <c:idx val="3"/>
          <c:order val="0"/>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plus>
            <c:min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(Sheet2!$R$2:$R$5,Sheet2!$R$7:$R$14)</c:f>
              <c:numCache>
                <c:formatCode>General</c:formatCode>
                <c:ptCount val="12"/>
                <c:pt idx="0">
                  <c:v>0.3</c:v>
                </c:pt>
                <c:pt idx="1">
                  <c:v>1.45</c:v>
                </c:pt>
                <c:pt idx="2">
                  <c:v>0.13</c:v>
                </c:pt>
                <c:pt idx="3">
                  <c:v>2.8</c:v>
                </c:pt>
                <c:pt idx="4">
                  <c:v>4.34</c:v>
                </c:pt>
                <c:pt idx="5">
                  <c:v>5.1899999999999986</c:v>
                </c:pt>
                <c:pt idx="6">
                  <c:v>2.76</c:v>
                </c:pt>
                <c:pt idx="7">
                  <c:v>4.47</c:v>
                </c:pt>
                <c:pt idx="8">
                  <c:v>106.52</c:v>
                </c:pt>
                <c:pt idx="9">
                  <c:v>16.59</c:v>
                </c:pt>
                <c:pt idx="10">
                  <c:v>49.92</c:v>
                </c:pt>
                <c:pt idx="11">
                  <c:v>26.21</c:v>
                </c:pt>
              </c:numCache>
            </c:numRef>
          </c:val>
          <c:extLst>
            <c:ext xmlns:c16="http://schemas.microsoft.com/office/drawing/2014/chart" uri="{C3380CC4-5D6E-409C-BE32-E72D297353CC}">
              <c16:uniqueId val="{00000000-76B5-4D89-A966-5B2FEE850936}"/>
            </c:ext>
          </c:extLst>
        </c:ser>
        <c:ser>
          <c:idx val="2"/>
          <c:order val="1"/>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Lit>
                <c:formatCode>General</c:formatCode>
                <c:ptCount val="1"/>
                <c:pt idx="0">
                  <c:v>1</c:v>
                </c:pt>
              </c:numLit>
            </c:plus>
            <c:minus>
              <c:numRef>
                <c:f>(Sheet2!$Q$2:$Q$5,Sheet2!$Q$7:$Q$14)</c:f>
                <c:numCache>
                  <c:formatCode>General</c:formatCode>
                  <c:ptCount val="12"/>
                  <c:pt idx="0">
                    <c:v>0.06</c:v>
                  </c:pt>
                  <c:pt idx="1">
                    <c:v>0.15</c:v>
                  </c:pt>
                  <c:pt idx="2">
                    <c:v>0.01</c:v>
                  </c:pt>
                  <c:pt idx="3">
                    <c:v>0.39</c:v>
                  </c:pt>
                  <c:pt idx="4">
                    <c:v>0.56999999999999995</c:v>
                  </c:pt>
                  <c:pt idx="5">
                    <c:v>0.86</c:v>
                  </c:pt>
                  <c:pt idx="6">
                    <c:v>0.28999999999999998</c:v>
                  </c:pt>
                  <c:pt idx="7">
                    <c:v>0.36</c:v>
                  </c:pt>
                  <c:pt idx="8">
                    <c:v>3.63</c:v>
                  </c:pt>
                  <c:pt idx="9">
                    <c:v>1.25</c:v>
                  </c:pt>
                  <c:pt idx="10">
                    <c:v>2.65</c:v>
                  </c:pt>
                  <c:pt idx="11">
                    <c:v>0.69</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(Sheet2!$P$2:$P$5,Sheet2!$P$7:$P$14)</c:f>
              <c:numCache>
                <c:formatCode>General</c:formatCode>
                <c:ptCount val="12"/>
                <c:pt idx="0">
                  <c:v>0.25</c:v>
                </c:pt>
                <c:pt idx="1">
                  <c:v>1.31</c:v>
                </c:pt>
                <c:pt idx="2">
                  <c:v>0.03</c:v>
                </c:pt>
                <c:pt idx="3">
                  <c:v>2.15</c:v>
                </c:pt>
                <c:pt idx="4">
                  <c:v>3.89</c:v>
                </c:pt>
                <c:pt idx="5">
                  <c:v>5.1899999999999986</c:v>
                </c:pt>
                <c:pt idx="6">
                  <c:v>2.08</c:v>
                </c:pt>
                <c:pt idx="7">
                  <c:v>3.86</c:v>
                </c:pt>
                <c:pt idx="8">
                  <c:v>104.74</c:v>
                </c:pt>
                <c:pt idx="9">
                  <c:v>16.43</c:v>
                </c:pt>
                <c:pt idx="10">
                  <c:v>49.09</c:v>
                </c:pt>
                <c:pt idx="11">
                  <c:v>31.12</c:v>
                </c:pt>
              </c:numCache>
            </c:numRef>
          </c:val>
          <c:extLst>
            <c:ext xmlns:c16="http://schemas.microsoft.com/office/drawing/2014/chart" uri="{C3380CC4-5D6E-409C-BE32-E72D297353CC}">
              <c16:uniqueId val="{00000001-76B5-4D89-A966-5B2FEE850936}"/>
            </c:ext>
          </c:extLst>
        </c:ser>
        <c:ser>
          <c:idx val="1"/>
          <c:order val="2"/>
          <c:tx>
            <c:strRef>
              <c:f>Sheet2!$N$1</c:f>
              <c:strCache>
                <c:ptCount val="1"/>
                <c:pt idx="0">
                  <c:v>t1Weighted Mean</c:v>
                </c:pt>
              </c:strCache>
            </c:strRef>
          </c:tx>
          <c:spPr>
            <a:solidFill>
              <a:srgbClr val="FBD9C2"/>
            </a:solidFill>
            <a:ln>
              <a:noFill/>
            </a:ln>
            <a:effectLst/>
          </c:spPr>
          <c:invertIfNegative val="0"/>
          <c:errBars>
            <c:errBarType val="both"/>
            <c:errValType val="cust"/>
            <c:noEndCap val="0"/>
            <c:pl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plus>
            <c:min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minus>
            <c:spPr>
              <a:noFill/>
              <a:ln w="9525" cap="flat" cmpd="sng" algn="ctr">
                <a:solidFill>
                  <a:schemeClr val="tx1">
                    <a:lumMod val="65000"/>
                    <a:lumOff val="3500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(Sheet2!$N$2:$N$5,Sheet2!$N$7:$N$14)</c:f>
              <c:numCache>
                <c:formatCode>General</c:formatCode>
                <c:ptCount val="12"/>
                <c:pt idx="0">
                  <c:v>0.25</c:v>
                </c:pt>
                <c:pt idx="1">
                  <c:v>1.25</c:v>
                </c:pt>
                <c:pt idx="2">
                  <c:v>0.03</c:v>
                </c:pt>
                <c:pt idx="3">
                  <c:v>2.15</c:v>
                </c:pt>
                <c:pt idx="4">
                  <c:v>3.89</c:v>
                </c:pt>
                <c:pt idx="5">
                  <c:v>5.3199999999999976</c:v>
                </c:pt>
                <c:pt idx="6">
                  <c:v>1.27</c:v>
                </c:pt>
                <c:pt idx="7">
                  <c:v>2.76</c:v>
                </c:pt>
                <c:pt idx="8">
                  <c:v>104.74</c:v>
                </c:pt>
                <c:pt idx="9">
                  <c:v>16.43</c:v>
                </c:pt>
                <c:pt idx="10">
                  <c:v>49.09</c:v>
                </c:pt>
                <c:pt idx="11">
                  <c:v>32.1</c:v>
                </c:pt>
              </c:numCache>
            </c:numRef>
          </c:val>
          <c:extLst>
            <c:ext xmlns:c16="http://schemas.microsoft.com/office/drawing/2014/chart" uri="{C3380CC4-5D6E-409C-BE32-E72D297353CC}">
              <c16:uniqueId val="{00000002-76B5-4D89-A966-5B2FEE850936}"/>
            </c:ext>
          </c:extLst>
        </c:ser>
        <c:dLbls>
          <c:showLegendKey val="0"/>
          <c:showVal val="0"/>
          <c:showCatName val="0"/>
          <c:showSerName val="0"/>
          <c:showPercent val="0"/>
          <c:showBubbleSize val="0"/>
        </c:dLbls>
        <c:gapWidth val="182"/>
        <c:axId val="244378416"/>
        <c:axId val="108885872"/>
      </c:barChart>
      <c:barChart>
        <c:barDir val="bar"/>
        <c:grouping val="stacked"/>
        <c:varyColors val="0"/>
        <c:ser>
          <c:idx val="0"/>
          <c:order val="3"/>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(Sheet2!$E$2:$E$5,Sheet2!$E$7:$E$14)</c:f>
              <c:numCache>
                <c:formatCode>General</c:formatCode>
                <c:ptCount val="12"/>
                <c:pt idx="0">
                  <c:v>0.43</c:v>
                </c:pt>
                <c:pt idx="1">
                  <c:v>1.56</c:v>
                </c:pt>
                <c:pt idx="2">
                  <c:v>0.25</c:v>
                </c:pt>
                <c:pt idx="3">
                  <c:v>2.0499999999999998</c:v>
                </c:pt>
                <c:pt idx="4">
                  <c:v>3.71</c:v>
                </c:pt>
                <c:pt idx="5">
                  <c:v>4.33</c:v>
                </c:pt>
                <c:pt idx="6">
                  <c:v>2.74</c:v>
                </c:pt>
                <c:pt idx="7">
                  <c:v>5.8</c:v>
                </c:pt>
                <c:pt idx="8">
                  <c:v>100.3</c:v>
                </c:pt>
                <c:pt idx="9">
                  <c:v>14.48</c:v>
                </c:pt>
                <c:pt idx="10">
                  <c:v>46.35</c:v>
                </c:pt>
                <c:pt idx="11">
                  <c:v>25.04</c:v>
                </c:pt>
              </c:numCache>
            </c:numRef>
          </c:val>
          <c:extLst>
            <c:ext xmlns:c16="http://schemas.microsoft.com/office/drawing/2014/chart" uri="{C3380CC4-5D6E-409C-BE32-E72D297353CC}">
              <c16:uniqueId val="{00000003-76B5-4D89-A966-5B2FEE850936}"/>
            </c:ext>
          </c:extLst>
        </c:ser>
        <c:ser>
          <c:idx val="6"/>
          <c:order val="4"/>
          <c:tx>
            <c:v>setophalf</c:v>
          </c:tx>
          <c:spPr>
            <a:solidFill>
              <a:srgbClr val="009797">
                <a:alpha val="25000"/>
              </a:srgbClr>
            </a:solidFill>
            <a:ln>
              <a:noFill/>
            </a:ln>
            <a:effectLst/>
          </c:spPr>
          <c:invertIfNegative val="0"/>
          <c:val>
            <c:numRef>
              <c:f>(Sheet2!$L$2:$L$5,Sheet2!$L$7:$L$14)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4-76B5-4D89-A966-5B2FEE850936}"/>
            </c:ext>
          </c:extLst>
        </c:ser>
        <c:ser>
          <c:idx val="5"/>
          <c:order val="5"/>
          <c:tx>
            <c:v>midline</c:v>
          </c:tx>
          <c:spPr>
            <a:solidFill>
              <a:srgbClr val="009797"/>
            </a:solidFill>
            <a:ln>
              <a:solidFill>
                <a:srgbClr val="009797"/>
              </a:solidFill>
            </a:ln>
            <a:effectLst/>
          </c:spPr>
          <c:invertIfNegative val="0"/>
          <c:val>
            <c:numRef>
              <c:f>(Sheet2!$J$2:$J$5,Sheet2!$J$7:$J$14)</c:f>
              <c:numCache>
                <c:formatCode>General</c:formatCode>
                <c:ptCount val="12"/>
                <c:pt idx="0">
                  <c:v>1E-3</c:v>
                </c:pt>
                <c:pt idx="1">
                  <c:v>1E-3</c:v>
                </c:pt>
                <c:pt idx="2">
                  <c:v>1E-3</c:v>
                </c:pt>
                <c:pt idx="3">
                  <c:v>1E-3</c:v>
                </c:pt>
                <c:pt idx="4">
                  <c:v>1E-3</c:v>
                </c:pt>
                <c:pt idx="5">
                  <c:v>1E-3</c:v>
                </c:pt>
                <c:pt idx="6">
                  <c:v>1E-3</c:v>
                </c:pt>
                <c:pt idx="7">
                  <c:v>1E-3</c:v>
                </c:pt>
                <c:pt idx="8">
                  <c:v>1E-3</c:v>
                </c:pt>
                <c:pt idx="9">
                  <c:v>1E-3</c:v>
                </c:pt>
                <c:pt idx="10">
                  <c:v>1E-3</c:v>
                </c:pt>
                <c:pt idx="11">
                  <c:v>1E-3</c:v>
                </c:pt>
              </c:numCache>
            </c:numRef>
          </c:val>
          <c:extLst>
            <c:ext xmlns:c16="http://schemas.microsoft.com/office/drawing/2014/chart" uri="{C3380CC4-5D6E-409C-BE32-E72D297353CC}">
              <c16:uniqueId val="{00000005-76B5-4D89-A966-5B2FEE850936}"/>
            </c:ext>
          </c:extLst>
        </c:ser>
        <c:ser>
          <c:idx val="4"/>
          <c:order val="6"/>
          <c:tx>
            <c:v>se_bottomhalf</c:v>
          </c:tx>
          <c:spPr>
            <a:solidFill>
              <a:srgbClr val="009797">
                <a:alpha val="25000"/>
              </a:srgbClr>
            </a:solidFill>
            <a:ln w="3175">
              <a:noFill/>
            </a:ln>
            <a:effectLst/>
          </c:spPr>
          <c:invertIfNegative val="0"/>
          <c:val>
            <c:numRef>
              <c:f>(Sheet2!$K$2:$K$5,Sheet2!$K$7:$K$14)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6-76B5-4D89-A966-5B2FEE850936}"/>
            </c:ext>
          </c:extLst>
        </c:ser>
        <c:dLbls>
          <c:showLegendKey val="0"/>
          <c:showVal val="0"/>
          <c:showCatName val="0"/>
          <c:showSerName val="0"/>
          <c:showPercent val="0"/>
          <c:showBubbleSize val="0"/>
        </c:dLbls>
        <c:gapWidth val="30"/>
        <c:overlap val="100"/>
        <c:axId val="43944656"/>
        <c:axId val="141495088"/>
      </c:barChart>
      <c:catAx>
        <c:axId val="24437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85872"/>
        <c:crosses val="autoZero"/>
        <c:auto val="1"/>
        <c:lblAlgn val="r"/>
        <c:lblOffset val="100"/>
        <c:noMultiLvlLbl val="0"/>
      </c:catAx>
      <c:valAx>
        <c:axId val="108885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378416"/>
        <c:crosses val="autoZero"/>
        <c:crossBetween val="between"/>
        <c:majorUnit val="10"/>
      </c:valAx>
      <c:valAx>
        <c:axId val="141495088"/>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44656"/>
        <c:crosses val="max"/>
        <c:crossBetween val="between"/>
        <c:majorUnit val="10"/>
      </c:valAx>
      <c:catAx>
        <c:axId val="43944656"/>
        <c:scaling>
          <c:orientation val="minMax"/>
        </c:scaling>
        <c:delete val="1"/>
        <c:axPos val="l"/>
        <c:numFmt formatCode="General" sourceLinked="1"/>
        <c:majorTickMark val="out"/>
        <c:minorTickMark val="none"/>
        <c:tickLblPos val="nextTo"/>
        <c:crossAx val="1414950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Sheet2!$S$18:$S$19</c:f>
                <c:numCache>
                  <c:formatCode>General</c:formatCode>
                  <c:ptCount val="2"/>
                  <c:pt idx="0">
                    <c:v>4.29</c:v>
                  </c:pt>
                  <c:pt idx="1">
                    <c:v>15.85</c:v>
                  </c:pt>
                </c:numCache>
              </c:numRef>
            </c:plus>
            <c:minus>
              <c:numRef>
                <c:f>Sheet2!$S$18:$S$19</c:f>
                <c:numCache>
                  <c:formatCode>General</c:formatCode>
                  <c:ptCount val="2"/>
                  <c:pt idx="0">
                    <c:v>4.29</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Sheet2!$R$18:$R$19</c:f>
              <c:numCache>
                <c:formatCode>General</c:formatCode>
                <c:ptCount val="2"/>
                <c:pt idx="0">
                  <c:v>220.67</c:v>
                </c:pt>
                <c:pt idx="1">
                  <c:v>539.79999999999995</c:v>
                </c:pt>
              </c:numCache>
            </c:numRef>
          </c:val>
          <c:extLst>
            <c:ext xmlns:c16="http://schemas.microsoft.com/office/drawing/2014/chart" uri="{C3380CC4-5D6E-409C-BE32-E72D297353CC}">
              <c16:uniqueId val="{00000000-35D9-4F5B-BF15-D5D71750C66F}"/>
            </c:ext>
          </c:extLst>
        </c:ser>
        <c:ser>
          <c:idx val="2"/>
          <c:order val="5"/>
          <c:tx>
            <c:strRef>
              <c:f>Sheet2!$P$1</c:f>
              <c:strCache>
                <c:ptCount val="1"/>
                <c:pt idx="0">
                  <c:v>t2Weighted Mean</c:v>
                </c:pt>
              </c:strCache>
            </c:strRef>
          </c:tx>
          <c:spPr>
            <a:solidFill>
              <a:schemeClr val="accent2">
                <a:lumMod val="60000"/>
                <a:lumOff val="40000"/>
                <a:alpha val="0"/>
              </a:schemeClr>
            </a:solidFill>
            <a:ln>
              <a:noFill/>
            </a:ln>
            <a:effectLst/>
          </c:spPr>
          <c:invertIfNegative val="0"/>
          <c:errBars>
            <c:errBarType val="both"/>
            <c:errValType val="cust"/>
            <c:noEndCap val="0"/>
            <c:plus>
              <c:numRef>
                <c:f>Sheet2!$Q$18:$Q$19</c:f>
                <c:numCache>
                  <c:formatCode>General</c:formatCode>
                  <c:ptCount val="2"/>
                  <c:pt idx="0">
                    <c:v>4.34</c:v>
                  </c:pt>
                  <c:pt idx="1">
                    <c:v>15.85</c:v>
                  </c:pt>
                </c:numCache>
              </c:numRef>
            </c:plus>
            <c:minus>
              <c:numRef>
                <c:f>Sheet2!$Q$18:$Q$19</c:f>
                <c:numCache>
                  <c:formatCode>General</c:formatCode>
                  <c:ptCount val="2"/>
                  <c:pt idx="0">
                    <c:v>4.34</c:v>
                  </c:pt>
                  <c:pt idx="1">
                    <c:v>15.85</c:v>
                  </c:pt>
                </c:numCache>
              </c:numRef>
            </c:minus>
            <c:spPr>
              <a:noFill/>
              <a:ln w="9525" cap="flat" cmpd="sng" algn="ctr">
                <a:solidFill>
                  <a:srgbClr val="009797">
                    <a:alpha val="0"/>
                  </a:srgbClr>
                </a:solidFill>
                <a:round/>
              </a:ln>
              <a:effectLst/>
            </c:spPr>
          </c:errBars>
          <c:cat>
            <c:strRef>
              <c:f>Sheet2!$B$18:$B$19</c:f>
              <c:strCache>
                <c:ptCount val="2"/>
                <c:pt idx="0">
                  <c:v>TOTAL PAID</c:v>
                </c:pt>
                <c:pt idx="1">
                  <c:v>HHLD REPORTED TOTAL CHARGE</c:v>
                </c:pt>
              </c:strCache>
            </c:strRef>
          </c:cat>
          <c:val>
            <c:numRef>
              <c:f>Sheet2!$P$18:$P$19</c:f>
              <c:numCache>
                <c:formatCode>General</c:formatCode>
                <c:ptCount val="2"/>
                <c:pt idx="0">
                  <c:v>220.14</c:v>
                </c:pt>
                <c:pt idx="1">
                  <c:v>537.76</c:v>
                </c:pt>
              </c:numCache>
            </c:numRef>
          </c:val>
          <c:extLst>
            <c:ext xmlns:c16="http://schemas.microsoft.com/office/drawing/2014/chart" uri="{C3380CC4-5D6E-409C-BE32-E72D297353CC}">
              <c16:uniqueId val="{00000001-35D9-4F5B-BF15-D5D71750C66F}"/>
            </c:ext>
          </c:extLst>
        </c:ser>
        <c:ser>
          <c:idx val="1"/>
          <c:order val="6"/>
          <c:tx>
            <c:strRef>
              <c:f>Sheet2!$N$1</c:f>
              <c:strCache>
                <c:ptCount val="1"/>
                <c:pt idx="0">
                  <c:v>t1Weighted Mean</c:v>
                </c:pt>
              </c:strCache>
            </c:strRef>
          </c:tx>
          <c:spPr>
            <a:solidFill>
              <a:srgbClr val="FBD9C2"/>
            </a:solidFill>
            <a:ln>
              <a:noFill/>
            </a:ln>
            <a:effectLst/>
          </c:spPr>
          <c:invertIfNegative val="0"/>
          <c:errBars>
            <c:errBarType val="both"/>
            <c:errValType val="cust"/>
            <c:noEndCap val="0"/>
            <c:plus>
              <c:numRef>
                <c:f>Sheet2!$O$18:$O$19</c:f>
                <c:numCache>
                  <c:formatCode>General</c:formatCode>
                  <c:ptCount val="2"/>
                  <c:pt idx="0">
                    <c:v>4.3599999999999977</c:v>
                  </c:pt>
                  <c:pt idx="1">
                    <c:v>15.85</c:v>
                  </c:pt>
                </c:numCache>
              </c:numRef>
            </c:plus>
            <c:minus>
              <c:numRef>
                <c:f>Sheet2!$O$18:$O$19</c:f>
                <c:numCache>
                  <c:formatCode>General</c:formatCode>
                  <c:ptCount val="2"/>
                  <c:pt idx="0">
                    <c:v>4.3599999999999977</c:v>
                  </c:pt>
                  <c:pt idx="1">
                    <c:v>15.85</c:v>
                  </c:pt>
                </c:numCache>
              </c:numRef>
            </c:minus>
            <c:spPr>
              <a:noFill/>
              <a:ln w="9525" cap="flat" cmpd="sng" algn="ctr">
                <a:solidFill>
                  <a:schemeClr val="tx1">
                    <a:lumMod val="65000"/>
                    <a:lumOff val="35000"/>
                  </a:schemeClr>
                </a:solidFill>
                <a:round/>
              </a:ln>
              <a:effectLst/>
            </c:spPr>
          </c:errBars>
          <c:cat>
            <c:strRef>
              <c:f>Sheet2!$B$18:$B$19</c:f>
              <c:strCache>
                <c:ptCount val="2"/>
                <c:pt idx="0">
                  <c:v>TOTAL PAID</c:v>
                </c:pt>
                <c:pt idx="1">
                  <c:v>HHLD REPORTED TOTAL CHARGE</c:v>
                </c:pt>
              </c:strCache>
            </c:strRef>
          </c:cat>
          <c:val>
            <c:numRef>
              <c:f>Sheet2!$N$18:$N$19</c:f>
              <c:numCache>
                <c:formatCode>General</c:formatCode>
                <c:ptCount val="2"/>
                <c:pt idx="0">
                  <c:v>219.27</c:v>
                </c:pt>
                <c:pt idx="1">
                  <c:v>537.76</c:v>
                </c:pt>
              </c:numCache>
            </c:numRef>
          </c:val>
          <c:extLst>
            <c:ext xmlns:c16="http://schemas.microsoft.com/office/drawing/2014/chart" uri="{C3380CC4-5D6E-409C-BE32-E72D297353CC}">
              <c16:uniqueId val="{00000002-35D9-4F5B-BF15-D5D71750C66F}"/>
            </c:ext>
          </c:extLst>
        </c:ser>
        <c:dLbls>
          <c:showLegendKey val="0"/>
          <c:showVal val="0"/>
          <c:showCatName val="0"/>
          <c:showSerName val="0"/>
          <c:showPercent val="0"/>
          <c:showBubbleSize val="0"/>
        </c:dLbls>
        <c:gapWidth val="182"/>
        <c:axId val="43970928"/>
        <c:axId val="823499168"/>
      </c:barChart>
      <c:barChart>
        <c:barDir val="bar"/>
        <c:grouping val="stacked"/>
        <c:varyColors val="0"/>
        <c:ser>
          <c:idx val="0"/>
          <c:order val="0"/>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Sheet2!$E$18:$E$19</c:f>
              <c:numCache>
                <c:formatCode>General</c:formatCode>
                <c:ptCount val="2"/>
                <c:pt idx="0">
                  <c:v>215.03</c:v>
                </c:pt>
                <c:pt idx="1">
                  <c:v>525.5</c:v>
                </c:pt>
              </c:numCache>
            </c:numRef>
          </c:val>
          <c:extLst>
            <c:ext xmlns:c16="http://schemas.microsoft.com/office/drawing/2014/chart" uri="{C3380CC4-5D6E-409C-BE32-E72D297353CC}">
              <c16:uniqueId val="{00000003-35D9-4F5B-BF15-D5D71750C66F}"/>
            </c:ext>
          </c:extLst>
        </c:ser>
        <c:ser>
          <c:idx val="6"/>
          <c:order val="1"/>
          <c:tx>
            <c:v>setophalf</c:v>
          </c:tx>
          <c:spPr>
            <a:solidFill>
              <a:srgbClr val="009797">
                <a:alpha val="25000"/>
              </a:srgbClr>
            </a:solidFill>
            <a:ln>
              <a:noFill/>
            </a:ln>
            <a:effectLst/>
          </c:spPr>
          <c:invertIfNegative val="0"/>
          <c:val>
            <c:numRef>
              <c:f>Sheet2!$L$18:$L$19</c:f>
              <c:numCache>
                <c:formatCode>General</c:formatCode>
                <c:ptCount val="2"/>
                <c:pt idx="0">
                  <c:v>4.43</c:v>
                </c:pt>
                <c:pt idx="1">
                  <c:v>15.86</c:v>
                </c:pt>
              </c:numCache>
            </c:numRef>
          </c:val>
          <c:extLst>
            <c:ext xmlns:c16="http://schemas.microsoft.com/office/drawing/2014/chart" uri="{C3380CC4-5D6E-409C-BE32-E72D297353CC}">
              <c16:uniqueId val="{00000004-35D9-4F5B-BF15-D5D71750C66F}"/>
            </c:ext>
          </c:extLst>
        </c:ser>
        <c:ser>
          <c:idx val="5"/>
          <c:order val="2"/>
          <c:tx>
            <c:v>midline</c:v>
          </c:tx>
          <c:spPr>
            <a:solidFill>
              <a:srgbClr val="009797"/>
            </a:solidFill>
            <a:ln>
              <a:solidFill>
                <a:srgbClr val="009797"/>
              </a:solidFill>
            </a:ln>
            <a:effectLst/>
          </c:spPr>
          <c:invertIfNegative val="0"/>
          <c:val>
            <c:numRef>
              <c:f>Sheet2!$J$18:$J$19</c:f>
              <c:numCache>
                <c:formatCode>General</c:formatCode>
                <c:ptCount val="2"/>
                <c:pt idx="0">
                  <c:v>1E-3</c:v>
                </c:pt>
                <c:pt idx="1">
                  <c:v>1E-3</c:v>
                </c:pt>
              </c:numCache>
            </c:numRef>
          </c:val>
          <c:extLst>
            <c:ext xmlns:c16="http://schemas.microsoft.com/office/drawing/2014/chart" uri="{C3380CC4-5D6E-409C-BE32-E72D297353CC}">
              <c16:uniqueId val="{00000005-35D9-4F5B-BF15-D5D71750C66F}"/>
            </c:ext>
          </c:extLst>
        </c:ser>
        <c:ser>
          <c:idx val="4"/>
          <c:order val="4"/>
          <c:tx>
            <c:v>se_bottomhalf</c:v>
          </c:tx>
          <c:spPr>
            <a:solidFill>
              <a:srgbClr val="009797">
                <a:alpha val="25000"/>
              </a:srgbClr>
            </a:solidFill>
            <a:ln>
              <a:noFill/>
            </a:ln>
            <a:effectLst/>
          </c:spPr>
          <c:invertIfNegative val="0"/>
          <c:val>
            <c:numRef>
              <c:f>Sheet2!$K$18:$K$19</c:f>
              <c:numCache>
                <c:formatCode>General</c:formatCode>
                <c:ptCount val="2"/>
                <c:pt idx="0">
                  <c:v>4.43</c:v>
                </c:pt>
                <c:pt idx="1">
                  <c:v>15.86</c:v>
                </c:pt>
              </c:numCache>
            </c:numRef>
          </c:val>
          <c:extLst>
            <c:ext xmlns:c16="http://schemas.microsoft.com/office/drawing/2014/chart" uri="{C3380CC4-5D6E-409C-BE32-E72D297353CC}">
              <c16:uniqueId val="{00000006-35D9-4F5B-BF15-D5D71750C66F}"/>
            </c:ext>
          </c:extLst>
        </c:ser>
        <c:dLbls>
          <c:showLegendKey val="0"/>
          <c:showVal val="0"/>
          <c:showCatName val="0"/>
          <c:showSerName val="0"/>
          <c:showPercent val="0"/>
          <c:showBubbleSize val="0"/>
        </c:dLbls>
        <c:gapWidth val="30"/>
        <c:overlap val="100"/>
        <c:axId val="46005664"/>
        <c:axId val="108299600"/>
      </c:barChart>
      <c:catAx>
        <c:axId val="4397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499168"/>
        <c:crosses val="autoZero"/>
        <c:auto val="1"/>
        <c:lblAlgn val="r"/>
        <c:lblOffset val="100"/>
        <c:noMultiLvlLbl val="0"/>
      </c:catAx>
      <c:valAx>
        <c:axId val="823499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70928"/>
        <c:crosses val="autoZero"/>
        <c:crossBetween val="between"/>
        <c:majorUnit val="50"/>
      </c:valAx>
      <c:valAx>
        <c:axId val="108299600"/>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05664"/>
        <c:crosses val="max"/>
        <c:crossBetween val="between"/>
        <c:majorUnit val="50"/>
      </c:valAx>
      <c:catAx>
        <c:axId val="46005664"/>
        <c:scaling>
          <c:orientation val="minMax"/>
        </c:scaling>
        <c:delete val="1"/>
        <c:axPos val="l"/>
        <c:numFmt formatCode="General" sourceLinked="1"/>
        <c:majorTickMark val="out"/>
        <c:minorTickMark val="none"/>
        <c:tickLblPos val="nextTo"/>
        <c:crossAx val="1082996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68391071760096E-2"/>
          <c:y val="0.187679201650293"/>
          <c:w val="0.90678894180605296"/>
          <c:h val="0.72520789650871698"/>
        </c:manualLayout>
      </c:layout>
      <c:barChart>
        <c:barDir val="bar"/>
        <c:grouping val="clustered"/>
        <c:varyColors val="0"/>
        <c:ser>
          <c:idx val="3"/>
          <c:order val="0"/>
          <c:tx>
            <c:strRef>
              <c:f>Sheet2!$R$1</c:f>
              <c:strCache>
                <c:ptCount val="1"/>
                <c:pt idx="0">
                  <c:v>t3Weighted Mean</c:v>
                </c:pt>
              </c:strCache>
            </c:strRef>
          </c:tx>
          <c:spPr>
            <a:solidFill>
              <a:schemeClr val="accent2">
                <a:lumMod val="75000"/>
                <a:alpha val="0"/>
              </a:schemeClr>
            </a:solidFill>
            <a:ln>
              <a:noFill/>
            </a:ln>
            <a:effectLst/>
          </c:spPr>
          <c:invertIfNegative val="0"/>
          <c:errBars>
            <c:errBarType val="both"/>
            <c:errValType val="cust"/>
            <c:noEndCap val="0"/>
            <c:pl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plus>
            <c:minus>
              <c:numRef>
                <c:f>(Sheet2!$S$2:$S$5,Sheet2!$S$7:$S$14)</c:f>
                <c:numCache>
                  <c:formatCode>General</c:formatCode>
                  <c:ptCount val="12"/>
                  <c:pt idx="0">
                    <c:v>0.05</c:v>
                  </c:pt>
                  <c:pt idx="1">
                    <c:v>0.15</c:v>
                  </c:pt>
                  <c:pt idx="2">
                    <c:v>0.02</c:v>
                  </c:pt>
                  <c:pt idx="3">
                    <c:v>0.41</c:v>
                  </c:pt>
                  <c:pt idx="4">
                    <c:v>0.57999999999999996</c:v>
                  </c:pt>
                  <c:pt idx="5">
                    <c:v>0.87</c:v>
                  </c:pt>
                  <c:pt idx="6">
                    <c:v>0.3</c:v>
                  </c:pt>
                  <c:pt idx="7">
                    <c:v>0.42</c:v>
                  </c:pt>
                  <c:pt idx="8">
                    <c:v>3.62</c:v>
                  </c:pt>
                  <c:pt idx="9">
                    <c:v>1.24</c:v>
                  </c:pt>
                  <c:pt idx="10">
                    <c:v>2.72</c:v>
                  </c:pt>
                  <c:pt idx="11">
                    <c:v>0.65</c:v>
                  </c:pt>
                </c:numCache>
              </c:numRef>
            </c:minus>
            <c:spPr>
              <a:noFill/>
              <a:ln w="9525" cap="flat" cmpd="sng" algn="ctr">
                <a:solidFill>
                  <a:schemeClr val="accent1">
                    <a:alpha val="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(Sheet2!$R$2:$R$5,Sheet2!$R$7:$R$14)</c:f>
              <c:numCache>
                <c:formatCode>General</c:formatCode>
                <c:ptCount val="12"/>
                <c:pt idx="0">
                  <c:v>0.3</c:v>
                </c:pt>
                <c:pt idx="1">
                  <c:v>1.45</c:v>
                </c:pt>
                <c:pt idx="2">
                  <c:v>0.13</c:v>
                </c:pt>
                <c:pt idx="3">
                  <c:v>2.8</c:v>
                </c:pt>
                <c:pt idx="4">
                  <c:v>4.34</c:v>
                </c:pt>
                <c:pt idx="5">
                  <c:v>5.1899999999999986</c:v>
                </c:pt>
                <c:pt idx="6">
                  <c:v>2.76</c:v>
                </c:pt>
                <c:pt idx="7">
                  <c:v>4.47</c:v>
                </c:pt>
                <c:pt idx="8">
                  <c:v>106.52</c:v>
                </c:pt>
                <c:pt idx="9">
                  <c:v>16.59</c:v>
                </c:pt>
                <c:pt idx="10">
                  <c:v>49.92</c:v>
                </c:pt>
                <c:pt idx="11">
                  <c:v>26.21</c:v>
                </c:pt>
              </c:numCache>
            </c:numRef>
          </c:val>
          <c:extLst>
            <c:ext xmlns:c16="http://schemas.microsoft.com/office/drawing/2014/chart" uri="{C3380CC4-5D6E-409C-BE32-E72D297353CC}">
              <c16:uniqueId val="{00000000-DD1F-4D32-A1C5-75F223081F1C}"/>
            </c:ext>
          </c:extLst>
        </c:ser>
        <c:ser>
          <c:idx val="2"/>
          <c:order val="1"/>
          <c:tx>
            <c:strRef>
              <c:f>Sheet2!$P$1</c:f>
              <c:strCache>
                <c:ptCount val="1"/>
                <c:pt idx="0">
                  <c:v>t2Weighted Mean</c:v>
                </c:pt>
              </c:strCache>
            </c:strRef>
          </c:tx>
          <c:spPr>
            <a:solidFill>
              <a:schemeClr val="accent2">
                <a:lumMod val="60000"/>
                <a:lumOff val="40000"/>
              </a:schemeClr>
            </a:solidFill>
            <a:ln>
              <a:noFill/>
            </a:ln>
            <a:effectLst/>
          </c:spPr>
          <c:invertIfNegative val="0"/>
          <c:errBars>
            <c:errBarType val="both"/>
            <c:errValType val="cust"/>
            <c:noEndCap val="0"/>
            <c:plus>
              <c:numLit>
                <c:formatCode>General</c:formatCode>
                <c:ptCount val="1"/>
                <c:pt idx="0">
                  <c:v>1</c:v>
                </c:pt>
              </c:numLit>
            </c:plus>
            <c:minus>
              <c:numRef>
                <c:f>(Sheet2!$Q$2:$Q$5,Sheet2!$Q$7:$Q$14)</c:f>
                <c:numCache>
                  <c:formatCode>General</c:formatCode>
                  <c:ptCount val="12"/>
                  <c:pt idx="0">
                    <c:v>0.06</c:v>
                  </c:pt>
                  <c:pt idx="1">
                    <c:v>0.15</c:v>
                  </c:pt>
                  <c:pt idx="2">
                    <c:v>0.01</c:v>
                  </c:pt>
                  <c:pt idx="3">
                    <c:v>0.39</c:v>
                  </c:pt>
                  <c:pt idx="4">
                    <c:v>0.56999999999999995</c:v>
                  </c:pt>
                  <c:pt idx="5">
                    <c:v>0.86</c:v>
                  </c:pt>
                  <c:pt idx="6">
                    <c:v>0.28999999999999998</c:v>
                  </c:pt>
                  <c:pt idx="7">
                    <c:v>0.36</c:v>
                  </c:pt>
                  <c:pt idx="8">
                    <c:v>3.63</c:v>
                  </c:pt>
                  <c:pt idx="9">
                    <c:v>1.25</c:v>
                  </c:pt>
                  <c:pt idx="10">
                    <c:v>2.65</c:v>
                  </c:pt>
                  <c:pt idx="11">
                    <c:v>0.69</c:v>
                  </c:pt>
                </c:numCache>
              </c:numRef>
            </c:minus>
            <c:spPr>
              <a:noFill/>
              <a:ln w="9525" cap="flat" cmpd="sng" algn="ctr">
                <a:solidFill>
                  <a:schemeClr val="tx1">
                    <a:lumMod val="65000"/>
                    <a:lumOff val="3500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(Sheet2!$P$2:$P$5,Sheet2!$P$7:$P$14)</c:f>
              <c:numCache>
                <c:formatCode>General</c:formatCode>
                <c:ptCount val="12"/>
                <c:pt idx="0">
                  <c:v>0.25</c:v>
                </c:pt>
                <c:pt idx="1">
                  <c:v>1.31</c:v>
                </c:pt>
                <c:pt idx="2">
                  <c:v>0.03</c:v>
                </c:pt>
                <c:pt idx="3">
                  <c:v>2.15</c:v>
                </c:pt>
                <c:pt idx="4">
                  <c:v>3.89</c:v>
                </c:pt>
                <c:pt idx="5">
                  <c:v>5.1899999999999986</c:v>
                </c:pt>
                <c:pt idx="6">
                  <c:v>2.08</c:v>
                </c:pt>
                <c:pt idx="7">
                  <c:v>3.86</c:v>
                </c:pt>
                <c:pt idx="8">
                  <c:v>104.74</c:v>
                </c:pt>
                <c:pt idx="9">
                  <c:v>16.43</c:v>
                </c:pt>
                <c:pt idx="10">
                  <c:v>49.09</c:v>
                </c:pt>
                <c:pt idx="11">
                  <c:v>31.12</c:v>
                </c:pt>
              </c:numCache>
            </c:numRef>
          </c:val>
          <c:extLst>
            <c:ext xmlns:c16="http://schemas.microsoft.com/office/drawing/2014/chart" uri="{C3380CC4-5D6E-409C-BE32-E72D297353CC}">
              <c16:uniqueId val="{00000001-DD1F-4D32-A1C5-75F223081F1C}"/>
            </c:ext>
          </c:extLst>
        </c:ser>
        <c:ser>
          <c:idx val="1"/>
          <c:order val="2"/>
          <c:tx>
            <c:strRef>
              <c:f>Sheet2!$N$1</c:f>
              <c:strCache>
                <c:ptCount val="1"/>
                <c:pt idx="0">
                  <c:v>t1Weighted Mean</c:v>
                </c:pt>
              </c:strCache>
            </c:strRef>
          </c:tx>
          <c:spPr>
            <a:solidFill>
              <a:srgbClr val="FBD9C2"/>
            </a:solidFill>
            <a:ln>
              <a:noFill/>
            </a:ln>
            <a:effectLst/>
          </c:spPr>
          <c:invertIfNegative val="0"/>
          <c:errBars>
            <c:errBarType val="both"/>
            <c:errValType val="cust"/>
            <c:noEndCap val="0"/>
            <c:pl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plus>
            <c:minus>
              <c:numRef>
                <c:f>(Sheet2!$O$2:$O$5,Sheet2!$O$7:$O$14)</c:f>
                <c:numCache>
                  <c:formatCode>General</c:formatCode>
                  <c:ptCount val="12"/>
                  <c:pt idx="0">
                    <c:v>0.06</c:v>
                  </c:pt>
                  <c:pt idx="1">
                    <c:v>0.15</c:v>
                  </c:pt>
                  <c:pt idx="2">
                    <c:v>0.01</c:v>
                  </c:pt>
                  <c:pt idx="3">
                    <c:v>0.39</c:v>
                  </c:pt>
                  <c:pt idx="4">
                    <c:v>0.56999999999999995</c:v>
                  </c:pt>
                  <c:pt idx="5">
                    <c:v>0.87</c:v>
                  </c:pt>
                  <c:pt idx="6">
                    <c:v>0.21</c:v>
                  </c:pt>
                  <c:pt idx="7">
                    <c:v>0.43</c:v>
                  </c:pt>
                  <c:pt idx="8">
                    <c:v>3.63</c:v>
                  </c:pt>
                  <c:pt idx="9">
                    <c:v>1.25</c:v>
                  </c:pt>
                  <c:pt idx="10">
                    <c:v>2.65</c:v>
                  </c:pt>
                  <c:pt idx="11">
                    <c:v>0.73</c:v>
                  </c:pt>
                </c:numCache>
              </c:numRef>
            </c:minus>
            <c:spPr>
              <a:noFill/>
              <a:ln w="9525" cap="flat" cmpd="sng" algn="ctr">
                <a:solidFill>
                  <a:schemeClr val="tx1">
                    <a:lumMod val="65000"/>
                    <a:lumOff val="35000"/>
                  </a:schemeClr>
                </a:solidFill>
                <a:round/>
              </a:ln>
              <a:effectLst/>
            </c:spPr>
          </c:errBars>
          <c:cat>
            <c:strRef>
              <c:f>(Sheet2!$B$2:$B$5,Sheet2!$B$7:$B$14)</c:f>
              <c:strCache>
                <c:ptCount val="12"/>
                <c:pt idx="0">
                  <c:v>   OTHER PUBLIC      </c:v>
                </c:pt>
                <c:pt idx="1">
                  <c:v>   STATE &amp; LOCAL GOV</c:v>
                </c:pt>
                <c:pt idx="2">
                  <c:v>   OTHER FEDERAL  </c:v>
                </c:pt>
                <c:pt idx="3">
                  <c:v>   TRICARE        </c:v>
                </c:pt>
                <c:pt idx="4">
                  <c:v>   OTHER INSURANCE   </c:v>
                </c:pt>
                <c:pt idx="5">
                  <c:v>   OTHER PRIVATE     </c:v>
                </c:pt>
                <c:pt idx="6">
                  <c:v>   WORKERS COMP     </c:v>
                </c:pt>
                <c:pt idx="7">
                  <c:v>    VETERANS/CHAMPVA </c:v>
                </c:pt>
                <c:pt idx="8">
                  <c:v>   PRIVATE INSURANCE</c:v>
                </c:pt>
                <c:pt idx="9">
                  <c:v>   MEDICAID         </c:v>
                </c:pt>
                <c:pt idx="10">
                  <c:v>   MEDICARE        </c:v>
                </c:pt>
                <c:pt idx="11">
                  <c:v>   FAMILY          </c:v>
                </c:pt>
              </c:strCache>
            </c:strRef>
          </c:cat>
          <c:val>
            <c:numRef>
              <c:f>(Sheet2!$N$2:$N$5,Sheet2!$N$7:$N$14)</c:f>
              <c:numCache>
                <c:formatCode>General</c:formatCode>
                <c:ptCount val="12"/>
                <c:pt idx="0">
                  <c:v>0.25</c:v>
                </c:pt>
                <c:pt idx="1">
                  <c:v>1.25</c:v>
                </c:pt>
                <c:pt idx="2">
                  <c:v>0.03</c:v>
                </c:pt>
                <c:pt idx="3">
                  <c:v>2.15</c:v>
                </c:pt>
                <c:pt idx="4">
                  <c:v>3.89</c:v>
                </c:pt>
                <c:pt idx="5">
                  <c:v>5.3199999999999976</c:v>
                </c:pt>
                <c:pt idx="6">
                  <c:v>1.27</c:v>
                </c:pt>
                <c:pt idx="7">
                  <c:v>2.76</c:v>
                </c:pt>
                <c:pt idx="8">
                  <c:v>104.74</c:v>
                </c:pt>
                <c:pt idx="9">
                  <c:v>16.43</c:v>
                </c:pt>
                <c:pt idx="10">
                  <c:v>49.09</c:v>
                </c:pt>
                <c:pt idx="11">
                  <c:v>32.1</c:v>
                </c:pt>
              </c:numCache>
            </c:numRef>
          </c:val>
          <c:extLst>
            <c:ext xmlns:c16="http://schemas.microsoft.com/office/drawing/2014/chart" uri="{C3380CC4-5D6E-409C-BE32-E72D297353CC}">
              <c16:uniqueId val="{00000002-DD1F-4D32-A1C5-75F223081F1C}"/>
            </c:ext>
          </c:extLst>
        </c:ser>
        <c:dLbls>
          <c:showLegendKey val="0"/>
          <c:showVal val="0"/>
          <c:showCatName val="0"/>
          <c:showSerName val="0"/>
          <c:showPercent val="0"/>
          <c:showBubbleSize val="0"/>
        </c:dLbls>
        <c:gapWidth val="182"/>
        <c:axId val="959483280"/>
        <c:axId val="960001728"/>
      </c:barChart>
      <c:barChart>
        <c:barDir val="bar"/>
        <c:grouping val="stacked"/>
        <c:varyColors val="0"/>
        <c:ser>
          <c:idx val="0"/>
          <c:order val="3"/>
          <c:tx>
            <c:v>2012WeightMeanSELow</c:v>
          </c:tx>
          <c:spPr>
            <a:solidFill>
              <a:srgbClr val="009797">
                <a:alpha val="0"/>
              </a:srgbClr>
            </a:solidFill>
            <a:ln>
              <a:noFill/>
            </a:ln>
            <a:effectLst/>
          </c:spPr>
          <c:invertIfNegative val="0"/>
          <c:cat>
            <c:strRef>
              <c:f>Sheet2!$B$2:$B$14</c:f>
              <c:strCache>
                <c:ptCount val="13"/>
                <c:pt idx="0">
                  <c:v>   OTHER PUBLIC      </c:v>
                </c:pt>
                <c:pt idx="1">
                  <c:v>   STATE &amp; LOCAL GOV</c:v>
                </c:pt>
                <c:pt idx="2">
                  <c:v>   OTHER FEDERAL  </c:v>
                </c:pt>
                <c:pt idx="3">
                  <c:v>   TRICARE        </c:v>
                </c:pt>
                <c:pt idx="4">
                  <c:v>   OTHER PAYMENTS</c:v>
                </c:pt>
                <c:pt idx="5">
                  <c:v>   OTHER INSURANCE   </c:v>
                </c:pt>
                <c:pt idx="6">
                  <c:v>   OTHER PRIVATE     </c:v>
                </c:pt>
                <c:pt idx="7">
                  <c:v>   WORKERS COMP     </c:v>
                </c:pt>
                <c:pt idx="8">
                  <c:v>    VETERANS/CHAMPVA </c:v>
                </c:pt>
                <c:pt idx="9">
                  <c:v>   PRIVATE INSURANCE</c:v>
                </c:pt>
                <c:pt idx="10">
                  <c:v>   MEDICAID         </c:v>
                </c:pt>
                <c:pt idx="11">
                  <c:v>   MEDICARE        </c:v>
                </c:pt>
                <c:pt idx="12">
                  <c:v>   FAMILY          </c:v>
                </c:pt>
              </c:strCache>
            </c:strRef>
          </c:cat>
          <c:val>
            <c:numRef>
              <c:f>(Sheet2!$E$2:$E$5,Sheet2!$E$7:$E$14)</c:f>
              <c:numCache>
                <c:formatCode>General</c:formatCode>
                <c:ptCount val="12"/>
                <c:pt idx="0">
                  <c:v>0.43</c:v>
                </c:pt>
                <c:pt idx="1">
                  <c:v>1.56</c:v>
                </c:pt>
                <c:pt idx="2">
                  <c:v>0.25</c:v>
                </c:pt>
                <c:pt idx="3">
                  <c:v>2.0499999999999998</c:v>
                </c:pt>
                <c:pt idx="4">
                  <c:v>3.71</c:v>
                </c:pt>
                <c:pt idx="5">
                  <c:v>4.33</c:v>
                </c:pt>
                <c:pt idx="6">
                  <c:v>2.74</c:v>
                </c:pt>
                <c:pt idx="7">
                  <c:v>5.8</c:v>
                </c:pt>
                <c:pt idx="8">
                  <c:v>100.3</c:v>
                </c:pt>
                <c:pt idx="9">
                  <c:v>14.48</c:v>
                </c:pt>
                <c:pt idx="10">
                  <c:v>46.35</c:v>
                </c:pt>
                <c:pt idx="11">
                  <c:v>25.04</c:v>
                </c:pt>
              </c:numCache>
            </c:numRef>
          </c:val>
          <c:extLst>
            <c:ext xmlns:c16="http://schemas.microsoft.com/office/drawing/2014/chart" uri="{C3380CC4-5D6E-409C-BE32-E72D297353CC}">
              <c16:uniqueId val="{00000003-DD1F-4D32-A1C5-75F223081F1C}"/>
            </c:ext>
          </c:extLst>
        </c:ser>
        <c:ser>
          <c:idx val="6"/>
          <c:order val="4"/>
          <c:tx>
            <c:v>setophalf</c:v>
          </c:tx>
          <c:spPr>
            <a:solidFill>
              <a:srgbClr val="009797">
                <a:alpha val="25000"/>
              </a:srgbClr>
            </a:solidFill>
            <a:ln>
              <a:noFill/>
            </a:ln>
            <a:effectLst/>
          </c:spPr>
          <c:invertIfNegative val="0"/>
          <c:val>
            <c:numRef>
              <c:f>(Sheet2!$L$2:$L$5,Sheet2!$L$7:$L$14)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4-DD1F-4D32-A1C5-75F223081F1C}"/>
            </c:ext>
          </c:extLst>
        </c:ser>
        <c:ser>
          <c:idx val="5"/>
          <c:order val="5"/>
          <c:tx>
            <c:v>midline</c:v>
          </c:tx>
          <c:spPr>
            <a:solidFill>
              <a:srgbClr val="009797"/>
            </a:solidFill>
            <a:ln>
              <a:solidFill>
                <a:srgbClr val="009797"/>
              </a:solidFill>
            </a:ln>
            <a:effectLst/>
          </c:spPr>
          <c:invertIfNegative val="0"/>
          <c:val>
            <c:numRef>
              <c:f>(Sheet2!$J$2:$J$5,Sheet2!$J$7:$J$14)</c:f>
              <c:numCache>
                <c:formatCode>General</c:formatCode>
                <c:ptCount val="12"/>
                <c:pt idx="0">
                  <c:v>1E-3</c:v>
                </c:pt>
                <c:pt idx="1">
                  <c:v>1E-3</c:v>
                </c:pt>
                <c:pt idx="2">
                  <c:v>1E-3</c:v>
                </c:pt>
                <c:pt idx="3">
                  <c:v>1E-3</c:v>
                </c:pt>
                <c:pt idx="4">
                  <c:v>1E-3</c:v>
                </c:pt>
                <c:pt idx="5">
                  <c:v>1E-3</c:v>
                </c:pt>
                <c:pt idx="6">
                  <c:v>1E-3</c:v>
                </c:pt>
                <c:pt idx="7">
                  <c:v>1E-3</c:v>
                </c:pt>
                <c:pt idx="8">
                  <c:v>1E-3</c:v>
                </c:pt>
                <c:pt idx="9">
                  <c:v>1E-3</c:v>
                </c:pt>
                <c:pt idx="10">
                  <c:v>1E-3</c:v>
                </c:pt>
                <c:pt idx="11">
                  <c:v>1E-3</c:v>
                </c:pt>
              </c:numCache>
            </c:numRef>
          </c:val>
          <c:extLst>
            <c:ext xmlns:c16="http://schemas.microsoft.com/office/drawing/2014/chart" uri="{C3380CC4-5D6E-409C-BE32-E72D297353CC}">
              <c16:uniqueId val="{00000005-DD1F-4D32-A1C5-75F223081F1C}"/>
            </c:ext>
          </c:extLst>
        </c:ser>
        <c:ser>
          <c:idx val="4"/>
          <c:order val="6"/>
          <c:tx>
            <c:v>se_bottomhalf</c:v>
          </c:tx>
          <c:spPr>
            <a:solidFill>
              <a:srgbClr val="009797">
                <a:alpha val="25000"/>
              </a:srgbClr>
            </a:solidFill>
            <a:ln w="3175">
              <a:noFill/>
            </a:ln>
            <a:effectLst/>
          </c:spPr>
          <c:invertIfNegative val="0"/>
          <c:val>
            <c:numRef>
              <c:f>(Sheet2!$K$2:$K$5,Sheet2!$K$7:$K$14)</c:f>
              <c:numCache>
                <c:formatCode>General</c:formatCode>
                <c:ptCount val="12"/>
                <c:pt idx="0">
                  <c:v>0.16</c:v>
                </c:pt>
                <c:pt idx="1">
                  <c:v>0.21</c:v>
                </c:pt>
                <c:pt idx="2">
                  <c:v>0.08</c:v>
                </c:pt>
                <c:pt idx="3">
                  <c:v>0.46</c:v>
                </c:pt>
                <c:pt idx="4">
                  <c:v>0.56000000000000005</c:v>
                </c:pt>
                <c:pt idx="5">
                  <c:v>1.1599999999999999</c:v>
                </c:pt>
                <c:pt idx="6">
                  <c:v>0.71</c:v>
                </c:pt>
                <c:pt idx="7">
                  <c:v>0.66</c:v>
                </c:pt>
                <c:pt idx="8">
                  <c:v>3.64</c:v>
                </c:pt>
                <c:pt idx="9">
                  <c:v>1.24</c:v>
                </c:pt>
                <c:pt idx="10">
                  <c:v>2.86</c:v>
                </c:pt>
                <c:pt idx="11">
                  <c:v>0.69</c:v>
                </c:pt>
              </c:numCache>
            </c:numRef>
          </c:val>
          <c:extLst>
            <c:ext xmlns:c16="http://schemas.microsoft.com/office/drawing/2014/chart" uri="{C3380CC4-5D6E-409C-BE32-E72D297353CC}">
              <c16:uniqueId val="{00000006-DD1F-4D32-A1C5-75F223081F1C}"/>
            </c:ext>
          </c:extLst>
        </c:ser>
        <c:dLbls>
          <c:showLegendKey val="0"/>
          <c:showVal val="0"/>
          <c:showCatName val="0"/>
          <c:showSerName val="0"/>
          <c:showPercent val="0"/>
          <c:showBubbleSize val="0"/>
        </c:dLbls>
        <c:gapWidth val="30"/>
        <c:overlap val="100"/>
        <c:axId val="959710880"/>
        <c:axId val="959501632"/>
      </c:barChart>
      <c:catAx>
        <c:axId val="959483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001728"/>
        <c:crosses val="autoZero"/>
        <c:auto val="1"/>
        <c:lblAlgn val="r"/>
        <c:lblOffset val="100"/>
        <c:noMultiLvlLbl val="0"/>
      </c:catAx>
      <c:valAx>
        <c:axId val="960001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483280"/>
        <c:crosses val="autoZero"/>
        <c:crossBetween val="between"/>
        <c:majorUnit val="10"/>
      </c:valAx>
      <c:valAx>
        <c:axId val="959501632"/>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710880"/>
        <c:crosses val="max"/>
        <c:crossBetween val="between"/>
        <c:majorUnit val="10"/>
      </c:valAx>
      <c:catAx>
        <c:axId val="959710880"/>
        <c:scaling>
          <c:orientation val="minMax"/>
        </c:scaling>
        <c:delete val="1"/>
        <c:axPos val="l"/>
        <c:numFmt formatCode="General" sourceLinked="1"/>
        <c:majorTickMark val="out"/>
        <c:minorTickMark val="none"/>
        <c:tickLblPos val="nextTo"/>
        <c:crossAx val="9595016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39219" cy="464820"/>
          </a:xfrm>
          <a:prstGeom prst="rect">
            <a:avLst/>
          </a:prstGeom>
          <a:noFill/>
          <a:ln w="9525">
            <a:noFill/>
            <a:miter lim="800000"/>
            <a:headEnd/>
            <a:tailEnd/>
          </a:ln>
          <a:effectLst/>
        </p:spPr>
        <p:txBody>
          <a:bodyPr vert="horz" wrap="square" lIns="91428" tIns="45713" rIns="91428" bIns="45713" numCol="1" anchor="t" anchorCtr="0" compatLnSpc="1">
            <a:prstTxWarp prst="textNoShape">
              <a:avLst/>
            </a:prstTxWarp>
          </a:bodyPr>
          <a:lstStyle>
            <a:lvl1pPr defTabSz="914879">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69593" y="0"/>
            <a:ext cx="3039219" cy="464820"/>
          </a:xfrm>
          <a:prstGeom prst="rect">
            <a:avLst/>
          </a:prstGeom>
          <a:noFill/>
          <a:ln w="9525">
            <a:noFill/>
            <a:miter lim="800000"/>
            <a:headEnd/>
            <a:tailEnd/>
          </a:ln>
          <a:effectLst/>
        </p:spPr>
        <p:txBody>
          <a:bodyPr vert="horz" wrap="square" lIns="91428" tIns="45713" rIns="91428" bIns="45713" numCol="1" anchor="t" anchorCtr="0" compatLnSpc="1">
            <a:prstTxWarp prst="textNoShape">
              <a:avLst/>
            </a:prstTxWarp>
          </a:bodyPr>
          <a:lstStyle>
            <a:lvl1pPr algn="r" defTabSz="914879">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1" y="8829988"/>
            <a:ext cx="3039219" cy="464820"/>
          </a:xfrm>
          <a:prstGeom prst="rect">
            <a:avLst/>
          </a:prstGeom>
          <a:noFill/>
          <a:ln w="9525">
            <a:noFill/>
            <a:miter lim="800000"/>
            <a:headEnd/>
            <a:tailEnd/>
          </a:ln>
          <a:effectLst/>
        </p:spPr>
        <p:txBody>
          <a:bodyPr vert="horz" wrap="square" lIns="91428" tIns="45713" rIns="91428" bIns="45713" numCol="1" anchor="b" anchorCtr="0" compatLnSpc="1">
            <a:prstTxWarp prst="textNoShape">
              <a:avLst/>
            </a:prstTxWarp>
          </a:bodyPr>
          <a:lstStyle>
            <a:lvl1pPr defTabSz="914879">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69593" y="8829988"/>
            <a:ext cx="3039219" cy="464820"/>
          </a:xfrm>
          <a:prstGeom prst="rect">
            <a:avLst/>
          </a:prstGeom>
          <a:noFill/>
          <a:ln w="9525">
            <a:noFill/>
            <a:miter lim="800000"/>
            <a:headEnd/>
            <a:tailEnd/>
          </a:ln>
          <a:effectLst/>
        </p:spPr>
        <p:txBody>
          <a:bodyPr vert="horz" wrap="square" lIns="91428" tIns="45713" rIns="91428" bIns="45713" numCol="1" anchor="b" anchorCtr="0" compatLnSpc="1">
            <a:prstTxWarp prst="textNoShape">
              <a:avLst/>
            </a:prstTxWarp>
          </a:bodyPr>
          <a:lstStyle>
            <a:lvl1pPr algn="r" defTabSz="914879">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3826306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9219" cy="464820"/>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2380">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1182" y="0"/>
            <a:ext cx="3039218" cy="464820"/>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2380">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145" y="4415790"/>
            <a:ext cx="5140112" cy="4183380"/>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580"/>
            <a:ext cx="3039219" cy="464820"/>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2380">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1182" y="8831580"/>
            <a:ext cx="3039218" cy="464820"/>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2380">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19694462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latin typeface="Arial" pitchFamily="34" charset="0"/>
              <a:ea typeface="ヒラギノ角ゴ Pro W3"/>
            </a:endParaRPr>
          </a:p>
        </p:txBody>
      </p:sp>
    </p:spTree>
    <p:extLst>
      <p:ext uri="{BB962C8B-B14F-4D97-AF65-F5344CB8AC3E}">
        <p14:creationId xmlns:p14="http://schemas.microsoft.com/office/powerpoint/2010/main" val="279574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latin typeface="Arial" pitchFamily="34" charset="0"/>
              <a:ea typeface="ヒラギノ角ゴ Pro W3"/>
            </a:endParaRPr>
          </a:p>
        </p:txBody>
      </p:sp>
    </p:spTree>
    <p:extLst>
      <p:ext uri="{BB962C8B-B14F-4D97-AF65-F5344CB8AC3E}">
        <p14:creationId xmlns:p14="http://schemas.microsoft.com/office/powerpoint/2010/main" val="25758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3</a:t>
            </a:fld>
            <a:endParaRPr lang="en-US" dirty="0"/>
          </a:p>
        </p:txBody>
      </p:sp>
    </p:spTree>
    <p:extLst>
      <p:ext uri="{BB962C8B-B14F-4D97-AF65-F5344CB8AC3E}">
        <p14:creationId xmlns:p14="http://schemas.microsoft.com/office/powerpoint/2010/main" val="136888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8</a:t>
            </a:fld>
            <a:endParaRPr lang="en-US" dirty="0"/>
          </a:p>
        </p:txBody>
      </p:sp>
    </p:spTree>
    <p:extLst>
      <p:ext uri="{BB962C8B-B14F-4D97-AF65-F5344CB8AC3E}">
        <p14:creationId xmlns:p14="http://schemas.microsoft.com/office/powerpoint/2010/main" val="30033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380"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3238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177631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380"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3238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1393069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tif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3"/>
          <p:cNvPicPr>
            <a:picLocks noChangeAspect="1" noChangeArrowheads="1"/>
          </p:cNvPicPr>
          <p:nvPr userDrawn="1"/>
        </p:nvPicPr>
        <p:blipFill>
          <a:blip r:embed="rId2" cstate="print"/>
          <a:srcRect/>
          <a:stretch>
            <a:fillRect/>
          </a:stretch>
        </p:blipFill>
        <p:spPr bwMode="auto">
          <a:xfrm rot="5400000">
            <a:off x="2476501" y="170551"/>
            <a:ext cx="4191000" cy="9183901"/>
          </a:xfrm>
          <a:prstGeom prst="rect">
            <a:avLst/>
          </a:prstGeom>
          <a:noFill/>
          <a:ln w="9525">
            <a:noFill/>
            <a:miter lim="800000"/>
            <a:headEnd/>
            <a:tailEnd/>
          </a:ln>
        </p:spPr>
      </p:pic>
      <p:sp>
        <p:nvSpPr>
          <p:cNvPr id="26" name="Rectangle 25"/>
          <p:cNvSpPr/>
          <p:nvPr userDrawn="1"/>
        </p:nvSpPr>
        <p:spPr>
          <a:xfrm>
            <a:off x="-84591" y="7913150"/>
            <a:ext cx="10209338" cy="35921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 Box 13"/>
          <p:cNvSpPr txBox="1">
            <a:spLocks noChangeArrowheads="1"/>
          </p:cNvSpPr>
          <p:nvPr userDrawn="1"/>
        </p:nvSpPr>
        <p:spPr bwMode="auto">
          <a:xfrm>
            <a:off x="2057400" y="6567487"/>
            <a:ext cx="4357032" cy="215444"/>
          </a:xfrm>
          <a:prstGeom prst="rect">
            <a:avLst/>
          </a:prstGeom>
          <a:noFill/>
          <a:ln w="9525" algn="ctr">
            <a:noFill/>
            <a:miter lim="800000"/>
            <a:headEnd/>
            <a:tailEnd/>
          </a:ln>
          <a:effectLst/>
        </p:spPr>
        <p:txBody>
          <a:bodyPr wrap="none">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
        <p:nvSpPr>
          <p:cNvPr id="11"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30050" name="Rectangle 2"/>
          <p:cNvSpPr>
            <a:spLocks noGrp="1" noChangeArrowheads="1"/>
          </p:cNvSpPr>
          <p:nvPr>
            <p:ph type="ctrTitle"/>
          </p:nvPr>
        </p:nvSpPr>
        <p:spPr>
          <a:xfrm>
            <a:off x="2286000" y="498157"/>
            <a:ext cx="6477000" cy="676687"/>
          </a:xfrm>
          <a:noFill/>
        </p:spPr>
        <p:txBody>
          <a:bodyPr/>
          <a:lstStyle>
            <a:lvl1pPr algn="r">
              <a:defRPr sz="2800" b="1">
                <a:solidFill>
                  <a:schemeClr val="bg1"/>
                </a:solidFill>
                <a:latin typeface="Arial"/>
                <a:cs typeface="Arial"/>
              </a:defRPr>
            </a:lvl1pPr>
          </a:lstStyle>
          <a:p>
            <a:r>
              <a:rPr lang="en-US" dirty="0"/>
              <a:t>Click to edit Master title style</a:t>
            </a:r>
          </a:p>
        </p:txBody>
      </p:sp>
      <p:sp>
        <p:nvSpPr>
          <p:cNvPr id="130051" name="Rectangle 3"/>
          <p:cNvSpPr>
            <a:spLocks noGrp="1" noChangeArrowheads="1"/>
          </p:cNvSpPr>
          <p:nvPr>
            <p:ph type="subTitle" idx="1"/>
          </p:nvPr>
        </p:nvSpPr>
        <p:spPr>
          <a:xfrm>
            <a:off x="2362200" y="1600200"/>
            <a:ext cx="6400800" cy="457200"/>
          </a:xfrm>
        </p:spPr>
        <p:txBody>
          <a:bodyPr/>
          <a:lstStyle>
            <a:lvl1pPr marL="0" indent="0" algn="r" rtl="0" eaLnBrk="0" fontAlgn="base" hangingPunct="0">
              <a:lnSpc>
                <a:spcPct val="110000"/>
              </a:lnSpc>
              <a:spcBef>
                <a:spcPct val="0"/>
              </a:spcBef>
              <a:spcAft>
                <a:spcPct val="0"/>
              </a:spcAft>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dirty="0"/>
              <a:t>Click to edit Master subtitle style</a:t>
            </a:r>
          </a:p>
        </p:txBody>
      </p:sp>
      <p:sp>
        <p:nvSpPr>
          <p:cNvPr id="13" name="Slide Number Placeholder 12"/>
          <p:cNvSpPr>
            <a:spLocks noGrp="1"/>
          </p:cNvSpPr>
          <p:nvPr>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chemeClr val="accent2">
              <a:lumMod val="75000"/>
            </a:schemeClr>
          </a:solidFill>
        </p:spPr>
        <p:txBody>
          <a:bodyPr/>
          <a:lstStyle/>
          <a:p>
            <a:r>
              <a:rPr lang="en-US" dirty="0"/>
              <a:t>CONFIDENTIAL</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400" y="596900"/>
            <a:ext cx="914400" cy="368300"/>
          </a:xfrm>
          <a:prstGeom prst="rect">
            <a:avLst/>
          </a:prstGeom>
        </p:spPr>
      </p:pic>
      <p:sp>
        <p:nvSpPr>
          <p:cNvPr id="4" name="Text Placeholder 3"/>
          <p:cNvSpPr>
            <a:spLocks noGrp="1"/>
          </p:cNvSpPr>
          <p:nvPr>
            <p:ph type="body" sz="quarter" idx="12" hasCustomPrompt="1"/>
          </p:nvPr>
        </p:nvSpPr>
        <p:spPr>
          <a:xfrm>
            <a:off x="2362200" y="2133600"/>
            <a:ext cx="6400800" cy="685800"/>
          </a:xfrm>
        </p:spPr>
        <p:txBody>
          <a:bodyPr/>
          <a:lstStyle>
            <a:lvl1pPr marL="0" indent="0" algn="r">
              <a:buNone/>
              <a:defRPr lang="en-US" sz="1600" kern="1200" dirty="0">
                <a:solidFill>
                  <a:schemeClr val="accent1">
                    <a:lumMod val="40000"/>
                    <a:lumOff val="60000"/>
                  </a:schemeClr>
                </a:solidFill>
                <a:latin typeface="Arial" charset="0"/>
                <a:ea typeface="ヒラギノ角ゴ Pro W3" pitchFamily="1" charset="-128"/>
                <a:cs typeface="+mn-cs"/>
              </a:defRPr>
            </a:lvl1pPr>
          </a:lstStyle>
          <a:p>
            <a:pPr lvl="0"/>
            <a:r>
              <a:rPr lang="en-US" dirty="0"/>
              <a:t>Presenter</a:t>
            </a:r>
          </a:p>
          <a:p>
            <a:pPr lvl="0"/>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D4325D4D-289E-48C1-B277-2BEB492A7D19}" type="slidenum">
              <a:rPr lang="en-US" smtClean="0"/>
              <a:pPr/>
              <a:t>‹#›</a:t>
            </a:fld>
            <a:endParaRPr lang="en-US" dirty="0"/>
          </a:p>
        </p:txBody>
      </p:sp>
    </p:spTree>
    <p:extLst>
      <p:ext uri="{BB962C8B-B14F-4D97-AF65-F5344CB8AC3E}">
        <p14:creationId xmlns:p14="http://schemas.microsoft.com/office/powerpoint/2010/main" val="167950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D4325D4D-289E-48C1-B277-2BEB492A7D19}" type="slidenum">
              <a:rPr lang="en-US" smtClean="0"/>
              <a:pPr/>
              <a:t>‹#›</a:t>
            </a:fld>
            <a:endParaRPr lang="en-US" dirty="0"/>
          </a:p>
        </p:txBody>
      </p:sp>
    </p:spTree>
    <p:extLst>
      <p:ext uri="{BB962C8B-B14F-4D97-AF65-F5344CB8AC3E}">
        <p14:creationId xmlns:p14="http://schemas.microsoft.com/office/powerpoint/2010/main" val="218637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6933"/>
            <a:ext cx="9140825" cy="530225"/>
          </a:xfrm>
        </p:spPr>
        <p:txBody>
          <a:bodyPr/>
          <a:lstStyle/>
          <a:p>
            <a:r>
              <a:rPr lang="en-US" dirty="0"/>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a:xfrm>
            <a:off x="0" y="6553199"/>
            <a:ext cx="457200" cy="304801"/>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0825" cy="5302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lvl1pPr>
              <a:spcBef>
                <a:spcPts val="0"/>
              </a:spcBef>
              <a:spcAft>
                <a:spcPts val="9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a:xfrm>
            <a:off x="0" y="6553199"/>
            <a:ext cx="457200" cy="304801"/>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B9BB179-8A2C-9C4D-8FAF-1063357FA0D5}"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1CCE6-29E6-CE4D-86BB-C207AD880C87}" type="slidenum">
              <a:rPr lang="en-US" smtClean="0"/>
              <a:t>‹#›</a:t>
            </a:fld>
            <a:endParaRPr lang="en-US"/>
          </a:p>
        </p:txBody>
      </p:sp>
    </p:spTree>
    <p:extLst>
      <p:ext uri="{BB962C8B-B14F-4D97-AF65-F5344CB8AC3E}">
        <p14:creationId xmlns:p14="http://schemas.microsoft.com/office/powerpoint/2010/main" val="183220101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51BAB-3D19-324D-B6D3-0288911203B1}"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974288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51BAB-3D19-324D-B6D3-0288911203B1}"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31001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51BAB-3D19-324D-B6D3-0288911203B1}"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56331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solidFill>
            <a:schemeClr val="accent2">
              <a:lumMod val="75000"/>
            </a:schemeClr>
          </a:solidFill>
        </p:spPr>
        <p:txBody>
          <a:bodyPr/>
          <a:lstStyle/>
          <a:p>
            <a:r>
              <a:rPr lang="en-US" dirty="0"/>
              <a:t>CONFIDENTIAL</a:t>
            </a: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51BAB-3D19-324D-B6D3-0288911203B1}"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1512935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51BAB-3D19-324D-B6D3-0288911203B1}"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1706383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51BAB-3D19-324D-B6D3-0288911203B1}"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168652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51BAB-3D19-324D-B6D3-0288911203B1}"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81012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51BAB-3D19-324D-B6D3-0288911203B1}"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772268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51BAB-3D19-324D-B6D3-0288911203B1}"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118676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51BAB-3D19-324D-B6D3-0288911203B1}"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1732506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51BAB-3D19-324D-B6D3-0288911203B1}"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86B5C-4567-3346-9535-B9F922A02BC8}" type="slidenum">
              <a:rPr lang="en-US" smtClean="0"/>
              <a:t>‹#›</a:t>
            </a:fld>
            <a:endParaRPr lang="en-US"/>
          </a:p>
        </p:txBody>
      </p:sp>
    </p:spTree>
    <p:extLst>
      <p:ext uri="{BB962C8B-B14F-4D97-AF65-F5344CB8AC3E}">
        <p14:creationId xmlns:p14="http://schemas.microsoft.com/office/powerpoint/2010/main" val="498664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rot="5400000">
            <a:off x="2697956" y="121443"/>
            <a:ext cx="3748087" cy="9144000"/>
          </a:xfrm>
          <a:prstGeom prst="rect">
            <a:avLst/>
          </a:prstGeom>
        </p:spPr>
      </p:pic>
      <p:sp>
        <p:nvSpPr>
          <p:cNvPr id="26" name="Rectangle 25"/>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 Box 13"/>
          <p:cNvSpPr txBox="1">
            <a:spLocks noChangeArrowheads="1"/>
          </p:cNvSpPr>
          <p:nvPr userDrawn="1"/>
        </p:nvSpPr>
        <p:spPr bwMode="auto">
          <a:xfrm>
            <a:off x="2057401" y="6567487"/>
            <a:ext cx="3328155" cy="184666"/>
          </a:xfrm>
          <a:prstGeom prst="rect">
            <a:avLst/>
          </a:prstGeom>
          <a:noFill/>
          <a:ln w="9525" algn="ctr">
            <a:noFill/>
            <a:miter lim="800000"/>
            <a:headEnd/>
            <a:tailEnd/>
          </a:ln>
          <a:effectLst/>
        </p:spPr>
        <p:txBody>
          <a:bodyPr wrap="none">
            <a:spAutoFit/>
          </a:bodyPr>
          <a:lstStyle/>
          <a:p>
            <a:pPr>
              <a:defRPr/>
            </a:pPr>
            <a:r>
              <a:rPr lang="en-US" sz="600" dirty="0">
                <a:solidFill>
                  <a:srgbClr val="808080">
                    <a:lumMod val="60000"/>
                    <a:lumOff val="40000"/>
                  </a:srgbClr>
                </a:solidFill>
                <a:latin typeface="Arial"/>
              </a:rPr>
              <a:t>RTI International is a registered trademark and a trade name of Research Triangle  Institute.</a:t>
            </a:r>
          </a:p>
        </p:txBody>
      </p:sp>
      <p:sp>
        <p:nvSpPr>
          <p:cNvPr id="11" name="Text Box 14"/>
          <p:cNvSpPr txBox="1">
            <a:spLocks noChangeArrowheads="1"/>
          </p:cNvSpPr>
          <p:nvPr userDrawn="1"/>
        </p:nvSpPr>
        <p:spPr bwMode="auto">
          <a:xfrm>
            <a:off x="7255935" y="6519334"/>
            <a:ext cx="922047" cy="253916"/>
          </a:xfrm>
          <a:prstGeom prst="rect">
            <a:avLst/>
          </a:prstGeom>
          <a:noFill/>
          <a:ln w="9525" algn="ctr">
            <a:noFill/>
            <a:miter lim="800000"/>
            <a:headEnd/>
            <a:tailEnd/>
          </a:ln>
          <a:effectLst/>
        </p:spPr>
        <p:txBody>
          <a:bodyPr wrap="none">
            <a:spAutoFit/>
          </a:bodyPr>
          <a:lstStyle/>
          <a:p>
            <a:pPr>
              <a:defRPr/>
            </a:pPr>
            <a:r>
              <a:rPr lang="en-US" sz="1050" b="1" dirty="0">
                <a:solidFill>
                  <a:srgbClr val="085295">
                    <a:lumMod val="20000"/>
                    <a:lumOff val="80000"/>
                  </a:srgbClr>
                </a:solidFill>
                <a:latin typeface="Arial"/>
              </a:rPr>
              <a:t>www.rti.org</a:t>
            </a:r>
          </a:p>
        </p:txBody>
      </p:sp>
      <p:sp>
        <p:nvSpPr>
          <p:cNvPr id="130050" name="Rectangle 2"/>
          <p:cNvSpPr>
            <a:spLocks noGrp="1" noChangeArrowheads="1"/>
          </p:cNvSpPr>
          <p:nvPr>
            <p:ph type="ctrTitle"/>
          </p:nvPr>
        </p:nvSpPr>
        <p:spPr>
          <a:xfrm>
            <a:off x="2286000" y="498159"/>
            <a:ext cx="6477000" cy="676687"/>
          </a:xfrm>
          <a:noFill/>
        </p:spPr>
        <p:txBody>
          <a:bodyPr/>
          <a:lstStyle>
            <a:lvl1pPr algn="r">
              <a:defRPr sz="2100" b="1">
                <a:solidFill>
                  <a:schemeClr val="bg1"/>
                </a:solidFill>
                <a:latin typeface="Arial"/>
                <a:cs typeface="Arial"/>
              </a:defRPr>
            </a:lvl1pPr>
          </a:lstStyle>
          <a:p>
            <a:r>
              <a:rPr lang="en-US" dirty="0"/>
              <a:t>Click to edit Master title style</a:t>
            </a:r>
          </a:p>
        </p:txBody>
      </p:sp>
      <p:sp>
        <p:nvSpPr>
          <p:cNvPr id="130051" name="Rectangle 3"/>
          <p:cNvSpPr>
            <a:spLocks noGrp="1" noChangeArrowheads="1"/>
          </p:cNvSpPr>
          <p:nvPr>
            <p:ph type="subTitle" idx="1"/>
          </p:nvPr>
        </p:nvSpPr>
        <p:spPr>
          <a:xfrm>
            <a:off x="2362200" y="1600200"/>
            <a:ext cx="6400800" cy="457200"/>
          </a:xfrm>
        </p:spPr>
        <p:txBody>
          <a:bodyPr/>
          <a:lstStyle>
            <a:lvl1pPr marL="0" indent="0" algn="r" rtl="0" eaLnBrk="0" fontAlgn="base" hangingPunct="0">
              <a:lnSpc>
                <a:spcPct val="110000"/>
              </a:lnSpc>
              <a:spcBef>
                <a:spcPct val="0"/>
              </a:spcBef>
              <a:spcAft>
                <a:spcPct val="0"/>
              </a:spcAft>
              <a:buFont typeface="Wingdings" pitchFamily="1" charset="2"/>
              <a:buNone/>
              <a:defRPr lang="en-US" sz="1500" kern="1200" dirty="0">
                <a:solidFill>
                  <a:srgbClr val="FFFFFF"/>
                </a:solidFill>
                <a:latin typeface="Arial" charset="0"/>
                <a:ea typeface="ヒラギノ角ゴ Pro W3" pitchFamily="1" charset="-128"/>
                <a:cs typeface="+mn-cs"/>
              </a:defRPr>
            </a:lvl1pPr>
          </a:lstStyle>
          <a:p>
            <a:r>
              <a:rPr lang="en-US" dirty="0"/>
              <a:t>Click to edit Master subtitle style</a:t>
            </a:r>
          </a:p>
        </p:txBody>
      </p:sp>
      <p:sp>
        <p:nvSpPr>
          <p:cNvPr id="13" name="Slide Number Placeholder 12"/>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1"/>
          </p:nvPr>
        </p:nvSpPr>
        <p:spPr>
          <a:solidFill>
            <a:schemeClr val="accent2">
              <a:lumMod val="75000"/>
            </a:schemeClr>
          </a:solidFill>
        </p:spPr>
        <p:txBody>
          <a:bodyPr/>
          <a:lstStyle/>
          <a:p>
            <a:r>
              <a:rPr lang="en-US" dirty="0">
                <a:solidFill>
                  <a:srgbClr val="FFFFFF"/>
                </a:solidFill>
              </a:rPr>
              <a:t>CONFIDENTIAL</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400" y="596900"/>
            <a:ext cx="914400" cy="368300"/>
          </a:xfrm>
          <a:prstGeom prst="rect">
            <a:avLst/>
          </a:prstGeom>
        </p:spPr>
      </p:pic>
      <p:sp>
        <p:nvSpPr>
          <p:cNvPr id="4" name="Text Placeholder 3"/>
          <p:cNvSpPr>
            <a:spLocks noGrp="1"/>
          </p:cNvSpPr>
          <p:nvPr>
            <p:ph type="body" sz="quarter" idx="12" hasCustomPrompt="1"/>
          </p:nvPr>
        </p:nvSpPr>
        <p:spPr>
          <a:xfrm>
            <a:off x="2362200" y="2133600"/>
            <a:ext cx="6400800" cy="685800"/>
          </a:xfrm>
        </p:spPr>
        <p:txBody>
          <a:bodyPr/>
          <a:lstStyle>
            <a:lvl1pPr marL="0" indent="0" algn="r">
              <a:buNone/>
              <a:defRPr lang="en-US" sz="1200" kern="1200" dirty="0">
                <a:solidFill>
                  <a:schemeClr val="accent1">
                    <a:lumMod val="40000"/>
                    <a:lumOff val="60000"/>
                  </a:schemeClr>
                </a:solidFill>
                <a:latin typeface="Arial" charset="0"/>
                <a:ea typeface="ヒラギノ角ゴ Pro W3" pitchFamily="1" charset="-128"/>
                <a:cs typeface="+mn-cs"/>
              </a:defRPr>
            </a:lvl1pPr>
          </a:lstStyle>
          <a:p>
            <a:pPr lvl="0"/>
            <a:r>
              <a:rPr lang="en-US" dirty="0"/>
              <a:t>Presenter</a:t>
            </a:r>
          </a:p>
          <a:p>
            <a:pPr lvl="0"/>
            <a:r>
              <a:rPr lang="en-US" dirty="0"/>
              <a:t>Date</a:t>
            </a:r>
          </a:p>
        </p:txBody>
      </p:sp>
    </p:spTree>
    <p:extLst>
      <p:ext uri="{BB962C8B-B14F-4D97-AF65-F5344CB8AC3E}">
        <p14:creationId xmlns:p14="http://schemas.microsoft.com/office/powerpoint/2010/main" val="4289501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a:solidFill>
            <a:schemeClr val="accent2">
              <a:lumMod val="75000"/>
            </a:schemeClr>
          </a:solidFill>
        </p:spPr>
        <p:txBody>
          <a:bodyPr/>
          <a:lstStyle/>
          <a:p>
            <a:r>
              <a:rPr lang="en-US" dirty="0">
                <a:solidFill>
                  <a:srgbClr val="FFFFFF"/>
                </a:solidFill>
              </a:rPr>
              <a:t>CONFIDENTIAL</a:t>
            </a:r>
          </a:p>
        </p:txBody>
      </p:sp>
    </p:spTree>
    <p:extLst>
      <p:ext uri="{BB962C8B-B14F-4D97-AF65-F5344CB8AC3E}">
        <p14:creationId xmlns:p14="http://schemas.microsoft.com/office/powerpoint/2010/main" val="33947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D4325D4D-289E-48C1-B277-2BEB492A7D19}" type="slidenum">
              <a:rPr lang="en-US" smtClean="0"/>
              <a:pPr/>
              <a:t>‹#›</a:t>
            </a:fld>
            <a:endParaRPr lang="en-US" dirty="0"/>
          </a:p>
        </p:txBody>
      </p:sp>
    </p:spTree>
    <p:extLst>
      <p:ext uri="{BB962C8B-B14F-4D97-AF65-F5344CB8AC3E}">
        <p14:creationId xmlns:p14="http://schemas.microsoft.com/office/powerpoint/2010/main" val="1449511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2"/>
            <a:ext cx="9144000" cy="1068387"/>
          </a:xfrm>
        </p:spPr>
        <p:txBody>
          <a:bodyPr lIns="182880" tIns="91440" rIns="182880" bIns="91440"/>
          <a:lstStyle>
            <a:lvl1pPr marL="0">
              <a:lnSpc>
                <a:spcPts val="2475"/>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2057402"/>
            <a:ext cx="8229600" cy="4068763"/>
          </a:xfr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3231464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3886200" cy="4525963"/>
          </a:xfrm>
        </p:spPr>
        <p:txBody>
          <a:bodyPr/>
          <a:lstStyle>
            <a:lvl1pPr>
              <a:defRPr sz="1800"/>
            </a:lvl1pPr>
            <a:lvl2pPr marL="514350" indent="-260604">
              <a:buFont typeface="Arial" pitchFamily="34" charset="0"/>
              <a:buChar char="–"/>
              <a:defRPr sz="1500"/>
            </a:lvl2pPr>
            <a:lvl3pPr marL="809244" indent="-301752">
              <a:buFont typeface="Wingdings" pitchFamily="2" charset="2"/>
              <a:buChar char="§"/>
              <a:defRPr sz="1200"/>
            </a:lvl3pPr>
            <a:lvl4pPr marL="773906" indent="-171450">
              <a:tabLst/>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800600" y="1600202"/>
            <a:ext cx="3886200" cy="4525963"/>
          </a:xfrm>
        </p:spPr>
        <p:txBody>
          <a:bodyPr/>
          <a:lstStyle>
            <a:lvl1pPr>
              <a:defRPr sz="1800"/>
            </a:lvl1pPr>
            <a:lvl2pPr>
              <a:defRPr sz="1500"/>
            </a:lvl2pPr>
            <a:lvl3pPr>
              <a:defRPr sz="12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a:xfrm>
            <a:off x="457200" y="6553200"/>
            <a:ext cx="1447800" cy="304800"/>
          </a:xfrm>
        </p:spPr>
        <p:txBody>
          <a:bodyPr/>
          <a:lstStyle/>
          <a:p>
            <a:r>
              <a:rPr lang="en-US" dirty="0">
                <a:solidFill>
                  <a:srgbClr val="FFFFFF"/>
                </a:solidFill>
              </a:rPr>
              <a:t>CONFIDENTIAL</a:t>
            </a:r>
          </a:p>
        </p:txBody>
      </p:sp>
    </p:spTree>
    <p:extLst>
      <p:ext uri="{BB962C8B-B14F-4D97-AF65-F5344CB8AC3E}">
        <p14:creationId xmlns:p14="http://schemas.microsoft.com/office/powerpoint/2010/main" val="2662684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2"/>
            <a:ext cx="3886200" cy="4068763"/>
          </a:xfrm>
        </p:spPr>
        <p:txBody>
          <a:bodyPr/>
          <a:lstStyle>
            <a:lvl1pPr>
              <a:defRPr sz="1800"/>
            </a:lvl1pPr>
            <a:lvl2pPr marL="514350" indent="-260604">
              <a:buFont typeface="Arial" pitchFamily="34" charset="0"/>
              <a:buChar char="–"/>
              <a:defRPr sz="1500"/>
            </a:lvl2pPr>
            <a:lvl3pPr marL="809244" indent="-301752">
              <a:buFont typeface="Wingdings" pitchFamily="2" charset="2"/>
              <a:buChar char="§"/>
              <a:defRPr sz="1200"/>
            </a:lvl3pPr>
            <a:lvl4pPr marL="773906" indent="-171450">
              <a:tabLst/>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800600" y="2057402"/>
            <a:ext cx="3886200" cy="4068763"/>
          </a:xfrm>
        </p:spPr>
        <p:txBody>
          <a:bodyPr/>
          <a:lstStyle>
            <a:lvl1pPr>
              <a:defRPr sz="1800"/>
            </a:lvl1pPr>
            <a:lvl2pPr>
              <a:defRPr sz="1500"/>
            </a:lvl2pPr>
            <a:lvl3pPr>
              <a:defRPr sz="12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hasCustomPrompt="1"/>
          </p:nvPr>
        </p:nvSpPr>
        <p:spPr>
          <a:xfrm>
            <a:off x="-33867" y="2"/>
            <a:ext cx="9140825" cy="1068387"/>
          </a:xfrm>
        </p:spPr>
        <p:txBody>
          <a:bodyPr lIns="182880" tIns="91440" rIns="182880" bIns="91440"/>
          <a:lstStyle>
            <a:lvl1pPr marL="0">
              <a:lnSpc>
                <a:spcPts val="2475"/>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7" name="Footer Placeholder 6"/>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289916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269475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 y="25402"/>
            <a:ext cx="9140825" cy="1068387"/>
          </a:xfrm>
        </p:spPr>
        <p:txBody>
          <a:bodyPr lIns="182880" tIns="91440" rIns="182880" bIns="91440"/>
          <a:lstStyle>
            <a:lvl1pPr marL="0">
              <a:lnSpc>
                <a:spcPts val="2475"/>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1022996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rot="5400000">
            <a:off x="2949042" y="663044"/>
            <a:ext cx="3276600" cy="9113315"/>
          </a:xfrm>
          <a:prstGeom prst="rect">
            <a:avLst/>
          </a:prstGeom>
        </p:spPr>
      </p:pic>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r>
              <a:rPr lang="en-US" dirty="0">
                <a:solidFill>
                  <a:srgbClr val="FFFFFF"/>
                </a:solidFill>
              </a:rPr>
              <a:t>CONFIDENTIAL</a:t>
            </a: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2"/>
            <a:ext cx="6477000" cy="676687"/>
          </a:xfrm>
          <a:noFill/>
        </p:spPr>
        <p:txBody>
          <a:bodyPr/>
          <a:lstStyle>
            <a:lvl1pPr algn="l">
              <a:defRPr sz="21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215519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2098550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2758681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 y="16935"/>
            <a:ext cx="9140825" cy="530225"/>
          </a:xfrm>
        </p:spPr>
        <p:txBody>
          <a:bodyPr/>
          <a:lstStyle/>
          <a:p>
            <a:r>
              <a:rPr lang="en-US" dirty="0"/>
              <a:t>Click to edit Master title style</a:t>
            </a:r>
          </a:p>
        </p:txBody>
      </p:sp>
      <p:sp>
        <p:nvSpPr>
          <p:cNvPr id="3" name="Chart Placeholder 2"/>
          <p:cNvSpPr>
            <a:spLocks noGrp="1"/>
          </p:cNvSpPr>
          <p:nvPr>
            <p:ph type="chart" sz="half" idx="1"/>
          </p:nvPr>
        </p:nvSpPr>
        <p:spPr>
          <a:xfrm>
            <a:off x="457200" y="1600202"/>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2"/>
            <a:ext cx="4038600" cy="4525963"/>
          </a:xfrm>
        </p:spPr>
        <p:txBody>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a:xfrm>
            <a:off x="0" y="6553199"/>
            <a:ext cx="457200" cy="304801"/>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extLst>
      <p:ext uri="{BB962C8B-B14F-4D97-AF65-F5344CB8AC3E}">
        <p14:creationId xmlns:p14="http://schemas.microsoft.com/office/powerpoint/2010/main" val="3301341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0825" cy="530225"/>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2"/>
            <a:ext cx="4038600" cy="4525963"/>
          </a:xfrm>
        </p:spPr>
        <p:txBody>
          <a:bodyPr/>
          <a:lstStyle>
            <a:lvl1pPr>
              <a:spcBef>
                <a:spcPts val="0"/>
              </a:spcBef>
              <a:spcAft>
                <a:spcPts val="675"/>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a:xfrm>
            <a:off x="0" y="6553199"/>
            <a:ext cx="457200" cy="304801"/>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extLst>
      <p:ext uri="{BB962C8B-B14F-4D97-AF65-F5344CB8AC3E}">
        <p14:creationId xmlns:p14="http://schemas.microsoft.com/office/powerpoint/2010/main" val="309880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4000"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2057400"/>
            <a:ext cx="8229600" cy="4068763"/>
          </a:xfr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solidFill>
            <a:schemeClr val="accent2">
              <a:lumMod val="75000"/>
            </a:schemeClr>
          </a:solidFill>
        </p:spPr>
        <p:txBody>
          <a:bodyPr/>
          <a:lstStyle/>
          <a:p>
            <a:r>
              <a:rPr lang="en-US" dirty="0"/>
              <a:t>CONFIDENTIAL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2"/>
            <a:ext cx="8689975" cy="917575"/>
          </a:xfrm>
        </p:spPr>
        <p:txBody>
          <a:bodyPr anchor="b"/>
          <a:lstStyle>
            <a:lvl1pPr>
              <a:defRPr lang="en-US" sz="2400" b="0" i="0" kern="1200" dirty="0">
                <a:solidFill>
                  <a:srgbClr val="525252"/>
                </a:solidFill>
                <a:latin typeface="Arial"/>
                <a:ea typeface="+mj-ea"/>
                <a:cs typeface="Arial"/>
              </a:defRPr>
            </a:lvl1pPr>
          </a:lstStyle>
          <a:p>
            <a:r>
              <a:rPr lang="en-US" dirty="0"/>
              <a:t>Click to edit Master title style</a:t>
            </a:r>
          </a:p>
        </p:txBody>
      </p:sp>
      <p:sp>
        <p:nvSpPr>
          <p:cNvPr id="9" name="Text Placeholder 8"/>
          <p:cNvSpPr>
            <a:spLocks noGrp="1"/>
          </p:cNvSpPr>
          <p:nvPr>
            <p:ph type="body" sz="quarter" idx="10"/>
          </p:nvPr>
        </p:nvSpPr>
        <p:spPr>
          <a:xfrm>
            <a:off x="228602" y="6534348"/>
            <a:ext cx="8731737" cy="211549"/>
          </a:xfrm>
        </p:spPr>
        <p:txBody>
          <a:bodyPr anchor="b"/>
          <a:lstStyle>
            <a:lvl1pPr marL="0" indent="0" algn="r">
              <a:buNone/>
              <a:defRPr sz="825" baseline="0">
                <a:solidFill>
                  <a:srgbClr val="9B9B9B"/>
                </a:solidFill>
                <a:latin typeface="Arial"/>
                <a:cs typeface="Arial"/>
              </a:defRPr>
            </a:lvl1pPr>
          </a:lstStyle>
          <a:p>
            <a:pPr lvl="0"/>
            <a:r>
              <a:rPr lang="en-US"/>
              <a:t>Click to edit Master text styles</a:t>
            </a:r>
          </a:p>
        </p:txBody>
      </p:sp>
      <p:sp>
        <p:nvSpPr>
          <p:cNvPr id="4" name="Slide Number Placeholder 4"/>
          <p:cNvSpPr>
            <a:spLocks noGrp="1"/>
          </p:cNvSpPr>
          <p:nvPr>
            <p:ph type="sldNum" sz="quarter" idx="11"/>
          </p:nvPr>
        </p:nvSpPr>
        <p:spPr>
          <a:xfrm>
            <a:off x="0" y="6553199"/>
            <a:ext cx="457200" cy="304801"/>
          </a:xfrm>
        </p:spPr>
        <p:txBody>
          <a:bodyPr/>
          <a:lstStyle/>
          <a:p>
            <a:fld id="{D4325D4D-289E-48C1-B277-2BEB492A7D19}" type="slidenum">
              <a:rPr lang="en-US" smtClean="0"/>
              <a:pPr/>
              <a:t>‹#›</a:t>
            </a:fld>
            <a:endParaRPr lang="en-US" dirty="0"/>
          </a:p>
        </p:txBody>
      </p:sp>
      <p:sp>
        <p:nvSpPr>
          <p:cNvPr id="5" name="Footer Placeholder 5"/>
          <p:cNvSpPr>
            <a:spLocks noGrp="1"/>
          </p:cNvSpPr>
          <p:nvPr>
            <p:ph type="ftr" sz="quarter" idx="12"/>
          </p:nvPr>
        </p:nvSpPr>
        <p:spPr>
          <a:xfrm>
            <a:off x="457200" y="6553200"/>
            <a:ext cx="1447800" cy="304800"/>
          </a:xfrm>
        </p:spPr>
        <p:txBody>
          <a:bodyPr/>
          <a:lstStyle/>
          <a:p>
            <a:r>
              <a:rPr lang="en-US" dirty="0"/>
              <a:t>CONFIDENTIAL</a:t>
            </a:r>
          </a:p>
        </p:txBody>
      </p:sp>
    </p:spTree>
    <p:extLst>
      <p:ext uri="{BB962C8B-B14F-4D97-AF65-F5344CB8AC3E}">
        <p14:creationId xmlns:p14="http://schemas.microsoft.com/office/powerpoint/2010/main" val="3419266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764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0" y="6629400"/>
            <a:ext cx="2133600" cy="228600"/>
          </a:xfrm>
          <a:prstGeom prst="rect">
            <a:avLst/>
          </a:prstGeom>
        </p:spPr>
        <p:txBody>
          <a:bodyPr/>
          <a:lstStyle>
            <a:lvl1pPr>
              <a:defRPr sz="900"/>
            </a:lvl1pPr>
          </a:lstStyle>
          <a:p>
            <a:endParaRPr lang="en-US" dirty="0">
              <a:solidFill>
                <a:srgbClr val="000000"/>
              </a:solidFill>
              <a:latin typeface="Arial"/>
            </a:endParaRPr>
          </a:p>
        </p:txBody>
      </p:sp>
      <p:sp>
        <p:nvSpPr>
          <p:cNvPr id="8" name="Slide Number Placeholder 5"/>
          <p:cNvSpPr>
            <a:spLocks noGrp="1"/>
          </p:cNvSpPr>
          <p:nvPr>
            <p:ph type="sldNum" sz="quarter" idx="12"/>
          </p:nvPr>
        </p:nvSpPr>
        <p:spPr>
          <a:xfrm>
            <a:off x="7010400" y="6629400"/>
            <a:ext cx="2133600" cy="228600"/>
          </a:xfrm>
          <a:prstGeom prst="rect">
            <a:avLst/>
          </a:prstGeom>
        </p:spPr>
        <p:txBody>
          <a:bodyPr/>
          <a:lstStyle>
            <a:lvl1pPr algn="r">
              <a:defRPr sz="900"/>
            </a:lvl1pPr>
          </a:lstStyle>
          <a:p>
            <a:fld id="{073726F4-1884-4A2F-B9D7-7CE49FFDBDC3}" type="slidenum">
              <a:rPr lang="en-US" smtClean="0">
                <a:solidFill>
                  <a:srgbClr val="FFFFFF"/>
                </a:solidFill>
              </a:rPr>
              <a:pPr/>
              <a:t>‹#›</a:t>
            </a:fld>
            <a:endParaRPr lang="en-US" dirty="0">
              <a:solidFill>
                <a:srgbClr val="FFFFFF"/>
              </a:solidFill>
            </a:endParaRPr>
          </a:p>
        </p:txBody>
      </p:sp>
      <p:sp>
        <p:nvSpPr>
          <p:cNvPr id="9" name="Slide Number Placeholder 4"/>
          <p:cNvSpPr txBox="1">
            <a:spLocks/>
          </p:cNvSpPr>
          <p:nvPr userDrawn="1"/>
        </p:nvSpPr>
        <p:spPr>
          <a:xfrm>
            <a:off x="0" y="6553199"/>
            <a:ext cx="457200" cy="304801"/>
          </a:xfrm>
          <a:prstGeom prst="rect">
            <a:avLst/>
          </a:prstGeom>
          <a:solidFill>
            <a:srgbClr val="04294A"/>
          </a:solidFill>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bg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fld id="{D4325D4D-289E-48C1-B277-2BEB492A7D19}" type="slidenum">
              <a:rPr lang="en-US" smtClean="0"/>
              <a:pPr/>
              <a:t>‹#›</a:t>
            </a:fld>
            <a:endParaRPr lang="en-US" dirty="0"/>
          </a:p>
        </p:txBody>
      </p:sp>
      <p:sp>
        <p:nvSpPr>
          <p:cNvPr id="10" name="Footer Placeholder 5"/>
          <p:cNvSpPr>
            <a:spLocks noGrp="1"/>
          </p:cNvSpPr>
          <p:nvPr>
            <p:ph type="ftr" sz="quarter" idx="11"/>
          </p:nvPr>
        </p:nvSpPr>
        <p:spPr>
          <a:xfrm>
            <a:off x="457200" y="6553200"/>
            <a:ext cx="1447800" cy="304800"/>
          </a:xfrm>
        </p:spPr>
        <p:txBody>
          <a:bodyPr/>
          <a:lstStyle/>
          <a:p>
            <a:r>
              <a:rPr lang="en-US" dirty="0"/>
              <a:t>CONFIDENTIAL</a:t>
            </a:r>
          </a:p>
        </p:txBody>
      </p:sp>
    </p:spTree>
    <p:extLst>
      <p:ext uri="{BB962C8B-B14F-4D97-AF65-F5344CB8AC3E}">
        <p14:creationId xmlns:p14="http://schemas.microsoft.com/office/powerpoint/2010/main" val="3366805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12186"/>
          <a:stretch/>
        </p:blipFill>
        <p:spPr>
          <a:xfrm>
            <a:off x="0" y="1714500"/>
            <a:ext cx="9144000" cy="5143500"/>
          </a:xfrm>
          <a:prstGeom prst="rect">
            <a:avLst/>
          </a:prstGeom>
        </p:spPr>
      </p:pic>
      <p:sp>
        <p:nvSpPr>
          <p:cNvPr id="26" name="Rectangle 25"/>
          <p:cNvSpPr/>
          <p:nvPr userDrawn="1"/>
        </p:nvSpPr>
        <p:spPr>
          <a:xfrm>
            <a:off x="-84591" y="7913150"/>
            <a:ext cx="10209338" cy="35921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Text Box 13"/>
          <p:cNvSpPr txBox="1">
            <a:spLocks noChangeArrowheads="1"/>
          </p:cNvSpPr>
          <p:nvPr userDrawn="1"/>
        </p:nvSpPr>
        <p:spPr bwMode="auto">
          <a:xfrm>
            <a:off x="2057400" y="6567487"/>
            <a:ext cx="4357032" cy="215444"/>
          </a:xfrm>
          <a:prstGeom prst="rect">
            <a:avLst/>
          </a:prstGeom>
          <a:noFill/>
          <a:ln w="9525" algn="ctr">
            <a:noFill/>
            <a:miter lim="800000"/>
            <a:headEnd/>
            <a:tailEnd/>
          </a:ln>
          <a:effectLst/>
        </p:spPr>
        <p:txBody>
          <a:bodyPr wrap="none">
            <a:spAutoFit/>
          </a:bodyPr>
          <a:lstStyle/>
          <a:p>
            <a:pPr>
              <a:defRPr/>
            </a:pPr>
            <a:r>
              <a:rPr lang="en-US" sz="800" dirty="0">
                <a:solidFill>
                  <a:srgbClr val="808080">
                    <a:lumMod val="60000"/>
                    <a:lumOff val="40000"/>
                  </a:srgbClr>
                </a:solidFill>
              </a:rPr>
              <a:t>RTI International is a registered trademark and a trade name of Research Triangle  Institute.</a:t>
            </a:r>
          </a:p>
        </p:txBody>
      </p:sp>
      <p:sp>
        <p:nvSpPr>
          <p:cNvPr id="11"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085295">
                    <a:lumMod val="20000"/>
                    <a:lumOff val="80000"/>
                  </a:srgbClr>
                </a:solidFill>
              </a:rPr>
              <a:t>www.rti.org</a:t>
            </a:r>
          </a:p>
        </p:txBody>
      </p:sp>
      <p:sp>
        <p:nvSpPr>
          <p:cNvPr id="130050" name="Rectangle 2"/>
          <p:cNvSpPr>
            <a:spLocks noGrp="1" noChangeArrowheads="1"/>
          </p:cNvSpPr>
          <p:nvPr>
            <p:ph type="ctrTitle"/>
          </p:nvPr>
        </p:nvSpPr>
        <p:spPr>
          <a:xfrm>
            <a:off x="2286000" y="498157"/>
            <a:ext cx="6477000" cy="676687"/>
          </a:xfrm>
          <a:noFill/>
        </p:spPr>
        <p:txBody>
          <a:bodyPr/>
          <a:lstStyle>
            <a:lvl1pPr algn="r">
              <a:defRPr sz="2800" b="1">
                <a:solidFill>
                  <a:schemeClr val="bg1"/>
                </a:solidFill>
                <a:latin typeface="Arial"/>
                <a:cs typeface="Arial"/>
              </a:defRPr>
            </a:lvl1pPr>
          </a:lstStyle>
          <a:p>
            <a:r>
              <a:rPr lang="en-US" dirty="0"/>
              <a:t>Click to edit Master title style</a:t>
            </a:r>
          </a:p>
        </p:txBody>
      </p:sp>
      <p:sp>
        <p:nvSpPr>
          <p:cNvPr id="130051" name="Rectangle 3"/>
          <p:cNvSpPr>
            <a:spLocks noGrp="1" noChangeArrowheads="1"/>
          </p:cNvSpPr>
          <p:nvPr>
            <p:ph type="subTitle" idx="1"/>
          </p:nvPr>
        </p:nvSpPr>
        <p:spPr>
          <a:xfrm>
            <a:off x="2362200" y="1600200"/>
            <a:ext cx="6400800" cy="457200"/>
          </a:xfrm>
        </p:spPr>
        <p:txBody>
          <a:bodyPr/>
          <a:lstStyle>
            <a:lvl1pPr marL="0" indent="0" algn="r" rtl="0" eaLnBrk="0" fontAlgn="base" hangingPunct="0">
              <a:lnSpc>
                <a:spcPct val="110000"/>
              </a:lnSpc>
              <a:spcBef>
                <a:spcPct val="0"/>
              </a:spcBef>
              <a:spcAft>
                <a:spcPct val="0"/>
              </a:spcAft>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dirty="0"/>
              <a:t>Click to edit Master subtitle style</a:t>
            </a:r>
          </a:p>
        </p:txBody>
      </p:sp>
      <p:sp>
        <p:nvSpPr>
          <p:cNvPr id="13" name="Slide Number Placeholder 12"/>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1"/>
          </p:nvPr>
        </p:nvSpPr>
        <p:spPr/>
        <p:txBody>
          <a:bodyPr/>
          <a:lstStyle/>
          <a:p>
            <a:r>
              <a:rPr lang="en-US" dirty="0">
                <a:solidFill>
                  <a:srgbClr val="FFFFFF"/>
                </a:solidFill>
              </a:rPr>
              <a:t>CONFIDENTIAL</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400" y="596900"/>
            <a:ext cx="914400" cy="368300"/>
          </a:xfrm>
          <a:prstGeom prst="rect">
            <a:avLst/>
          </a:prstGeom>
        </p:spPr>
      </p:pic>
      <p:sp>
        <p:nvSpPr>
          <p:cNvPr id="4" name="Text Placeholder 3"/>
          <p:cNvSpPr>
            <a:spLocks noGrp="1"/>
          </p:cNvSpPr>
          <p:nvPr>
            <p:ph type="body" sz="quarter" idx="12" hasCustomPrompt="1"/>
          </p:nvPr>
        </p:nvSpPr>
        <p:spPr>
          <a:xfrm>
            <a:off x="2362200" y="2133600"/>
            <a:ext cx="6400800" cy="685800"/>
          </a:xfrm>
        </p:spPr>
        <p:txBody>
          <a:bodyPr/>
          <a:lstStyle>
            <a:lvl1pPr marL="0" indent="0" algn="r">
              <a:buNone/>
              <a:defRPr lang="en-US" sz="1600" kern="1200" dirty="0">
                <a:solidFill>
                  <a:schemeClr val="accent1">
                    <a:lumMod val="40000"/>
                    <a:lumOff val="60000"/>
                  </a:schemeClr>
                </a:solidFill>
                <a:latin typeface="Arial" charset="0"/>
                <a:ea typeface="ヒラギノ角ゴ Pro W3" pitchFamily="1" charset="-128"/>
                <a:cs typeface="+mn-cs"/>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697225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4061729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4000"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2057400"/>
            <a:ext cx="8229600" cy="4068763"/>
          </a:xfrm>
        </p:spPr>
        <p:txBody>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1196301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a:xfrm>
            <a:off x="457200" y="6553200"/>
            <a:ext cx="1447800" cy="304800"/>
          </a:xfrm>
        </p:spPr>
        <p:txBody>
          <a:bodyPr/>
          <a:lstStyle/>
          <a:p>
            <a:r>
              <a:rPr lang="en-US" dirty="0">
                <a:solidFill>
                  <a:srgbClr val="FFFFFF"/>
                </a:solidFill>
              </a:rPr>
              <a:t>CONFIDENTIAL</a:t>
            </a:r>
          </a:p>
        </p:txBody>
      </p:sp>
    </p:spTree>
    <p:extLst>
      <p:ext uri="{BB962C8B-B14F-4D97-AF65-F5344CB8AC3E}">
        <p14:creationId xmlns:p14="http://schemas.microsoft.com/office/powerpoint/2010/main" val="4282983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hasCustomPrompt="1"/>
          </p:nvPr>
        </p:nvSpPr>
        <p:spPr>
          <a:xfrm>
            <a:off x="-33867" y="0"/>
            <a:ext cx="914082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7" name="Footer Placeholder 6"/>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688452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srcRect/>
          <a:stretch>
            <a:fillRect/>
          </a:stretch>
        </p:blipFill>
        <p:spPr bwMode="auto">
          <a:xfrm rot="5400000">
            <a:off x="1427630" y="-894228"/>
            <a:ext cx="6324602" cy="917986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FFFFFF"/>
                </a:solidFill>
              </a:rPr>
              <a:t>CONFIDENTIAL</a:t>
            </a:r>
          </a:p>
        </p:txBody>
      </p:sp>
      <p:pic>
        <p:nvPicPr>
          <p:cNvPr id="7" name="Picture 14" descr="RTI_653_1in"/>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05800" y="6448425"/>
            <a:ext cx="649288" cy="257175"/>
          </a:xfrm>
          <a:prstGeom prst="rect">
            <a:avLst/>
          </a:prstGeom>
          <a:noFill/>
          <a:ln w="9525">
            <a:noFill/>
            <a:miter lim="800000"/>
            <a:headEnd/>
            <a:tailEnd/>
          </a:ln>
        </p:spPr>
      </p:pic>
    </p:spTree>
    <p:extLst>
      <p:ext uri="{BB962C8B-B14F-4D97-AF65-F5344CB8AC3E}">
        <p14:creationId xmlns:p14="http://schemas.microsoft.com/office/powerpoint/2010/main" val="2549760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25400"/>
            <a:ext cx="914082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842140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5400000">
            <a:off x="2933700" y="723899"/>
            <a:ext cx="3276600" cy="9144000"/>
          </a:xfrm>
          <a:prstGeom prst="rect">
            <a:avLst/>
          </a:prstGeom>
        </p:spPr>
      </p:pic>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r>
              <a:rPr lang="en-US" dirty="0">
                <a:solidFill>
                  <a:srgbClr val="FFFFFF"/>
                </a:solidFill>
              </a:rPr>
              <a:t>CONFIDENTIAL</a:t>
            </a: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75489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a:solidFill>
            <a:schemeClr val="accent2">
              <a:lumMod val="75000"/>
            </a:schemeClr>
          </a:solidFill>
        </p:spPr>
        <p:txBody>
          <a:bodyPr/>
          <a:lstStyle/>
          <a:p>
            <a:r>
              <a:rPr lang="en-US" dirty="0"/>
              <a:t>CONFIDENTIAL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1790188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p:txBody>
          <a:bodyPr/>
          <a:lstStyle/>
          <a:p>
            <a:r>
              <a:rPr lang="en-US" dirty="0">
                <a:solidFill>
                  <a:srgbClr val="FFFFFF"/>
                </a:solidFill>
              </a:rPr>
              <a:t>CONFIDENTIAL</a:t>
            </a:r>
          </a:p>
        </p:txBody>
      </p:sp>
    </p:spTree>
    <p:extLst>
      <p:ext uri="{BB962C8B-B14F-4D97-AF65-F5344CB8AC3E}">
        <p14:creationId xmlns:p14="http://schemas.microsoft.com/office/powerpoint/2010/main" val="2566665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6933"/>
            <a:ext cx="9140825" cy="530225"/>
          </a:xfrm>
        </p:spPr>
        <p:txBody>
          <a:bodyPr/>
          <a:lstStyle/>
          <a:p>
            <a:r>
              <a:rPr lang="en-US" dirty="0"/>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10"/>
          </p:nvPr>
        </p:nvSpPr>
        <p:spPr>
          <a:xfrm>
            <a:off x="0" y="6553199"/>
            <a:ext cx="457200" cy="304801"/>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extLst>
      <p:ext uri="{BB962C8B-B14F-4D97-AF65-F5344CB8AC3E}">
        <p14:creationId xmlns:p14="http://schemas.microsoft.com/office/powerpoint/2010/main" val="215821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0825" cy="5302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lvl1pPr>
              <a:spcBef>
                <a:spcPts val="0"/>
              </a:spcBef>
              <a:spcAft>
                <a:spcPts val="9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a:xfrm>
            <a:off x="0" y="6553199"/>
            <a:ext cx="457200" cy="304801"/>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a:solidFill>
            <a:schemeClr val="accent2">
              <a:lumMod val="75000"/>
            </a:schemeClr>
          </a:solidFill>
        </p:spPr>
        <p:txBody>
          <a:bodyPr/>
          <a:lstStyle/>
          <a:p>
            <a:r>
              <a:rPr lang="en-US" dirty="0"/>
              <a:t>CONFIDENTIAL</a:t>
            </a:r>
          </a:p>
        </p:txBody>
      </p:sp>
    </p:spTree>
    <p:extLst>
      <p:ext uri="{BB962C8B-B14F-4D97-AF65-F5344CB8AC3E}">
        <p14:creationId xmlns:p14="http://schemas.microsoft.com/office/powerpoint/2010/main" val="374048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4939A56-BF8A-F646-828C-954AFC260460}"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363963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9A56-BF8A-F646-828C-954AFC260460}"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4154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9A56-BF8A-F646-828C-954AFC260460}"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74280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9A56-BF8A-F646-828C-954AFC260460}"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72900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39A56-BF8A-F646-828C-954AFC260460}"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2262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39A56-BF8A-F646-828C-954AFC260460}"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106411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hasCustomPrompt="1"/>
          </p:nvPr>
        </p:nvSpPr>
        <p:spPr>
          <a:xfrm>
            <a:off x="-33867" y="0"/>
            <a:ext cx="914082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solidFill>
            <a:schemeClr val="accent2">
              <a:lumMod val="75000"/>
            </a:schemeClr>
          </a:solidFill>
        </p:spPr>
        <p:txBody>
          <a:bodyPr/>
          <a:lstStyle/>
          <a:p>
            <a:r>
              <a:rPr lang="en-US" dirty="0"/>
              <a:t>CONFIDENTIAL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9A56-BF8A-F646-828C-954AFC260460}"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281335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939A56-BF8A-F646-828C-954AFC260460}"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20905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939A56-BF8A-F646-828C-954AFC260460}"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25093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9A56-BF8A-F646-828C-954AFC260460}"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50CBC-F92A-4347-B818-CCDEDFECD653}" type="slidenum">
              <a:rPr lang="en-US" smtClean="0"/>
              <a:t>‹#›</a:t>
            </a:fld>
            <a:endParaRPr lang="en-US"/>
          </a:p>
        </p:txBody>
      </p:sp>
    </p:spTree>
    <p:extLst>
      <p:ext uri="{BB962C8B-B14F-4D97-AF65-F5344CB8AC3E}">
        <p14:creationId xmlns:p14="http://schemas.microsoft.com/office/powerpoint/2010/main" val="14560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085295">
                    <a:lumMod val="20000"/>
                    <a:lumOff val="80000"/>
                  </a:srgb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1"/>
          </p:nvPr>
        </p:nvSpPr>
        <p:spPr>
          <a:solidFill>
            <a:srgbClr val="BF311A"/>
          </a:solidFill>
          <a:ln>
            <a:noFill/>
          </a:ln>
        </p:spPr>
        <p:txBody>
          <a:bodyPr/>
          <a:lstStyle/>
          <a:p>
            <a:endParaRPr lang="en-US" dirty="0">
              <a:solidFill>
                <a:srgbClr val="FFFFFF"/>
              </a:solidFill>
            </a:endParaRP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a:defRPr/>
            </a:pPr>
            <a:r>
              <a:rPr lang="en-US" sz="800" dirty="0">
                <a:solidFill>
                  <a:srgbClr val="808080">
                    <a:lumMod val="60000"/>
                    <a:lumOff val="40000"/>
                  </a:srgbClr>
                </a:solidFill>
              </a:rPr>
              <a:t>RTI International is a registered trademark and a trade name of Research Triangle  Institute.</a:t>
            </a:r>
          </a:p>
        </p:txBody>
      </p:sp>
    </p:spTree>
    <p:extLst>
      <p:ext uri="{BB962C8B-B14F-4D97-AF65-F5344CB8AC3E}">
        <p14:creationId xmlns:p14="http://schemas.microsoft.com/office/powerpoint/2010/main" val="4130160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a:xfrm>
            <a:off x="457200" y="6553199"/>
            <a:ext cx="3657600" cy="304801"/>
          </a:xfrm>
        </p:spPr>
        <p:txBody>
          <a:bodyPr/>
          <a:lstStyle/>
          <a:p>
            <a:endParaRPr lang="en-US" dirty="0">
              <a:solidFill>
                <a:srgbClr val="FFFFFF"/>
              </a:solidFill>
            </a:endParaRPr>
          </a:p>
        </p:txBody>
      </p:sp>
    </p:spTree>
    <p:extLst>
      <p:ext uri="{BB962C8B-B14F-4D97-AF65-F5344CB8AC3E}">
        <p14:creationId xmlns:p14="http://schemas.microsoft.com/office/powerpoint/2010/main" val="12237493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Tree>
    <p:extLst>
      <p:ext uri="{BB962C8B-B14F-4D97-AF65-F5344CB8AC3E}">
        <p14:creationId xmlns:p14="http://schemas.microsoft.com/office/powerpoint/2010/main" val="580667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a:xfrm>
            <a:off x="457200" y="6553200"/>
            <a:ext cx="1447800" cy="304800"/>
          </a:xfrm>
        </p:spPr>
        <p:txBody>
          <a:bodyPr/>
          <a:lstStyle/>
          <a:p>
            <a:endParaRPr lang="en-US" dirty="0">
              <a:solidFill>
                <a:srgbClr val="FFFFFF"/>
              </a:solidFill>
            </a:endParaRPr>
          </a:p>
        </p:txBody>
      </p:sp>
    </p:spTree>
    <p:extLst>
      <p:ext uri="{BB962C8B-B14F-4D97-AF65-F5344CB8AC3E}">
        <p14:creationId xmlns:p14="http://schemas.microsoft.com/office/powerpoint/2010/main" val="2865838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7" name="Footer Placeholder 6"/>
          <p:cNvSpPr>
            <a:spLocks noGrp="1"/>
          </p:cNvSpPr>
          <p:nvPr>
            <p:ph type="ftr" sz="quarter" idx="11"/>
          </p:nvPr>
        </p:nvSpPr>
        <p:spPr/>
        <p:txBody>
          <a:bodyPr/>
          <a:lstStyle/>
          <a:p>
            <a:endParaRPr lang="en-US" dirty="0">
              <a:solidFill>
                <a:srgbClr val="FFFFFF"/>
              </a:solidFill>
            </a:endParaRPr>
          </a:p>
        </p:txBody>
      </p:sp>
    </p:spTree>
    <p:extLst>
      <p:ext uri="{BB962C8B-B14F-4D97-AF65-F5344CB8AC3E}">
        <p14:creationId xmlns:p14="http://schemas.microsoft.com/office/powerpoint/2010/main" val="3528939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a:xfrm>
            <a:off x="457200" y="6553199"/>
            <a:ext cx="3657600" cy="304801"/>
          </a:xfrm>
        </p:spPr>
        <p:txBody>
          <a:bodyPr/>
          <a:lstStyle/>
          <a:p>
            <a:endParaRPr lang="en-US" dirty="0">
              <a:solidFill>
                <a:srgbClr val="FFFFFF"/>
              </a:solidFill>
            </a:endParaRPr>
          </a:p>
        </p:txBody>
      </p:sp>
    </p:spTree>
    <p:extLst>
      <p:ext uri="{BB962C8B-B14F-4D97-AF65-F5344CB8AC3E}">
        <p14:creationId xmlns:p14="http://schemas.microsoft.com/office/powerpoint/2010/main" val="256238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srcRect/>
          <a:stretch>
            <a:fillRect/>
          </a:stretch>
        </p:blipFill>
        <p:spPr bwMode="auto">
          <a:xfrm rot="5400000">
            <a:off x="1427630" y="-894228"/>
            <a:ext cx="6324602" cy="917986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solidFill>
            <a:schemeClr val="accent2">
              <a:lumMod val="75000"/>
            </a:schemeClr>
          </a:solidFill>
        </p:spPr>
        <p:txBody>
          <a:bodyPr/>
          <a:lstStyle/>
          <a:p>
            <a:r>
              <a:rPr lang="en-US" dirty="0"/>
              <a:t>CONFIDENTIAL</a:t>
            </a:r>
          </a:p>
        </p:txBody>
      </p:sp>
      <p:pic>
        <p:nvPicPr>
          <p:cNvPr id="7" name="Picture 14" descr="RTI_653_1in"/>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05800" y="6448425"/>
            <a:ext cx="649288" cy="257175"/>
          </a:xfrm>
          <a:prstGeom prst="rect">
            <a:avLst/>
          </a:prstGeom>
          <a:noFill/>
          <a:ln w="9525">
            <a:noFill/>
            <a:miter lim="800000"/>
            <a:headEnd/>
            <a:tailEnd/>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a:xfrm>
            <a:off x="457200" y="6553199"/>
            <a:ext cx="3657600" cy="304801"/>
          </a:xfrm>
        </p:spPr>
        <p:txBody>
          <a:bodyPr/>
          <a:lstStyle/>
          <a:p>
            <a:endParaRPr lang="en-US" dirty="0">
              <a:solidFill>
                <a:srgbClr val="FFFFFF"/>
              </a:solidFill>
            </a:endParaRPr>
          </a:p>
        </p:txBody>
      </p:sp>
    </p:spTree>
    <p:extLst>
      <p:ext uri="{BB962C8B-B14F-4D97-AF65-F5344CB8AC3E}">
        <p14:creationId xmlns:p14="http://schemas.microsoft.com/office/powerpoint/2010/main" val="3076343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32122831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Tree>
    <p:extLst>
      <p:ext uri="{BB962C8B-B14F-4D97-AF65-F5344CB8AC3E}">
        <p14:creationId xmlns:p14="http://schemas.microsoft.com/office/powerpoint/2010/main" val="567682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Tree>
    <p:extLst>
      <p:ext uri="{BB962C8B-B14F-4D97-AF65-F5344CB8AC3E}">
        <p14:creationId xmlns:p14="http://schemas.microsoft.com/office/powerpoint/2010/main" val="201318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25400"/>
            <a:ext cx="9140825" cy="1068387"/>
          </a:xfrm>
        </p:spPr>
        <p:txBody>
          <a:bodyPr lIns="182880" tIns="91440" rIns="182880" bIns="91440"/>
          <a:lstStyle>
            <a:lvl1pPr marL="0">
              <a:lnSpc>
                <a:spcPts val="33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solidFill>
            <a:schemeClr val="accent2">
              <a:lumMod val="75000"/>
            </a:schemeClr>
          </a:solidFill>
        </p:spPr>
        <p:txBody>
          <a:bodyPr/>
          <a:lstStyle/>
          <a:p>
            <a:r>
              <a:rPr lang="en-US" dirty="0"/>
              <a:t>CONFIDENTIAL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5400000">
            <a:off x="2933700" y="723899"/>
            <a:ext cx="3276600" cy="9144000"/>
          </a:xfrm>
          <a:prstGeom prst="rect">
            <a:avLst/>
          </a:prstGeom>
        </p:spPr>
      </p:pic>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solidFill>
            <a:schemeClr val="accent2">
              <a:lumMod val="75000"/>
            </a:schemeClr>
          </a:solidFill>
        </p:spPr>
        <p:txBody>
          <a:bodyPr/>
          <a:lstStyle/>
          <a:p>
            <a:r>
              <a:rPr lang="en-US" dirty="0"/>
              <a:t>CONFIDENTIAL</a:t>
            </a: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6.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18" cstate="print"/>
          <a:srcRect/>
          <a:stretch>
            <a:fillRect/>
          </a:stretch>
        </p:blipFill>
        <p:spPr bwMode="auto">
          <a:xfrm rot="5400000">
            <a:off x="1423145" y="-876302"/>
            <a:ext cx="6324600" cy="9144003"/>
          </a:xfrm>
          <a:prstGeom prst="rect">
            <a:avLst/>
          </a:prstGeom>
          <a:noFill/>
          <a:ln w="9525">
            <a:noFill/>
            <a:miter lim="800000"/>
            <a:headEnd/>
            <a:tailEnd/>
          </a:ln>
        </p:spPr>
      </p:pic>
      <p:sp>
        <p:nvSpPr>
          <p:cNvPr id="1026" name="Rectangle 2"/>
          <p:cNvSpPr>
            <a:spLocks noGrp="1" noChangeArrowheads="1"/>
          </p:cNvSpPr>
          <p:nvPr>
            <p:ph type="title"/>
          </p:nvPr>
        </p:nvSpPr>
        <p:spPr bwMode="auto">
          <a:xfrm>
            <a:off x="0" y="4483"/>
            <a:ext cx="9144000" cy="609600"/>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chemeClr val="accent2">
              <a:lumMod val="75000"/>
            </a:schemeClr>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pic>
        <p:nvPicPr>
          <p:cNvPr id="7" name="Picture 14" descr="RTI_653_1in"/>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153400" y="6372225"/>
            <a:ext cx="649288"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4038" r:id="rId3"/>
    <p:sldLayoutId id="2147483981" r:id="rId4"/>
    <p:sldLayoutId id="2147483982" r:id="rId5"/>
    <p:sldLayoutId id="2147483983" r:id="rId6"/>
    <p:sldLayoutId id="2147483984" r:id="rId7"/>
    <p:sldLayoutId id="2147483985" r:id="rId8"/>
    <p:sldLayoutId id="2147483986" r:id="rId9"/>
    <p:sldLayoutId id="2147484053" r:id="rId10"/>
    <p:sldLayoutId id="2147484052" r:id="rId11"/>
    <p:sldLayoutId id="2147483987" r:id="rId12"/>
    <p:sldLayoutId id="2147483988" r:id="rId13"/>
    <p:sldLayoutId id="2147483991" r:id="rId14"/>
    <p:sldLayoutId id="2147483992" r:id="rId15"/>
    <p:sldLayoutId id="2147484051" r:id="rId16"/>
  </p:sldLayoutIdLst>
  <p:hf sldNum="0" hdr="0" ftr="0" dt="0"/>
  <p:txStyles>
    <p:titleStyle>
      <a:lvl1pPr marL="0"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Narrow" pitchFamily="1" charset="0"/>
          <a:cs typeface="Arial" charset="0"/>
        </a:defRPr>
      </a:lvl2pPr>
      <a:lvl3pPr algn="l" rtl="0" eaLnBrk="0" fontAlgn="base" hangingPunct="0">
        <a:spcBef>
          <a:spcPct val="0"/>
        </a:spcBef>
        <a:spcAft>
          <a:spcPct val="0"/>
        </a:spcAft>
        <a:defRPr sz="3200">
          <a:solidFill>
            <a:schemeClr val="bg1"/>
          </a:solidFill>
          <a:latin typeface="Arial Narrow" pitchFamily="1" charset="0"/>
          <a:cs typeface="Arial" charset="0"/>
        </a:defRPr>
      </a:lvl3pPr>
      <a:lvl4pPr algn="l" rtl="0" eaLnBrk="0" fontAlgn="base" hangingPunct="0">
        <a:spcBef>
          <a:spcPct val="0"/>
        </a:spcBef>
        <a:spcAft>
          <a:spcPct val="0"/>
        </a:spcAft>
        <a:defRPr sz="3200">
          <a:solidFill>
            <a:schemeClr val="bg1"/>
          </a:solidFill>
          <a:latin typeface="Arial Narrow" pitchFamily="1" charset="0"/>
          <a:cs typeface="Arial" charset="0"/>
        </a:defRPr>
      </a:lvl4pPr>
      <a:lvl5pPr algn="l" rtl="0" eaLnBrk="0" fontAlgn="base" hangingPunct="0">
        <a:spcBef>
          <a:spcPct val="0"/>
        </a:spcBef>
        <a:spcAft>
          <a:spcPct val="0"/>
        </a:spcAft>
        <a:defRPr sz="3200">
          <a:solidFill>
            <a:schemeClr val="bg1"/>
          </a:solidFill>
          <a:latin typeface="Arial Narrow" pitchFamily="1" charset="0"/>
          <a:cs typeface="Arial" charset="0"/>
        </a:defRPr>
      </a:lvl5pPr>
      <a:lvl6pPr marL="457200" algn="l" rtl="0" fontAlgn="base">
        <a:spcBef>
          <a:spcPct val="0"/>
        </a:spcBef>
        <a:spcAft>
          <a:spcPct val="0"/>
        </a:spcAft>
        <a:defRPr sz="3200">
          <a:solidFill>
            <a:schemeClr val="bg1"/>
          </a:solidFill>
          <a:latin typeface="Arial Narrow" pitchFamily="1" charset="0"/>
          <a:cs typeface="Arial" charset="0"/>
        </a:defRPr>
      </a:lvl6pPr>
      <a:lvl7pPr marL="914400" algn="l" rtl="0" fontAlgn="base">
        <a:spcBef>
          <a:spcPct val="0"/>
        </a:spcBef>
        <a:spcAft>
          <a:spcPct val="0"/>
        </a:spcAft>
        <a:defRPr sz="3200">
          <a:solidFill>
            <a:schemeClr val="bg1"/>
          </a:solidFill>
          <a:latin typeface="Arial Narrow" pitchFamily="1" charset="0"/>
          <a:cs typeface="Arial" charset="0"/>
        </a:defRPr>
      </a:lvl7pPr>
      <a:lvl8pPr marL="1371600" algn="l" rtl="0" fontAlgn="base">
        <a:spcBef>
          <a:spcPct val="0"/>
        </a:spcBef>
        <a:spcAft>
          <a:spcPct val="0"/>
        </a:spcAft>
        <a:defRPr sz="3200">
          <a:solidFill>
            <a:schemeClr val="bg1"/>
          </a:solidFill>
          <a:latin typeface="Arial Narrow" pitchFamily="1" charset="0"/>
          <a:cs typeface="Arial" charset="0"/>
        </a:defRPr>
      </a:lvl8pPr>
      <a:lvl9pPr marL="1828800" algn="l" rtl="0" fontAlgn="base">
        <a:spcBef>
          <a:spcPct val="0"/>
        </a:spcBef>
        <a:spcAft>
          <a:spcPct val="0"/>
        </a:spcAft>
        <a:defRPr sz="3200">
          <a:solidFill>
            <a:schemeClr val="bg1"/>
          </a:solidFill>
          <a:latin typeface="Arial Narrow" pitchFamily="1" charset="0"/>
          <a:cs typeface="Arial" charset="0"/>
        </a:defRPr>
      </a:lvl9pPr>
    </p:titleStyle>
    <p:bodyStyle>
      <a:lvl1pPr marL="287338" indent="-287338" algn="l" rtl="0" eaLnBrk="0" fontAlgn="base" hangingPunct="0">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457200" indent="-220663" algn="l" rtl="0" eaLnBrk="0" fontAlgn="base" hangingPunct="0">
        <a:spcBef>
          <a:spcPct val="20000"/>
        </a:spcBef>
        <a:spcAft>
          <a:spcPct val="0"/>
        </a:spcAft>
        <a:buClr>
          <a:schemeClr val="tx2"/>
        </a:buClr>
        <a:buSzPct val="80000"/>
        <a:buFont typeface="Arial" charset="0"/>
        <a:buChar char="–"/>
        <a:defRPr sz="2000">
          <a:solidFill>
            <a:schemeClr val="tx1"/>
          </a:solidFill>
          <a:latin typeface="+mn-lt"/>
          <a:cs typeface="+mn-cs"/>
        </a:defRPr>
      </a:lvl2pPr>
      <a:lvl3pPr marL="693738" indent="-236538" algn="l" rtl="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0" fontAlgn="base" hangingPunct="0">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51BAB-3D19-324D-B6D3-0288911203B1}" type="datetimeFigureOut">
              <a:rPr lang="en-US" smtClean="0"/>
              <a:t>10/17/2018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86B5C-4567-3346-9535-B9F922A02BC8}" type="slidenum">
              <a:rPr lang="en-US" smtClean="0"/>
              <a:t>‹#›</a:t>
            </a:fld>
            <a:endParaRPr lang="en-US"/>
          </a:p>
        </p:txBody>
      </p:sp>
    </p:spTree>
    <p:extLst>
      <p:ext uri="{BB962C8B-B14F-4D97-AF65-F5344CB8AC3E}">
        <p14:creationId xmlns:p14="http://schemas.microsoft.com/office/powerpoint/2010/main" val="87977623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16" cstate="print"/>
          <a:srcRect/>
          <a:stretch>
            <a:fillRect/>
          </a:stretch>
        </p:blipFill>
        <p:spPr bwMode="auto">
          <a:xfrm rot="5400000">
            <a:off x="1333500" y="-952498"/>
            <a:ext cx="6476998" cy="9144002"/>
          </a:xfrm>
          <a:prstGeom prst="rect">
            <a:avLst/>
          </a:prstGeom>
          <a:noFill/>
          <a:ln w="9525">
            <a:noFill/>
            <a:miter lim="800000"/>
            <a:headEnd/>
            <a:tailEnd/>
          </a:ln>
        </p:spPr>
      </p:pic>
      <p:sp>
        <p:nvSpPr>
          <p:cNvPr id="1026" name="Rectangle 2"/>
          <p:cNvSpPr>
            <a:spLocks noGrp="1" noChangeArrowheads="1"/>
          </p:cNvSpPr>
          <p:nvPr>
            <p:ph type="title"/>
          </p:nvPr>
        </p:nvSpPr>
        <p:spPr bwMode="auto">
          <a:xfrm>
            <a:off x="1" y="0"/>
            <a:ext cx="9144000" cy="609600"/>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chemeClr val="accent2">
              <a:lumMod val="75000"/>
            </a:schemeClr>
          </a:solidFill>
        </p:spPr>
        <p:txBody>
          <a:bodyPr vert="horz" lIns="91440" tIns="45720" rIns="91440" bIns="45720" rtlCol="0" anchor="ctr"/>
          <a:lstStyle>
            <a:lvl1pPr algn="ctr">
              <a:defRPr sz="900">
                <a:solidFill>
                  <a:schemeClr val="bg1"/>
                </a:solidFill>
              </a:defRPr>
            </a:lvl1pPr>
          </a:lstStyle>
          <a:p>
            <a:r>
              <a:rPr lang="en-US" dirty="0">
                <a:solidFill>
                  <a:srgbClr val="FFFFFF"/>
                </a:solidFill>
                <a:latin typeface="Arial"/>
              </a:rPr>
              <a:t>CONFIDENTIAL</a:t>
            </a:r>
          </a:p>
        </p:txBody>
      </p:sp>
      <p:sp>
        <p:nvSpPr>
          <p:cNvPr id="11" name="Slide Number Placeholder 10"/>
          <p:cNvSpPr>
            <a:spLocks noGrp="1"/>
          </p:cNvSpPr>
          <p:nvPr>
            <p:ph type="sldNum" sz="quarter" idx="4"/>
          </p:nvPr>
        </p:nvSpPr>
        <p:spPr>
          <a:xfrm>
            <a:off x="0" y="6553201"/>
            <a:ext cx="457200" cy="304801"/>
          </a:xfrm>
          <a:prstGeom prst="rect">
            <a:avLst/>
          </a:prstGeom>
          <a:solidFill>
            <a:srgbClr val="04294A"/>
          </a:solidFill>
        </p:spPr>
        <p:txBody>
          <a:bodyPr vert="horz" lIns="91440" tIns="45720" rIns="91440" bIns="45720" rtlCol="0" anchor="ctr"/>
          <a:lstStyle>
            <a:lvl1pPr algn="ctr">
              <a:defRPr sz="900">
                <a:solidFill>
                  <a:schemeClr val="bg1"/>
                </a:solidFill>
              </a:defRPr>
            </a:lvl1pPr>
          </a:lstStyle>
          <a:p>
            <a:fld id="{D4325D4D-289E-48C1-B277-2BEB492A7D19}" type="slidenum">
              <a:rPr lang="en-US" smtClean="0">
                <a:solidFill>
                  <a:srgbClr val="FFFFFF"/>
                </a:solidFill>
                <a:latin typeface="Arial"/>
              </a:rPr>
              <a:pPr/>
              <a:t>‹#›</a:t>
            </a:fld>
            <a:endParaRPr lang="en-US" dirty="0">
              <a:solidFill>
                <a:srgbClr val="FFFFFF"/>
              </a:solidFill>
              <a:latin typeface="Arial"/>
            </a:endParaRPr>
          </a:p>
        </p:txBody>
      </p:sp>
      <p:pic>
        <p:nvPicPr>
          <p:cNvPr id="7" name="Picture 14" descr="RTI_653_1in"/>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305800" y="6448425"/>
            <a:ext cx="649288" cy="257175"/>
          </a:xfrm>
          <a:prstGeom prst="rect">
            <a:avLst/>
          </a:prstGeom>
          <a:noFill/>
          <a:ln w="9525">
            <a:noFill/>
            <a:miter lim="800000"/>
            <a:headEnd/>
            <a:tailEnd/>
          </a:ln>
        </p:spPr>
      </p:pic>
    </p:spTree>
    <p:extLst>
      <p:ext uri="{BB962C8B-B14F-4D97-AF65-F5344CB8AC3E}">
        <p14:creationId xmlns:p14="http://schemas.microsoft.com/office/powerpoint/2010/main" val="2510283280"/>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Lst>
  <p:hf sldNum="0" hdr="0" ftr="0" dt="0"/>
  <p:txStyles>
    <p:titleStyle>
      <a:lvl1pPr marL="0" algn="l" rtl="0" eaLnBrk="0" fontAlgn="base" hangingPunct="0">
        <a:spcBef>
          <a:spcPct val="0"/>
        </a:spcBef>
        <a:spcAft>
          <a:spcPct val="0"/>
        </a:spcAft>
        <a:defRPr sz="21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1" charset="0"/>
          <a:cs typeface="Arial" charset="0"/>
        </a:defRPr>
      </a:lvl2pPr>
      <a:lvl3pPr algn="l" rtl="0" eaLnBrk="0" fontAlgn="base" hangingPunct="0">
        <a:spcBef>
          <a:spcPct val="0"/>
        </a:spcBef>
        <a:spcAft>
          <a:spcPct val="0"/>
        </a:spcAft>
        <a:defRPr sz="2400">
          <a:solidFill>
            <a:schemeClr val="bg1"/>
          </a:solidFill>
          <a:latin typeface="Arial Narrow" pitchFamily="1" charset="0"/>
          <a:cs typeface="Arial" charset="0"/>
        </a:defRPr>
      </a:lvl3pPr>
      <a:lvl4pPr algn="l" rtl="0" eaLnBrk="0" fontAlgn="base" hangingPunct="0">
        <a:spcBef>
          <a:spcPct val="0"/>
        </a:spcBef>
        <a:spcAft>
          <a:spcPct val="0"/>
        </a:spcAft>
        <a:defRPr sz="2400">
          <a:solidFill>
            <a:schemeClr val="bg1"/>
          </a:solidFill>
          <a:latin typeface="Arial Narrow" pitchFamily="1" charset="0"/>
          <a:cs typeface="Arial" charset="0"/>
        </a:defRPr>
      </a:lvl4pPr>
      <a:lvl5pPr algn="l" rtl="0" eaLnBrk="0" fontAlgn="base" hangingPunct="0">
        <a:spcBef>
          <a:spcPct val="0"/>
        </a:spcBef>
        <a:spcAft>
          <a:spcPct val="0"/>
        </a:spcAft>
        <a:defRPr sz="2400">
          <a:solidFill>
            <a:schemeClr val="bg1"/>
          </a:solidFill>
          <a:latin typeface="Arial Narrow" pitchFamily="1" charset="0"/>
          <a:cs typeface="Arial" charset="0"/>
        </a:defRPr>
      </a:lvl5pPr>
      <a:lvl6pPr marL="342900" algn="l" rtl="0" fontAlgn="base">
        <a:spcBef>
          <a:spcPct val="0"/>
        </a:spcBef>
        <a:spcAft>
          <a:spcPct val="0"/>
        </a:spcAft>
        <a:defRPr sz="2400">
          <a:solidFill>
            <a:schemeClr val="bg1"/>
          </a:solidFill>
          <a:latin typeface="Arial Narrow" pitchFamily="1" charset="0"/>
          <a:cs typeface="Arial" charset="0"/>
        </a:defRPr>
      </a:lvl6pPr>
      <a:lvl7pPr marL="685800" algn="l" rtl="0" fontAlgn="base">
        <a:spcBef>
          <a:spcPct val="0"/>
        </a:spcBef>
        <a:spcAft>
          <a:spcPct val="0"/>
        </a:spcAft>
        <a:defRPr sz="2400">
          <a:solidFill>
            <a:schemeClr val="bg1"/>
          </a:solidFill>
          <a:latin typeface="Arial Narrow" pitchFamily="1" charset="0"/>
          <a:cs typeface="Arial" charset="0"/>
        </a:defRPr>
      </a:lvl7pPr>
      <a:lvl8pPr marL="1028700" algn="l" rtl="0" fontAlgn="base">
        <a:spcBef>
          <a:spcPct val="0"/>
        </a:spcBef>
        <a:spcAft>
          <a:spcPct val="0"/>
        </a:spcAft>
        <a:defRPr sz="2400">
          <a:solidFill>
            <a:schemeClr val="bg1"/>
          </a:solidFill>
          <a:latin typeface="Arial Narrow" pitchFamily="1" charset="0"/>
          <a:cs typeface="Arial" charset="0"/>
        </a:defRPr>
      </a:lvl8pPr>
      <a:lvl9pPr marL="1371600" algn="l" rtl="0" fontAlgn="base">
        <a:spcBef>
          <a:spcPct val="0"/>
        </a:spcBef>
        <a:spcAft>
          <a:spcPct val="0"/>
        </a:spcAft>
        <a:defRPr sz="2400">
          <a:solidFill>
            <a:schemeClr val="bg1"/>
          </a:solidFill>
          <a:latin typeface="Arial Narrow" pitchFamily="1" charset="0"/>
          <a:cs typeface="Arial" charset="0"/>
        </a:defRPr>
      </a:lvl9pPr>
    </p:titleStyle>
    <p:bodyStyle>
      <a:lvl1pPr marL="215504" indent="-215504" algn="l" rtl="0" eaLnBrk="0" fontAlgn="base" hangingPunct="0">
        <a:spcBef>
          <a:spcPct val="20000"/>
        </a:spcBef>
        <a:spcAft>
          <a:spcPct val="0"/>
        </a:spcAft>
        <a:buClr>
          <a:schemeClr val="tx2"/>
        </a:buClr>
        <a:buSzPct val="80000"/>
        <a:buFont typeface="Wingdings" pitchFamily="2" charset="2"/>
        <a:buChar char="§"/>
        <a:defRPr sz="1800">
          <a:solidFill>
            <a:schemeClr val="tx1"/>
          </a:solidFill>
          <a:latin typeface="+mn-lt"/>
          <a:ea typeface="+mn-ea"/>
          <a:cs typeface="+mn-cs"/>
        </a:defRPr>
      </a:lvl1pPr>
      <a:lvl2pPr marL="342900" indent="-165497" algn="l" rtl="0" eaLnBrk="0" fontAlgn="base" hangingPunct="0">
        <a:spcBef>
          <a:spcPct val="20000"/>
        </a:spcBef>
        <a:spcAft>
          <a:spcPct val="0"/>
        </a:spcAft>
        <a:buClr>
          <a:schemeClr val="tx2"/>
        </a:buClr>
        <a:buSzPct val="80000"/>
        <a:buFont typeface="Arial" charset="0"/>
        <a:buChar char="–"/>
        <a:defRPr sz="1500">
          <a:solidFill>
            <a:schemeClr val="tx1"/>
          </a:solidFill>
          <a:latin typeface="+mn-lt"/>
          <a:cs typeface="+mn-cs"/>
        </a:defRPr>
      </a:lvl2pPr>
      <a:lvl3pPr marL="520304" indent="-177404" algn="l" rtl="0" eaLnBrk="0" fontAlgn="base" hangingPunct="0">
        <a:spcBef>
          <a:spcPct val="20000"/>
        </a:spcBef>
        <a:spcAft>
          <a:spcPct val="0"/>
        </a:spcAft>
        <a:buClr>
          <a:schemeClr val="tx2"/>
        </a:buClr>
        <a:buSzPct val="80000"/>
        <a:buFont typeface="Wingdings" pitchFamily="2" charset="2"/>
        <a:buChar char="§"/>
        <a:defRPr sz="1200">
          <a:solidFill>
            <a:schemeClr val="tx1"/>
          </a:solidFill>
          <a:latin typeface="+mn-lt"/>
          <a:cs typeface="+mn-cs"/>
        </a:defRPr>
      </a:lvl3pPr>
      <a:lvl4pPr marL="1200150" indent="-171450" algn="l" rtl="0" eaLnBrk="0" fontAlgn="base" hangingPunct="0">
        <a:spcBef>
          <a:spcPct val="20000"/>
        </a:spcBef>
        <a:spcAft>
          <a:spcPct val="0"/>
        </a:spcAft>
        <a:buClr>
          <a:srgbClr val="003F82"/>
        </a:buClr>
        <a:buSzPct val="80000"/>
        <a:buFont typeface="Wingdings" pitchFamily="2" charset="2"/>
        <a:buChar char="§"/>
        <a:defRPr sz="1050">
          <a:solidFill>
            <a:schemeClr val="tx1"/>
          </a:solidFill>
          <a:latin typeface="+mn-lt"/>
          <a:cs typeface="+mn-cs"/>
        </a:defRPr>
      </a:lvl4pPr>
      <a:lvl5pPr marL="1543050" indent="-171450" algn="l" rtl="0" eaLnBrk="0" fontAlgn="base" hangingPunct="0">
        <a:spcBef>
          <a:spcPct val="20000"/>
        </a:spcBef>
        <a:spcAft>
          <a:spcPct val="0"/>
        </a:spcAft>
        <a:buClr>
          <a:srgbClr val="003F82"/>
        </a:buClr>
        <a:buSzPct val="80000"/>
        <a:buFont typeface="Wingdings" pitchFamily="2" charset="2"/>
        <a:buChar char="§"/>
        <a:defRPr sz="900">
          <a:solidFill>
            <a:schemeClr val="tx1"/>
          </a:solidFill>
          <a:latin typeface="+mn-lt"/>
          <a:cs typeface="+mn-cs"/>
        </a:defRPr>
      </a:lvl5pPr>
      <a:lvl6pPr marL="1885950" indent="-171450" algn="l" rtl="0" fontAlgn="base">
        <a:spcBef>
          <a:spcPct val="20000"/>
        </a:spcBef>
        <a:spcAft>
          <a:spcPct val="0"/>
        </a:spcAft>
        <a:buClr>
          <a:srgbClr val="003F82"/>
        </a:buClr>
        <a:buSzPct val="80000"/>
        <a:buFont typeface="Wingdings" pitchFamily="1" charset="2"/>
        <a:buChar char="§"/>
        <a:defRPr sz="900">
          <a:solidFill>
            <a:schemeClr val="tx1"/>
          </a:solidFill>
          <a:latin typeface="+mn-lt"/>
          <a:cs typeface="+mn-cs"/>
        </a:defRPr>
      </a:lvl6pPr>
      <a:lvl7pPr marL="2228850" indent="-171450" algn="l" rtl="0" fontAlgn="base">
        <a:spcBef>
          <a:spcPct val="20000"/>
        </a:spcBef>
        <a:spcAft>
          <a:spcPct val="0"/>
        </a:spcAft>
        <a:buClr>
          <a:srgbClr val="003F82"/>
        </a:buClr>
        <a:buSzPct val="80000"/>
        <a:buFont typeface="Wingdings" pitchFamily="1" charset="2"/>
        <a:buChar char="§"/>
        <a:defRPr sz="900">
          <a:solidFill>
            <a:schemeClr val="tx1"/>
          </a:solidFill>
          <a:latin typeface="+mn-lt"/>
          <a:cs typeface="+mn-cs"/>
        </a:defRPr>
      </a:lvl7pPr>
      <a:lvl8pPr marL="2571750" indent="-171450" algn="l" rtl="0" fontAlgn="base">
        <a:spcBef>
          <a:spcPct val="20000"/>
        </a:spcBef>
        <a:spcAft>
          <a:spcPct val="0"/>
        </a:spcAft>
        <a:buClr>
          <a:srgbClr val="003F82"/>
        </a:buClr>
        <a:buSzPct val="80000"/>
        <a:buFont typeface="Wingdings" pitchFamily="1" charset="2"/>
        <a:buChar char="§"/>
        <a:defRPr sz="900">
          <a:solidFill>
            <a:schemeClr val="tx1"/>
          </a:solidFill>
          <a:latin typeface="+mn-lt"/>
          <a:cs typeface="+mn-cs"/>
        </a:defRPr>
      </a:lvl8pPr>
      <a:lvl9pPr marL="2914650" indent="-171450" algn="l" rtl="0" fontAlgn="base">
        <a:spcBef>
          <a:spcPct val="20000"/>
        </a:spcBef>
        <a:spcAft>
          <a:spcPct val="0"/>
        </a:spcAft>
        <a:buClr>
          <a:srgbClr val="003F82"/>
        </a:buClr>
        <a:buSzPct val="80000"/>
        <a:buFont typeface="Wingdings" pitchFamily="1" charset="2"/>
        <a:buChar char="§"/>
        <a:defRPr sz="9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14" cstate="print"/>
          <a:srcRect/>
          <a:stretch>
            <a:fillRect/>
          </a:stretch>
        </p:blipFill>
        <p:spPr bwMode="auto">
          <a:xfrm rot="5400000">
            <a:off x="1409701" y="-876303"/>
            <a:ext cx="6324600" cy="9144005"/>
          </a:xfrm>
          <a:prstGeom prst="rect">
            <a:avLst/>
          </a:prstGeom>
          <a:noFill/>
          <a:ln w="9525">
            <a:noFill/>
            <a:miter lim="800000"/>
            <a:headEnd/>
            <a:tailEnd/>
          </a:ln>
        </p:spPr>
      </p:pic>
      <p:sp>
        <p:nvSpPr>
          <p:cNvPr id="1026" name="Rectangle 2"/>
          <p:cNvSpPr>
            <a:spLocks noGrp="1" noChangeArrowheads="1"/>
          </p:cNvSpPr>
          <p:nvPr>
            <p:ph type="title"/>
          </p:nvPr>
        </p:nvSpPr>
        <p:spPr bwMode="auto">
          <a:xfrm>
            <a:off x="0" y="4483"/>
            <a:ext cx="9144000" cy="609600"/>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chemeClr val="accent2">
              <a:lumMod val="75000"/>
            </a:schemeClr>
          </a:solidFill>
        </p:spPr>
        <p:txBody>
          <a:bodyPr vert="horz" lIns="91440" tIns="45720" rIns="91440" bIns="45720" rtlCol="0" anchor="ctr"/>
          <a:lstStyle>
            <a:lvl1pPr algn="ctr">
              <a:defRPr sz="1200">
                <a:solidFill>
                  <a:schemeClr val="bg1"/>
                </a:solidFill>
              </a:defRPr>
            </a:lvl1pPr>
          </a:lstStyle>
          <a:p>
            <a:r>
              <a:rPr lang="en-US" dirty="0">
                <a:solidFill>
                  <a:srgbClr val="FFFFFF"/>
                </a:solidFill>
              </a:rPr>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solidFill>
                  <a:srgbClr val="FFFFFF"/>
                </a:solidFill>
              </a:rPr>
              <a:pPr/>
              <a:t>‹#›</a:t>
            </a:fld>
            <a:endParaRPr lang="en-US" dirty="0">
              <a:solidFill>
                <a:srgbClr val="FFFFFF"/>
              </a:solidFill>
            </a:endParaRPr>
          </a:p>
        </p:txBody>
      </p:sp>
      <p:pic>
        <p:nvPicPr>
          <p:cNvPr id="7" name="Picture 14" descr="RTI_653_1in"/>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153400" y="6372225"/>
            <a:ext cx="649288" cy="257175"/>
          </a:xfrm>
          <a:prstGeom prst="rect">
            <a:avLst/>
          </a:prstGeom>
          <a:noFill/>
          <a:ln w="9525">
            <a:noFill/>
            <a:miter lim="800000"/>
            <a:headEnd/>
            <a:tailEnd/>
          </a:ln>
        </p:spPr>
      </p:pic>
    </p:spTree>
    <p:extLst>
      <p:ext uri="{BB962C8B-B14F-4D97-AF65-F5344CB8AC3E}">
        <p14:creationId xmlns:p14="http://schemas.microsoft.com/office/powerpoint/2010/main" val="129197740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hf sldNum="0" hdr="0" ftr="0" dt="0"/>
  <p:txStyles>
    <p:titleStyle>
      <a:lvl1pPr marL="0"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Narrow" pitchFamily="1" charset="0"/>
          <a:cs typeface="Arial" charset="0"/>
        </a:defRPr>
      </a:lvl2pPr>
      <a:lvl3pPr algn="l" rtl="0" eaLnBrk="0" fontAlgn="base" hangingPunct="0">
        <a:spcBef>
          <a:spcPct val="0"/>
        </a:spcBef>
        <a:spcAft>
          <a:spcPct val="0"/>
        </a:spcAft>
        <a:defRPr sz="3200">
          <a:solidFill>
            <a:schemeClr val="bg1"/>
          </a:solidFill>
          <a:latin typeface="Arial Narrow" pitchFamily="1" charset="0"/>
          <a:cs typeface="Arial" charset="0"/>
        </a:defRPr>
      </a:lvl3pPr>
      <a:lvl4pPr algn="l" rtl="0" eaLnBrk="0" fontAlgn="base" hangingPunct="0">
        <a:spcBef>
          <a:spcPct val="0"/>
        </a:spcBef>
        <a:spcAft>
          <a:spcPct val="0"/>
        </a:spcAft>
        <a:defRPr sz="3200">
          <a:solidFill>
            <a:schemeClr val="bg1"/>
          </a:solidFill>
          <a:latin typeface="Arial Narrow" pitchFamily="1" charset="0"/>
          <a:cs typeface="Arial" charset="0"/>
        </a:defRPr>
      </a:lvl4pPr>
      <a:lvl5pPr algn="l" rtl="0" eaLnBrk="0" fontAlgn="base" hangingPunct="0">
        <a:spcBef>
          <a:spcPct val="0"/>
        </a:spcBef>
        <a:spcAft>
          <a:spcPct val="0"/>
        </a:spcAft>
        <a:defRPr sz="3200">
          <a:solidFill>
            <a:schemeClr val="bg1"/>
          </a:solidFill>
          <a:latin typeface="Arial Narrow" pitchFamily="1" charset="0"/>
          <a:cs typeface="Arial" charset="0"/>
        </a:defRPr>
      </a:lvl5pPr>
      <a:lvl6pPr marL="457200" algn="l" rtl="0" fontAlgn="base">
        <a:spcBef>
          <a:spcPct val="0"/>
        </a:spcBef>
        <a:spcAft>
          <a:spcPct val="0"/>
        </a:spcAft>
        <a:defRPr sz="3200">
          <a:solidFill>
            <a:schemeClr val="bg1"/>
          </a:solidFill>
          <a:latin typeface="Arial Narrow" pitchFamily="1" charset="0"/>
          <a:cs typeface="Arial" charset="0"/>
        </a:defRPr>
      </a:lvl6pPr>
      <a:lvl7pPr marL="914400" algn="l" rtl="0" fontAlgn="base">
        <a:spcBef>
          <a:spcPct val="0"/>
        </a:spcBef>
        <a:spcAft>
          <a:spcPct val="0"/>
        </a:spcAft>
        <a:defRPr sz="3200">
          <a:solidFill>
            <a:schemeClr val="bg1"/>
          </a:solidFill>
          <a:latin typeface="Arial Narrow" pitchFamily="1" charset="0"/>
          <a:cs typeface="Arial" charset="0"/>
        </a:defRPr>
      </a:lvl7pPr>
      <a:lvl8pPr marL="1371600" algn="l" rtl="0" fontAlgn="base">
        <a:spcBef>
          <a:spcPct val="0"/>
        </a:spcBef>
        <a:spcAft>
          <a:spcPct val="0"/>
        </a:spcAft>
        <a:defRPr sz="3200">
          <a:solidFill>
            <a:schemeClr val="bg1"/>
          </a:solidFill>
          <a:latin typeface="Arial Narrow" pitchFamily="1" charset="0"/>
          <a:cs typeface="Arial" charset="0"/>
        </a:defRPr>
      </a:lvl8pPr>
      <a:lvl9pPr marL="1828800" algn="l" rtl="0" fontAlgn="base">
        <a:spcBef>
          <a:spcPct val="0"/>
        </a:spcBef>
        <a:spcAft>
          <a:spcPct val="0"/>
        </a:spcAft>
        <a:defRPr sz="3200">
          <a:solidFill>
            <a:schemeClr val="bg1"/>
          </a:solidFill>
          <a:latin typeface="Arial Narrow" pitchFamily="1" charset="0"/>
          <a:cs typeface="Arial" charset="0"/>
        </a:defRPr>
      </a:lvl9pPr>
    </p:titleStyle>
    <p:bodyStyle>
      <a:lvl1pPr marL="287338" indent="-287338" algn="l" rtl="0" eaLnBrk="0" fontAlgn="base" hangingPunct="0">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457200" indent="-220663" algn="l" rtl="0" eaLnBrk="0" fontAlgn="base" hangingPunct="0">
        <a:spcBef>
          <a:spcPct val="20000"/>
        </a:spcBef>
        <a:spcAft>
          <a:spcPct val="0"/>
        </a:spcAft>
        <a:buClr>
          <a:schemeClr val="tx2"/>
        </a:buClr>
        <a:buSzPct val="80000"/>
        <a:buFont typeface="Arial" charset="0"/>
        <a:buChar char="–"/>
        <a:defRPr sz="2000">
          <a:solidFill>
            <a:schemeClr val="tx1"/>
          </a:solidFill>
          <a:latin typeface="+mn-lt"/>
          <a:cs typeface="+mn-cs"/>
        </a:defRPr>
      </a:lvl2pPr>
      <a:lvl3pPr marL="693738" indent="-236538" algn="l" rtl="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0" fontAlgn="base" hangingPunct="0">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939A56-BF8A-F646-828C-954AFC260460}" type="datetimeFigureOut">
              <a:rPr lang="en-US" smtClean="0"/>
              <a:t>10/17/2018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450CBC-F92A-4347-B818-CCDEDFECD653}" type="slidenum">
              <a:rPr lang="en-US" smtClean="0"/>
              <a:t>‹#›</a:t>
            </a:fld>
            <a:endParaRPr lang="en-US"/>
          </a:p>
        </p:txBody>
      </p:sp>
    </p:spTree>
    <p:extLst>
      <p:ext uri="{BB962C8B-B14F-4D97-AF65-F5344CB8AC3E}">
        <p14:creationId xmlns:p14="http://schemas.microsoft.com/office/powerpoint/2010/main" val="112972848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endParaRPr lang="en-US" dirty="0">
              <a:solidFill>
                <a:srgbClr val="FFFFFF"/>
              </a:solidFill>
            </a:endParaRP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231382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Lst>
  <p:hf hdr="0" ftr="0" dt="0"/>
  <p:txStyles>
    <p:title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160" y="2748280"/>
            <a:ext cx="9154160" cy="1066800"/>
          </a:xfrm>
          <a:prstGeom prst="rect">
            <a:avLst/>
          </a:prstGeom>
          <a:solidFill>
            <a:schemeClr val="accent1">
              <a:lumMod val="5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en-US" dirty="0">
              <a:solidFill>
                <a:srgbClr val="000000"/>
              </a:solidFill>
              <a:ea typeface="ヒラギノ角ゴ Pro W3" pitchFamily="1" charset="-128"/>
            </a:endParaRPr>
          </a:p>
        </p:txBody>
      </p:sp>
      <p:sp>
        <p:nvSpPr>
          <p:cNvPr id="13314" name="Rectangle 4"/>
          <p:cNvSpPr>
            <a:spLocks noGrp="1" noChangeArrowheads="1"/>
          </p:cNvSpPr>
          <p:nvPr>
            <p:ph type="ctrTitle"/>
          </p:nvPr>
        </p:nvSpPr>
        <p:spPr>
          <a:xfrm>
            <a:off x="609600" y="0"/>
            <a:ext cx="8128000" cy="3581400"/>
          </a:xfrm>
        </p:spPr>
        <p:txBody>
          <a:bodyPr/>
          <a:lstStyle/>
          <a:p>
            <a:r>
              <a:rPr lang="en-US" dirty="0"/>
              <a:t>AI and machine learning derived efficiencies for large scale survey estimation efforts</a:t>
            </a:r>
          </a:p>
        </p:txBody>
      </p:sp>
      <p:sp>
        <p:nvSpPr>
          <p:cNvPr id="13315" name="Rectangle 5"/>
          <p:cNvSpPr>
            <a:spLocks noGrp="1" noChangeArrowheads="1"/>
          </p:cNvSpPr>
          <p:nvPr>
            <p:ph type="subTitle" idx="1"/>
          </p:nvPr>
        </p:nvSpPr>
        <p:spPr>
          <a:xfrm>
            <a:off x="2209800" y="2667000"/>
            <a:ext cx="6400800" cy="457200"/>
          </a:xfrm>
        </p:spPr>
        <p:txBody>
          <a:bodyPr/>
          <a:lstStyle/>
          <a:p>
            <a:r>
              <a:rPr lang="en-US" sz="1400" i="1"/>
              <a:t>October, </a:t>
            </a:r>
            <a:r>
              <a:rPr lang="en-US" sz="1400" i="1" dirty="0"/>
              <a:t>2018</a:t>
            </a:r>
          </a:p>
        </p:txBody>
      </p:sp>
      <p:sp>
        <p:nvSpPr>
          <p:cNvPr id="4" name="Text Placeholder 3"/>
          <p:cNvSpPr>
            <a:spLocks noGrp="1"/>
          </p:cNvSpPr>
          <p:nvPr>
            <p:ph type="body" sz="quarter" idx="12"/>
          </p:nvPr>
        </p:nvSpPr>
        <p:spPr>
          <a:xfrm>
            <a:off x="2209800" y="3124200"/>
            <a:ext cx="6400800" cy="685800"/>
          </a:xfrm>
        </p:spPr>
        <p:txBody>
          <a:bodyPr/>
          <a:lstStyle/>
          <a:p>
            <a:r>
              <a:rPr lang="en-US" sz="1800" dirty="0"/>
              <a:t>Steven B. Cohen Ph.D. </a:t>
            </a:r>
            <a:r>
              <a:rPr lang="en-US" sz="1800"/>
              <a:t>and Jamie Shorey, </a:t>
            </a:r>
            <a:r>
              <a:rPr lang="en-US" sz="1800" dirty="0"/>
              <a:t>Ph.D.</a:t>
            </a:r>
          </a:p>
        </p:txBody>
      </p:sp>
      <p:sp>
        <p:nvSpPr>
          <p:cNvPr id="5" name="Rectangle 4"/>
          <p:cNvSpPr/>
          <p:nvPr/>
        </p:nvSpPr>
        <p:spPr bwMode="auto">
          <a:xfrm>
            <a:off x="-5080" y="2750127"/>
            <a:ext cx="9144000" cy="1524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 name="TextBox 1"/>
          <p:cNvSpPr txBox="1"/>
          <p:nvPr/>
        </p:nvSpPr>
        <p:spPr>
          <a:xfrm>
            <a:off x="381000" y="3426023"/>
            <a:ext cx="3505200" cy="307777"/>
          </a:xfrm>
          <a:prstGeom prst="rect">
            <a:avLst/>
          </a:prstGeom>
          <a:noFill/>
        </p:spPr>
        <p:txBody>
          <a:bodyPr wrap="square" rtlCol="0">
            <a:spAutoFit/>
          </a:bodyPr>
          <a:lstStyle/>
          <a:p>
            <a:endParaRPr lang="en-US" sz="1400" dirty="0">
              <a:solidFill>
                <a:srgbClr val="000000"/>
              </a:solidFill>
            </a:endParaRPr>
          </a:p>
        </p:txBody>
      </p:sp>
      <p:sp>
        <p:nvSpPr>
          <p:cNvPr id="3" name="TextBox 2"/>
          <p:cNvSpPr txBox="1"/>
          <p:nvPr/>
        </p:nvSpPr>
        <p:spPr>
          <a:xfrm>
            <a:off x="1018572" y="1713053"/>
            <a:ext cx="184731" cy="369332"/>
          </a:xfrm>
          <a:prstGeom prst="rect">
            <a:avLst/>
          </a:prstGeom>
          <a:noFill/>
        </p:spPr>
        <p:txBody>
          <a:bodyPr wrap="none" rtlCol="0">
            <a:spAutoFit/>
          </a:bodyPr>
          <a:lstStyle/>
          <a:p>
            <a:endParaRPr lang="en-US" dirty="0">
              <a:solidFill>
                <a:srgbClr val="000000"/>
              </a:solidFill>
            </a:endParaRPr>
          </a:p>
        </p:txBody>
      </p:sp>
      <p:sp>
        <p:nvSpPr>
          <p:cNvPr id="13" name="Text Box 13"/>
          <p:cNvSpPr txBox="1">
            <a:spLocks noChangeArrowheads="1"/>
          </p:cNvSpPr>
          <p:nvPr/>
        </p:nvSpPr>
        <p:spPr bwMode="auto">
          <a:xfrm>
            <a:off x="2057400" y="6567487"/>
            <a:ext cx="4357032" cy="215444"/>
          </a:xfrm>
          <a:prstGeom prst="rect">
            <a:avLst/>
          </a:prstGeom>
          <a:noFill/>
          <a:ln w="9525" algn="ctr">
            <a:noFill/>
            <a:miter lim="800000"/>
            <a:headEnd/>
            <a:tailEnd/>
          </a:ln>
          <a:effectLst/>
        </p:spPr>
        <p:txBody>
          <a:bodyPr wrap="none">
            <a:spAutoFit/>
          </a:bodyPr>
          <a:lstStyle/>
          <a:p>
            <a:pPr>
              <a:defRPr/>
            </a:pPr>
            <a:r>
              <a:rPr lang="en-US" sz="800" dirty="0">
                <a:solidFill>
                  <a:srgbClr val="808080">
                    <a:lumMod val="60000"/>
                    <a:lumOff val="40000"/>
                  </a:srgbClr>
                </a:solidFill>
              </a:rPr>
              <a:t>RTI International is a registered trademark and a trade name of Research Triangle  Institute.</a:t>
            </a:r>
          </a:p>
        </p:txBody>
      </p:sp>
      <p:sp>
        <p:nvSpPr>
          <p:cNvPr id="14" name="Text Box 14"/>
          <p:cNvSpPr txBox="1">
            <a:spLocks noChangeArrowheads="1"/>
          </p:cNvSpPr>
          <p:nvPr/>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085295">
                    <a:lumMod val="20000"/>
                    <a:lumOff val="80000"/>
                  </a:srgbClr>
                </a:solidFill>
              </a:rPr>
              <a:t>www.rti.org</a:t>
            </a:r>
          </a:p>
        </p:txBody>
      </p:sp>
      <p:sp>
        <p:nvSpPr>
          <p:cNvPr id="16" name="Footer Placeholder 13"/>
          <p:cNvSpPr>
            <a:spLocks noGrp="1"/>
          </p:cNvSpPr>
          <p:nvPr>
            <p:ph type="ftr" sz="quarter" idx="11"/>
          </p:nvPr>
        </p:nvSpPr>
        <p:spPr>
          <a:xfrm>
            <a:off x="1110937" y="7162800"/>
            <a:ext cx="1447800" cy="304800"/>
          </a:xfrm>
        </p:spPr>
        <p:txBody>
          <a:bodyPr/>
          <a:lstStyle/>
          <a:p>
            <a:r>
              <a:rPr lang="en-US" dirty="0">
                <a:solidFill>
                  <a:srgbClr val="FFFFFF"/>
                </a:solidFill>
              </a:rPr>
              <a:t>CONFIDENTIAL</a:t>
            </a:r>
          </a:p>
        </p:txBody>
      </p:sp>
    </p:spTree>
    <p:extLst>
      <p:ext uri="{BB962C8B-B14F-4D97-AF65-F5344CB8AC3E}">
        <p14:creationId xmlns:p14="http://schemas.microsoft.com/office/powerpoint/2010/main" val="388918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093499567"/>
              </p:ext>
            </p:extLst>
          </p:nvPr>
        </p:nvGraphicFramePr>
        <p:xfrm>
          <a:off x="152400" y="4923079"/>
          <a:ext cx="8683488" cy="1630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823052042"/>
              </p:ext>
            </p:extLst>
          </p:nvPr>
        </p:nvGraphicFramePr>
        <p:xfrm>
          <a:off x="459953" y="533400"/>
          <a:ext cx="8319541" cy="44949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916513" y="1821657"/>
            <a:ext cx="198782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 name="TextBox 1"/>
          <p:cNvSpPr txBox="1"/>
          <p:nvPr/>
        </p:nvSpPr>
        <p:spPr>
          <a:xfrm>
            <a:off x="6781800" y="1821657"/>
            <a:ext cx="223956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3F82"/>
                </a:solidFill>
                <a:latin typeface="Calibri" panose="020F0502020204030204"/>
                <a:ea typeface="+mn-ea"/>
              </a:rPr>
              <a:t>2012 weighted means</a:t>
            </a:r>
          </a:p>
        </p:txBody>
      </p:sp>
      <p:sp>
        <p:nvSpPr>
          <p:cNvPr id="5" name="Rectangle 4"/>
          <p:cNvSpPr/>
          <p:nvPr/>
        </p:nvSpPr>
        <p:spPr>
          <a:xfrm>
            <a:off x="1800225" y="5722144"/>
            <a:ext cx="5647135" cy="2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 name="Title 1"/>
          <p:cNvSpPr txBox="1">
            <a:spLocks/>
          </p:cNvSpPr>
          <p:nvPr/>
        </p:nvSpPr>
        <p:spPr>
          <a:xfrm>
            <a:off x="0" y="0"/>
            <a:ext cx="9197741" cy="914400"/>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3825" algn="l">
              <a:defRPr sz="1400" b="0" i="0" u="none" strike="noStrike" kern="1200" spc="0" baseline="0">
                <a:solidFill>
                  <a:prstClr val="black">
                    <a:lumMod val="65000"/>
                    <a:lumOff val="35000"/>
                  </a:prstClr>
                </a:solidFill>
                <a:latin typeface="+mn-lt"/>
                <a:ea typeface="+mn-ea"/>
                <a:cs typeface="+mn-cs"/>
              </a:defRPr>
            </a:pPr>
            <a:r>
              <a:rPr lang="en-US" sz="2000" dirty="0">
                <a:solidFill>
                  <a:schemeClr val="bg1"/>
                </a:solidFill>
                <a:latin typeface="Arial Narrow" charset="0"/>
                <a:ea typeface="Arial Narrow" charset="0"/>
                <a:cs typeface="Arial Narrow" charset="0"/>
              </a:rPr>
              <a:t>Means and Standard Errors of the Medical Expenditures for Physician Office Visits by Existing Data and Weighted Sequential Hot-Deck Imputed Data, 2011-2012 MEPS</a:t>
            </a:r>
          </a:p>
        </p:txBody>
      </p:sp>
    </p:spTree>
    <p:extLst>
      <p:ext uri="{BB962C8B-B14F-4D97-AF65-F5344CB8AC3E}">
        <p14:creationId xmlns:p14="http://schemas.microsoft.com/office/powerpoint/2010/main" val="13132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030668609"/>
              </p:ext>
            </p:extLst>
          </p:nvPr>
        </p:nvGraphicFramePr>
        <p:xfrm>
          <a:off x="220851" y="4873471"/>
          <a:ext cx="8683488" cy="15273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290147745"/>
              </p:ext>
            </p:extLst>
          </p:nvPr>
        </p:nvGraphicFramePr>
        <p:xfrm>
          <a:off x="121507" y="533401"/>
          <a:ext cx="8319541" cy="434007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916513" y="1821657"/>
            <a:ext cx="198782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 name="TextBox 1"/>
          <p:cNvSpPr txBox="1"/>
          <p:nvPr/>
        </p:nvSpPr>
        <p:spPr>
          <a:xfrm>
            <a:off x="6997304" y="1821657"/>
            <a:ext cx="223956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3F82"/>
                </a:solidFill>
                <a:latin typeface="Calibri" panose="020F0502020204030204"/>
                <a:ea typeface="+mn-ea"/>
              </a:rPr>
              <a:t>2012 weighted means</a:t>
            </a:r>
          </a:p>
        </p:txBody>
      </p:sp>
      <p:sp>
        <p:nvSpPr>
          <p:cNvPr id="5" name="Rectangle 4"/>
          <p:cNvSpPr/>
          <p:nvPr/>
        </p:nvSpPr>
        <p:spPr>
          <a:xfrm>
            <a:off x="1739028" y="5722144"/>
            <a:ext cx="5647135" cy="2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TextBox 12"/>
          <p:cNvSpPr txBox="1"/>
          <p:nvPr/>
        </p:nvSpPr>
        <p:spPr>
          <a:xfrm>
            <a:off x="3117272" y="5751659"/>
            <a:ext cx="1581788" cy="20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 Standard Error</a:t>
            </a:r>
          </a:p>
        </p:txBody>
      </p:sp>
      <p:sp>
        <p:nvSpPr>
          <p:cNvPr id="14" name="TextBox 13"/>
          <p:cNvSpPr txBox="1"/>
          <p:nvPr/>
        </p:nvSpPr>
        <p:spPr>
          <a:xfrm>
            <a:off x="2031423" y="5760714"/>
            <a:ext cx="942975"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a:t>
            </a:r>
          </a:p>
        </p:txBody>
      </p:sp>
      <p:sp>
        <p:nvSpPr>
          <p:cNvPr id="15" name="Rectangle 14"/>
          <p:cNvSpPr/>
          <p:nvPr/>
        </p:nvSpPr>
        <p:spPr>
          <a:xfrm>
            <a:off x="3117273" y="5825008"/>
            <a:ext cx="45244" cy="50006"/>
          </a:xfrm>
          <a:prstGeom prst="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7" name="Rectangle 16"/>
          <p:cNvSpPr/>
          <p:nvPr/>
        </p:nvSpPr>
        <p:spPr>
          <a:xfrm>
            <a:off x="4636656" y="5825008"/>
            <a:ext cx="45244" cy="50006"/>
          </a:xfrm>
          <a:prstGeom prst="rect">
            <a:avLst/>
          </a:prstGeom>
          <a:solidFill>
            <a:srgbClr val="FBDAC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8" name="TextBox 17"/>
          <p:cNvSpPr txBox="1"/>
          <p:nvPr/>
        </p:nvSpPr>
        <p:spPr>
          <a:xfrm>
            <a:off x="4636656" y="5751659"/>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1 Weighted Mean</a:t>
            </a:r>
          </a:p>
        </p:txBody>
      </p:sp>
      <p:sp>
        <p:nvSpPr>
          <p:cNvPr id="19" name="Rectangle 18"/>
          <p:cNvSpPr/>
          <p:nvPr/>
        </p:nvSpPr>
        <p:spPr>
          <a:xfrm>
            <a:off x="5876386" y="5822766"/>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0" name="TextBox 19"/>
          <p:cNvSpPr txBox="1"/>
          <p:nvPr/>
        </p:nvSpPr>
        <p:spPr>
          <a:xfrm>
            <a:off x="5906496" y="5749417"/>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a:t>
            </a:r>
            <a:r>
              <a:rPr lang="en-US" sz="675">
                <a:solidFill>
                  <a:prstClr val="black">
                    <a:lumMod val="65000"/>
                    <a:lumOff val="35000"/>
                  </a:prstClr>
                </a:solidFill>
                <a:latin typeface="Calibri" panose="020F0502020204030204"/>
              </a:rPr>
              <a:t>2 Weighted Mean</a:t>
            </a:r>
            <a:endParaRPr lang="en-US" sz="675" dirty="0">
              <a:solidFill>
                <a:prstClr val="black">
                  <a:lumMod val="65000"/>
                  <a:lumOff val="35000"/>
                </a:prstClr>
              </a:solidFill>
              <a:latin typeface="Calibri" panose="020F0502020204030204"/>
            </a:endParaRPr>
          </a:p>
        </p:txBody>
      </p:sp>
      <p:sp>
        <p:nvSpPr>
          <p:cNvPr id="21" name="Rectangle 20"/>
          <p:cNvSpPr/>
          <p:nvPr/>
        </p:nvSpPr>
        <p:spPr>
          <a:xfrm>
            <a:off x="7113932" y="5809241"/>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2" name="TextBox 21"/>
          <p:cNvSpPr txBox="1"/>
          <p:nvPr/>
        </p:nvSpPr>
        <p:spPr>
          <a:xfrm>
            <a:off x="7144042" y="5735892"/>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3 Weighted Mean</a:t>
            </a:r>
          </a:p>
        </p:txBody>
      </p:sp>
      <p:sp>
        <p:nvSpPr>
          <p:cNvPr id="23" name="Rectangle 22"/>
          <p:cNvSpPr/>
          <p:nvPr/>
        </p:nvSpPr>
        <p:spPr>
          <a:xfrm>
            <a:off x="2023425" y="5824936"/>
            <a:ext cx="45244" cy="50006"/>
          </a:xfrm>
          <a:prstGeom prst="rect">
            <a:avLst/>
          </a:prstGeom>
          <a:solidFill>
            <a:srgbClr val="00979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3" name="Rectangle 2"/>
          <p:cNvSpPr/>
          <p:nvPr/>
        </p:nvSpPr>
        <p:spPr>
          <a:xfrm>
            <a:off x="3117273" y="5722144"/>
            <a:ext cx="5482660" cy="23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4" name="Title 1"/>
          <p:cNvSpPr txBox="1">
            <a:spLocks/>
          </p:cNvSpPr>
          <p:nvPr/>
        </p:nvSpPr>
        <p:spPr>
          <a:xfrm>
            <a:off x="1193" y="-10633"/>
            <a:ext cx="9121541" cy="958755"/>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228600" algn="l" fontAlgn="auto">
              <a:lnSpc>
                <a:spcPct val="120000"/>
              </a:lnSpc>
              <a:spcAft>
                <a:spcPts val="0"/>
              </a:spcAft>
              <a:defRPr sz="1400" b="0" i="0" u="none" strike="noStrike" kern="1200" spc="0" baseline="0">
                <a:solidFill>
                  <a:prstClr val="black">
                    <a:lumMod val="65000"/>
                    <a:lumOff val="35000"/>
                  </a:prstClr>
                </a:solidFill>
                <a:latin typeface="+mn-lt"/>
                <a:ea typeface="+mn-ea"/>
                <a:cs typeface="+mn-cs"/>
              </a:defRPr>
            </a:pPr>
            <a:r>
              <a:rPr lang="en-US" sz="2000" dirty="0">
                <a:solidFill>
                  <a:schemeClr val="bg1">
                    <a:lumMod val="95000"/>
                  </a:schemeClr>
                </a:solidFill>
                <a:latin typeface="Arial Narrow" charset="0"/>
                <a:ea typeface="Arial Narrow" charset="0"/>
                <a:cs typeface="Arial Narrow" charset="0"/>
              </a:rPr>
              <a:t>Means and SEs of Medical Expenditures for Physician Office Visits by Existing Data, 2012 MEPS</a:t>
            </a:r>
          </a:p>
        </p:txBody>
      </p:sp>
    </p:spTree>
    <p:extLst>
      <p:ext uri="{BB962C8B-B14F-4D97-AF65-F5344CB8AC3E}">
        <p14:creationId xmlns:p14="http://schemas.microsoft.com/office/powerpoint/2010/main" val="190114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776904095"/>
              </p:ext>
            </p:extLst>
          </p:nvPr>
        </p:nvGraphicFramePr>
        <p:xfrm>
          <a:off x="193333" y="4618279"/>
          <a:ext cx="8683488" cy="1630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847646245"/>
              </p:ext>
            </p:extLst>
          </p:nvPr>
        </p:nvGraphicFramePr>
        <p:xfrm>
          <a:off x="528404" y="457200"/>
          <a:ext cx="8319541" cy="43425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916513" y="1821657"/>
            <a:ext cx="1760348" cy="48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4" name="TextBox 3"/>
          <p:cNvSpPr txBox="1"/>
          <p:nvPr/>
        </p:nvSpPr>
        <p:spPr>
          <a:xfrm>
            <a:off x="6997304" y="1897858"/>
            <a:ext cx="2239566" cy="50783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3F82"/>
                </a:solidFill>
                <a:latin typeface="Calibri" panose="020F0502020204030204"/>
                <a:ea typeface="+mn-ea"/>
              </a:rPr>
              <a:t>2012 weighted means</a:t>
            </a:r>
          </a:p>
          <a:p>
            <a:pPr defTabSz="685800" eaLnBrk="1" fontAlgn="auto" hangingPunct="1">
              <a:spcBef>
                <a:spcPts val="0"/>
              </a:spcBef>
              <a:spcAft>
                <a:spcPts val="0"/>
              </a:spcAft>
            </a:pPr>
            <a:r>
              <a:rPr lang="en-US" sz="1350" dirty="0">
                <a:solidFill>
                  <a:srgbClr val="003F82"/>
                </a:solidFill>
                <a:latin typeface="Calibri" panose="020F0502020204030204"/>
                <a:ea typeface="+mn-ea"/>
              </a:rPr>
              <a:t>with SE</a:t>
            </a:r>
          </a:p>
        </p:txBody>
      </p:sp>
      <p:sp>
        <p:nvSpPr>
          <p:cNvPr id="5" name="Rectangle 4"/>
          <p:cNvSpPr/>
          <p:nvPr/>
        </p:nvSpPr>
        <p:spPr>
          <a:xfrm>
            <a:off x="1800225" y="6198394"/>
            <a:ext cx="5647135" cy="2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TextBox 12"/>
          <p:cNvSpPr txBox="1"/>
          <p:nvPr/>
        </p:nvSpPr>
        <p:spPr>
          <a:xfrm>
            <a:off x="3117272" y="6304109"/>
            <a:ext cx="1581788" cy="20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 Standard Error</a:t>
            </a:r>
          </a:p>
        </p:txBody>
      </p:sp>
      <p:sp>
        <p:nvSpPr>
          <p:cNvPr id="14" name="TextBox 13"/>
          <p:cNvSpPr txBox="1"/>
          <p:nvPr/>
        </p:nvSpPr>
        <p:spPr>
          <a:xfrm>
            <a:off x="2031423" y="6313164"/>
            <a:ext cx="942975"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a:t>
            </a:r>
          </a:p>
        </p:txBody>
      </p:sp>
      <p:sp>
        <p:nvSpPr>
          <p:cNvPr id="15" name="Rectangle 14"/>
          <p:cNvSpPr/>
          <p:nvPr/>
        </p:nvSpPr>
        <p:spPr>
          <a:xfrm>
            <a:off x="3117273" y="5825008"/>
            <a:ext cx="45244" cy="50006"/>
          </a:xfrm>
          <a:prstGeom prst="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cxnSp>
        <p:nvCxnSpPr>
          <p:cNvPr id="16" name="Straight Connector 15"/>
          <p:cNvCxnSpPr/>
          <p:nvPr/>
        </p:nvCxnSpPr>
        <p:spPr>
          <a:xfrm>
            <a:off x="2060635" y="5793582"/>
            <a:ext cx="0" cy="126206"/>
          </a:xfrm>
          <a:prstGeom prst="line">
            <a:avLst/>
          </a:prstGeom>
          <a:ln w="19050">
            <a:solidFill>
              <a:srgbClr val="00979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36656" y="5825008"/>
            <a:ext cx="45244" cy="50006"/>
          </a:xfrm>
          <a:prstGeom prst="rect">
            <a:avLst/>
          </a:prstGeom>
          <a:solidFill>
            <a:srgbClr val="FBDAC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8" name="TextBox 17"/>
          <p:cNvSpPr txBox="1"/>
          <p:nvPr/>
        </p:nvSpPr>
        <p:spPr>
          <a:xfrm>
            <a:off x="4636656" y="5751659"/>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1 Weighted Mean</a:t>
            </a:r>
          </a:p>
        </p:txBody>
      </p:sp>
      <p:sp>
        <p:nvSpPr>
          <p:cNvPr id="19" name="Rectangle 18"/>
          <p:cNvSpPr/>
          <p:nvPr/>
        </p:nvSpPr>
        <p:spPr>
          <a:xfrm>
            <a:off x="5876386" y="5822766"/>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0" name="TextBox 19"/>
          <p:cNvSpPr txBox="1"/>
          <p:nvPr/>
        </p:nvSpPr>
        <p:spPr>
          <a:xfrm>
            <a:off x="5906496" y="5749417"/>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a:t>
            </a:r>
            <a:r>
              <a:rPr lang="en-US" sz="675">
                <a:solidFill>
                  <a:prstClr val="black">
                    <a:lumMod val="65000"/>
                    <a:lumOff val="35000"/>
                  </a:prstClr>
                </a:solidFill>
                <a:latin typeface="Calibri" panose="020F0502020204030204"/>
              </a:rPr>
              <a:t>2 Weighted Mean</a:t>
            </a:r>
            <a:endParaRPr lang="en-US" sz="675" dirty="0">
              <a:solidFill>
                <a:prstClr val="black">
                  <a:lumMod val="65000"/>
                  <a:lumOff val="35000"/>
                </a:prstClr>
              </a:solidFill>
              <a:latin typeface="Calibri" panose="020F0502020204030204"/>
            </a:endParaRPr>
          </a:p>
        </p:txBody>
      </p:sp>
      <p:sp>
        <p:nvSpPr>
          <p:cNvPr id="21" name="Rectangle 20"/>
          <p:cNvSpPr/>
          <p:nvPr/>
        </p:nvSpPr>
        <p:spPr>
          <a:xfrm>
            <a:off x="7113932" y="5809241"/>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2" name="TextBox 21"/>
          <p:cNvSpPr txBox="1"/>
          <p:nvPr/>
        </p:nvSpPr>
        <p:spPr>
          <a:xfrm>
            <a:off x="7144042" y="5735892"/>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3 Weighted Mean</a:t>
            </a:r>
          </a:p>
        </p:txBody>
      </p:sp>
      <p:sp>
        <p:nvSpPr>
          <p:cNvPr id="23" name="Rectangle 22"/>
          <p:cNvSpPr/>
          <p:nvPr/>
        </p:nvSpPr>
        <p:spPr>
          <a:xfrm>
            <a:off x="4505617" y="5722143"/>
            <a:ext cx="4094315" cy="278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4" name="Title 1"/>
          <p:cNvSpPr txBox="1">
            <a:spLocks/>
          </p:cNvSpPr>
          <p:nvPr/>
        </p:nvSpPr>
        <p:spPr>
          <a:xfrm>
            <a:off x="1193" y="-21266"/>
            <a:ext cx="9142807" cy="958755"/>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228600" algn="l" fontAlgn="auto">
              <a:lnSpc>
                <a:spcPct val="120000"/>
              </a:lnSpc>
              <a:spcAft>
                <a:spcPts val="0"/>
              </a:spcAft>
              <a:defRPr sz="1400" b="0" i="0" u="none" strike="noStrike" kern="1200" spc="0" baseline="0">
                <a:solidFill>
                  <a:prstClr val="black">
                    <a:lumMod val="65000"/>
                    <a:lumOff val="35000"/>
                  </a:prstClr>
                </a:solidFill>
                <a:latin typeface="+mn-lt"/>
                <a:ea typeface="+mn-ea"/>
                <a:cs typeface="+mn-cs"/>
              </a:defRPr>
            </a:pPr>
            <a:r>
              <a:rPr lang="en-US" sz="2000" dirty="0">
                <a:solidFill>
                  <a:schemeClr val="bg1">
                    <a:lumMod val="95000"/>
                  </a:schemeClr>
                </a:solidFill>
                <a:latin typeface="Arial Narrow" charset="0"/>
                <a:ea typeface="Arial Narrow" charset="0"/>
                <a:cs typeface="Arial Narrow" charset="0"/>
              </a:rPr>
              <a:t>Means and SEs of Medical Expenditures for Physician Office Visits by Existing Data, 2012 MEPS</a:t>
            </a:r>
          </a:p>
        </p:txBody>
      </p:sp>
    </p:spTree>
    <p:extLst>
      <p:ext uri="{BB962C8B-B14F-4D97-AF65-F5344CB8AC3E}">
        <p14:creationId xmlns:p14="http://schemas.microsoft.com/office/powerpoint/2010/main" val="11525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582208726"/>
              </p:ext>
            </p:extLst>
          </p:nvPr>
        </p:nvGraphicFramePr>
        <p:xfrm>
          <a:off x="528404" y="686627"/>
          <a:ext cx="8319541" cy="44949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664774" y="1821657"/>
            <a:ext cx="2183171"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graphicFrame>
        <p:nvGraphicFramePr>
          <p:cNvPr id="12" name="Chart 11"/>
          <p:cNvGraphicFramePr>
            <a:graphicFrameLocks/>
          </p:cNvGraphicFramePr>
          <p:nvPr>
            <p:extLst>
              <p:ext uri="{D42A27DB-BD31-4B8C-83A1-F6EECF244321}">
                <p14:modId xmlns:p14="http://schemas.microsoft.com/office/powerpoint/2010/main" val="1884097435"/>
              </p:ext>
            </p:extLst>
          </p:nvPr>
        </p:nvGraphicFramePr>
        <p:xfrm>
          <a:off x="220851" y="5227879"/>
          <a:ext cx="8683488" cy="16301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664773" y="1821657"/>
            <a:ext cx="223956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ED7D31">
                    <a:lumMod val="75000"/>
                  </a:srgbClr>
                </a:solidFill>
                <a:latin typeface="Calibri" panose="020F0502020204030204"/>
                <a:ea typeface="+mn-ea"/>
              </a:rPr>
              <a:t>2012 table 1 weighted means</a:t>
            </a:r>
          </a:p>
        </p:txBody>
      </p:sp>
      <p:sp>
        <p:nvSpPr>
          <p:cNvPr id="5" name="Rectangle 4"/>
          <p:cNvSpPr/>
          <p:nvPr/>
        </p:nvSpPr>
        <p:spPr>
          <a:xfrm>
            <a:off x="1800225" y="5722144"/>
            <a:ext cx="5647135" cy="2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 name="TextBox 6"/>
          <p:cNvSpPr txBox="1"/>
          <p:nvPr/>
        </p:nvSpPr>
        <p:spPr>
          <a:xfrm>
            <a:off x="6314111" y="1821657"/>
            <a:ext cx="50689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C55911"/>
                </a:solidFill>
                <a:latin typeface="Calibri" panose="020F0502020204030204"/>
                <a:ea typeface="+mn-ea"/>
              </a:rPr>
              <a:t>with</a:t>
            </a:r>
          </a:p>
        </p:txBody>
      </p:sp>
      <p:sp>
        <p:nvSpPr>
          <p:cNvPr id="14" name="TextBox 13"/>
          <p:cNvSpPr txBox="1"/>
          <p:nvPr/>
        </p:nvSpPr>
        <p:spPr>
          <a:xfrm>
            <a:off x="3117272" y="5751659"/>
            <a:ext cx="1581788" cy="20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 Standard Error</a:t>
            </a:r>
          </a:p>
        </p:txBody>
      </p:sp>
      <p:sp>
        <p:nvSpPr>
          <p:cNvPr id="15" name="TextBox 14"/>
          <p:cNvSpPr txBox="1"/>
          <p:nvPr/>
        </p:nvSpPr>
        <p:spPr>
          <a:xfrm>
            <a:off x="2031423" y="5760714"/>
            <a:ext cx="942975"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a:t>
            </a:r>
          </a:p>
        </p:txBody>
      </p:sp>
      <p:sp>
        <p:nvSpPr>
          <p:cNvPr id="16" name="Rectangle 15"/>
          <p:cNvSpPr/>
          <p:nvPr/>
        </p:nvSpPr>
        <p:spPr>
          <a:xfrm>
            <a:off x="3117273" y="5825008"/>
            <a:ext cx="45244" cy="50006"/>
          </a:xfrm>
          <a:prstGeom prst="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cxnSp>
        <p:nvCxnSpPr>
          <p:cNvPr id="17" name="Straight Connector 16"/>
          <p:cNvCxnSpPr/>
          <p:nvPr/>
        </p:nvCxnSpPr>
        <p:spPr>
          <a:xfrm>
            <a:off x="2060635" y="5793582"/>
            <a:ext cx="0" cy="126206"/>
          </a:xfrm>
          <a:prstGeom prst="line">
            <a:avLst/>
          </a:prstGeom>
          <a:ln w="19050">
            <a:solidFill>
              <a:srgbClr val="009797"/>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36656" y="5825008"/>
            <a:ext cx="45244" cy="50006"/>
          </a:xfrm>
          <a:prstGeom prst="rect">
            <a:avLst/>
          </a:prstGeom>
          <a:solidFill>
            <a:srgbClr val="FBDAC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9" name="TextBox 18"/>
          <p:cNvSpPr txBox="1"/>
          <p:nvPr/>
        </p:nvSpPr>
        <p:spPr>
          <a:xfrm>
            <a:off x="4636656" y="5751659"/>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1 Weighted Mean</a:t>
            </a:r>
          </a:p>
        </p:txBody>
      </p:sp>
      <p:sp>
        <p:nvSpPr>
          <p:cNvPr id="20" name="Rectangle 19"/>
          <p:cNvSpPr/>
          <p:nvPr/>
        </p:nvSpPr>
        <p:spPr>
          <a:xfrm>
            <a:off x="5876386" y="5822766"/>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1" name="TextBox 20"/>
          <p:cNvSpPr txBox="1"/>
          <p:nvPr/>
        </p:nvSpPr>
        <p:spPr>
          <a:xfrm>
            <a:off x="5906496" y="5749417"/>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a:t>
            </a:r>
            <a:r>
              <a:rPr lang="en-US" sz="675">
                <a:solidFill>
                  <a:prstClr val="black">
                    <a:lumMod val="65000"/>
                    <a:lumOff val="35000"/>
                  </a:prstClr>
                </a:solidFill>
                <a:latin typeface="Calibri" panose="020F0502020204030204"/>
              </a:rPr>
              <a:t>2 Weighted Mean</a:t>
            </a:r>
            <a:endParaRPr lang="en-US" sz="675" dirty="0">
              <a:solidFill>
                <a:prstClr val="black">
                  <a:lumMod val="65000"/>
                  <a:lumOff val="35000"/>
                </a:prstClr>
              </a:solidFill>
              <a:latin typeface="Calibri" panose="020F0502020204030204"/>
            </a:endParaRPr>
          </a:p>
        </p:txBody>
      </p:sp>
      <p:sp>
        <p:nvSpPr>
          <p:cNvPr id="22" name="Rectangle 21"/>
          <p:cNvSpPr/>
          <p:nvPr/>
        </p:nvSpPr>
        <p:spPr>
          <a:xfrm>
            <a:off x="7113932" y="5809241"/>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23" name="TextBox 22"/>
          <p:cNvSpPr txBox="1"/>
          <p:nvPr/>
        </p:nvSpPr>
        <p:spPr>
          <a:xfrm>
            <a:off x="7144042" y="5735892"/>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3 Weighted Mean</a:t>
            </a:r>
          </a:p>
        </p:txBody>
      </p:sp>
      <p:sp>
        <p:nvSpPr>
          <p:cNvPr id="24" name="Rectangle 23"/>
          <p:cNvSpPr/>
          <p:nvPr/>
        </p:nvSpPr>
        <p:spPr>
          <a:xfrm>
            <a:off x="5747004" y="5722144"/>
            <a:ext cx="2852928" cy="2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5" name="Title 1"/>
          <p:cNvSpPr txBox="1">
            <a:spLocks/>
          </p:cNvSpPr>
          <p:nvPr/>
        </p:nvSpPr>
        <p:spPr>
          <a:xfrm>
            <a:off x="0" y="0"/>
            <a:ext cx="9144000" cy="958755"/>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85738" algn="l">
              <a:defRPr sz="1400" b="0" i="0" u="none" strike="noStrike" kern="1200" spc="0" baseline="0">
                <a:solidFill>
                  <a:prstClr val="black">
                    <a:lumMod val="65000"/>
                    <a:lumOff val="35000"/>
                  </a:prstClr>
                </a:solidFill>
                <a:latin typeface="+mn-lt"/>
                <a:ea typeface="+mn-ea"/>
                <a:cs typeface="+mn-cs"/>
              </a:defRPr>
            </a:pPr>
            <a:r>
              <a:rPr lang="en-US" sz="2000" dirty="0">
                <a:solidFill>
                  <a:schemeClr val="bg1"/>
                </a:solidFill>
                <a:latin typeface="Arial Narrow" charset="0"/>
                <a:ea typeface="Arial Narrow" charset="0"/>
                <a:cs typeface="Arial Narrow" charset="0"/>
              </a:rPr>
              <a:t>Means and SEs of the Medical Expenditures for Physician Office Visits </a:t>
            </a:r>
          </a:p>
          <a:p>
            <a:pPr marL="185738" algn="l">
              <a:defRPr sz="1400" b="0" i="0" u="none" strike="noStrike" kern="1200" spc="0" baseline="0">
                <a:solidFill>
                  <a:prstClr val="black">
                    <a:lumMod val="65000"/>
                    <a:lumOff val="35000"/>
                  </a:prstClr>
                </a:solidFill>
                <a:latin typeface="+mn-lt"/>
                <a:ea typeface="+mn-ea"/>
                <a:cs typeface="+mn-cs"/>
              </a:defRPr>
            </a:pPr>
            <a:r>
              <a:rPr lang="en-US" sz="2000" dirty="0">
                <a:solidFill>
                  <a:schemeClr val="bg1"/>
                </a:solidFill>
                <a:latin typeface="Arial Narrow" charset="0"/>
                <a:ea typeface="Arial Narrow" charset="0"/>
                <a:cs typeface="Arial Narrow" charset="0"/>
              </a:rPr>
              <a:t>by Existing Data and Weighted Sequential Hot-Deck Imputed Data-1</a:t>
            </a:r>
            <a:r>
              <a:rPr lang="en-US" sz="2000" baseline="30000" dirty="0">
                <a:solidFill>
                  <a:schemeClr val="bg1"/>
                </a:solidFill>
                <a:latin typeface="Arial Narrow" charset="0"/>
                <a:ea typeface="Arial Narrow" charset="0"/>
                <a:cs typeface="Arial Narrow" charset="0"/>
              </a:rPr>
              <a:t>st</a:t>
            </a:r>
            <a:r>
              <a:rPr lang="en-US" sz="2000" dirty="0">
                <a:solidFill>
                  <a:schemeClr val="bg1"/>
                </a:solidFill>
                <a:latin typeface="Arial Narrow" charset="0"/>
                <a:ea typeface="Arial Narrow" charset="0"/>
                <a:cs typeface="Arial Narrow" charset="0"/>
              </a:rPr>
              <a:t> Pass, 2012 MEPS</a:t>
            </a:r>
          </a:p>
        </p:txBody>
      </p:sp>
    </p:spTree>
    <p:extLst>
      <p:ext uri="{BB962C8B-B14F-4D97-AF65-F5344CB8AC3E}">
        <p14:creationId xmlns:p14="http://schemas.microsoft.com/office/powerpoint/2010/main" val="201569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0633"/>
            <a:ext cx="9140825" cy="990600"/>
          </a:xfrm>
          <a:prstGeom prst="rect">
            <a:avLst/>
          </a:prstGeom>
          <a:solidFill>
            <a:schemeClr val="accent5">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Narrow" pitchFamily="1" charset="0"/>
                <a:cs typeface="Arial" charset="0"/>
              </a:defRPr>
            </a:lvl2pPr>
            <a:lvl3pPr algn="l" rtl="0" eaLnBrk="0" fontAlgn="base" hangingPunct="0">
              <a:spcBef>
                <a:spcPct val="0"/>
              </a:spcBef>
              <a:spcAft>
                <a:spcPct val="0"/>
              </a:spcAft>
              <a:defRPr sz="3200">
                <a:solidFill>
                  <a:schemeClr val="bg1"/>
                </a:solidFill>
                <a:latin typeface="Arial Narrow" pitchFamily="1" charset="0"/>
                <a:cs typeface="Arial" charset="0"/>
              </a:defRPr>
            </a:lvl3pPr>
            <a:lvl4pPr algn="l" rtl="0" eaLnBrk="0" fontAlgn="base" hangingPunct="0">
              <a:spcBef>
                <a:spcPct val="0"/>
              </a:spcBef>
              <a:spcAft>
                <a:spcPct val="0"/>
              </a:spcAft>
              <a:defRPr sz="3200">
                <a:solidFill>
                  <a:schemeClr val="bg1"/>
                </a:solidFill>
                <a:latin typeface="Arial Narrow" pitchFamily="1" charset="0"/>
                <a:cs typeface="Arial" charset="0"/>
              </a:defRPr>
            </a:lvl4pPr>
            <a:lvl5pPr algn="l" rtl="0" eaLnBrk="0" fontAlgn="base" hangingPunct="0">
              <a:spcBef>
                <a:spcPct val="0"/>
              </a:spcBef>
              <a:spcAft>
                <a:spcPct val="0"/>
              </a:spcAft>
              <a:defRPr sz="3200">
                <a:solidFill>
                  <a:schemeClr val="bg1"/>
                </a:solidFill>
                <a:latin typeface="Arial Narrow" pitchFamily="1" charset="0"/>
                <a:cs typeface="Arial" charset="0"/>
              </a:defRPr>
            </a:lvl5pPr>
            <a:lvl6pPr marL="457200" algn="l" rtl="0" fontAlgn="base">
              <a:spcBef>
                <a:spcPct val="0"/>
              </a:spcBef>
              <a:spcAft>
                <a:spcPct val="0"/>
              </a:spcAft>
              <a:defRPr sz="3200">
                <a:solidFill>
                  <a:schemeClr val="bg1"/>
                </a:solidFill>
                <a:latin typeface="Arial Narrow" pitchFamily="1" charset="0"/>
                <a:cs typeface="Arial" charset="0"/>
              </a:defRPr>
            </a:lvl6pPr>
            <a:lvl7pPr marL="914400" algn="l" rtl="0" fontAlgn="base">
              <a:spcBef>
                <a:spcPct val="0"/>
              </a:spcBef>
              <a:spcAft>
                <a:spcPct val="0"/>
              </a:spcAft>
              <a:defRPr sz="3200">
                <a:solidFill>
                  <a:schemeClr val="bg1"/>
                </a:solidFill>
                <a:latin typeface="Arial Narrow" pitchFamily="1" charset="0"/>
                <a:cs typeface="Arial" charset="0"/>
              </a:defRPr>
            </a:lvl7pPr>
            <a:lvl8pPr marL="1371600" algn="l" rtl="0" fontAlgn="base">
              <a:spcBef>
                <a:spcPct val="0"/>
              </a:spcBef>
              <a:spcAft>
                <a:spcPct val="0"/>
              </a:spcAft>
              <a:defRPr sz="3200">
                <a:solidFill>
                  <a:schemeClr val="bg1"/>
                </a:solidFill>
                <a:latin typeface="Arial Narrow" pitchFamily="1" charset="0"/>
                <a:cs typeface="Arial" charset="0"/>
              </a:defRPr>
            </a:lvl8pPr>
            <a:lvl9pPr marL="1828800" algn="l" rtl="0" fontAlgn="base">
              <a:spcBef>
                <a:spcPct val="0"/>
              </a:spcBef>
              <a:spcAft>
                <a:spcPct val="0"/>
              </a:spcAft>
              <a:defRPr sz="3200">
                <a:solidFill>
                  <a:schemeClr val="bg1"/>
                </a:solidFill>
                <a:latin typeface="Arial Narrow" pitchFamily="1"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Narrow" panose="020B0606020202030204" pitchFamily="34" charset="0"/>
                <a:ea typeface="+mj-ea"/>
                <a:cs typeface="+mj-cs"/>
              </a:rPr>
              <a:t>Unweighted Distributions of the Medical Expenditures of Physician Visits by Existing Data, 2012-2013 MEPS </a:t>
            </a:r>
            <a:endParaRPr kumimoji="0" lang="en-US" sz="2400" b="0" i="0" u="none" strike="noStrike" kern="0" cap="none" spc="0" normalizeH="0" baseline="0" noProof="0" dirty="0">
              <a:ln>
                <a:noFill/>
              </a:ln>
              <a:solidFill>
                <a:prstClr val="white"/>
              </a:solidFill>
              <a:effectLst/>
              <a:uLnTx/>
              <a:uFillTx/>
              <a:latin typeface="Arial Narrow" panose="020B0606020202030204" pitchFamily="34" charset="0"/>
              <a:ea typeface="+mj-ea"/>
              <a:cs typeface="+mj-cs"/>
            </a:endParaRPr>
          </a:p>
        </p:txBody>
      </p:sp>
      <p:pic>
        <p:nvPicPr>
          <p:cNvPr id="11" name="Picture 10">
            <a:extLst>
              <a:ext uri="{FF2B5EF4-FFF2-40B4-BE49-F238E27FC236}">
                <a16:creationId xmlns:a16="http://schemas.microsoft.com/office/drawing/2014/main" id="{A39BC27B-FB63-41A1-B170-B38923C0B53C}"/>
              </a:ext>
            </a:extLst>
          </p:cNvPr>
          <p:cNvPicPr>
            <a:picLocks noChangeAspect="1"/>
          </p:cNvPicPr>
          <p:nvPr/>
        </p:nvPicPr>
        <p:blipFill>
          <a:blip r:embed="rId2"/>
          <a:stretch>
            <a:fillRect/>
          </a:stretch>
        </p:blipFill>
        <p:spPr>
          <a:xfrm>
            <a:off x="135572" y="1295400"/>
            <a:ext cx="8869680" cy="4434840"/>
          </a:xfrm>
          <a:prstGeom prst="rect">
            <a:avLst/>
          </a:prstGeom>
        </p:spPr>
      </p:pic>
    </p:spTree>
    <p:extLst>
      <p:ext uri="{BB962C8B-B14F-4D97-AF65-F5344CB8AC3E}">
        <p14:creationId xmlns:p14="http://schemas.microsoft.com/office/powerpoint/2010/main" val="232667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4968-FEE7-4327-9AB7-EA0617018143}"/>
              </a:ext>
            </a:extLst>
          </p:cNvPr>
          <p:cNvSpPr>
            <a:spLocks noGrp="1"/>
          </p:cNvSpPr>
          <p:nvPr>
            <p:ph type="title"/>
          </p:nvPr>
        </p:nvSpPr>
        <p:spPr>
          <a:xfrm>
            <a:off x="0" y="-21266"/>
            <a:ext cx="9186532" cy="614083"/>
          </a:xfrm>
        </p:spPr>
        <p:txBody>
          <a:bodyPr/>
          <a:lstStyle/>
          <a:p>
            <a:pPr marL="50800"/>
            <a:r>
              <a:rPr lang="en-US" dirty="0"/>
              <a:t>Signal from Prior Year</a:t>
            </a:r>
          </a:p>
        </p:txBody>
      </p:sp>
      <p:graphicFrame>
        <p:nvGraphicFramePr>
          <p:cNvPr id="4" name="Table 3">
            <a:extLst>
              <a:ext uri="{FF2B5EF4-FFF2-40B4-BE49-F238E27FC236}">
                <a16:creationId xmlns:a16="http://schemas.microsoft.com/office/drawing/2014/main" id="{378250B0-1BCB-42AA-8DAF-BD9790030F39}"/>
              </a:ext>
            </a:extLst>
          </p:cNvPr>
          <p:cNvGraphicFramePr>
            <a:graphicFrameLocks noGrp="1"/>
          </p:cNvGraphicFramePr>
          <p:nvPr>
            <p:extLst/>
          </p:nvPr>
        </p:nvGraphicFramePr>
        <p:xfrm>
          <a:off x="762000" y="990600"/>
          <a:ext cx="7603269" cy="4191001"/>
        </p:xfrm>
        <a:graphic>
          <a:graphicData uri="http://schemas.openxmlformats.org/drawingml/2006/table">
            <a:tbl>
              <a:tblPr firstRow="1" firstCol="1" bandRow="1">
                <a:tableStyleId>{5C22544A-7EE6-4342-B048-85BDC9FD1C3A}</a:tableStyleId>
              </a:tblPr>
              <a:tblGrid>
                <a:gridCol w="1367589">
                  <a:extLst>
                    <a:ext uri="{9D8B030D-6E8A-4147-A177-3AD203B41FA5}">
                      <a16:colId xmlns:a16="http://schemas.microsoft.com/office/drawing/2014/main" val="42795944"/>
                    </a:ext>
                  </a:extLst>
                </a:gridCol>
                <a:gridCol w="656348">
                  <a:extLst>
                    <a:ext uri="{9D8B030D-6E8A-4147-A177-3AD203B41FA5}">
                      <a16:colId xmlns:a16="http://schemas.microsoft.com/office/drawing/2014/main" val="3248340853"/>
                    </a:ext>
                  </a:extLst>
                </a:gridCol>
                <a:gridCol w="931132">
                  <a:extLst>
                    <a:ext uri="{9D8B030D-6E8A-4147-A177-3AD203B41FA5}">
                      <a16:colId xmlns:a16="http://schemas.microsoft.com/office/drawing/2014/main" val="3416320816"/>
                    </a:ext>
                  </a:extLst>
                </a:gridCol>
                <a:gridCol w="533400">
                  <a:extLst>
                    <a:ext uri="{9D8B030D-6E8A-4147-A177-3AD203B41FA5}">
                      <a16:colId xmlns:a16="http://schemas.microsoft.com/office/drawing/2014/main" val="2784391554"/>
                    </a:ext>
                  </a:extLst>
                </a:gridCol>
                <a:gridCol w="1066800">
                  <a:extLst>
                    <a:ext uri="{9D8B030D-6E8A-4147-A177-3AD203B41FA5}">
                      <a16:colId xmlns:a16="http://schemas.microsoft.com/office/drawing/2014/main" val="794579047"/>
                    </a:ext>
                  </a:extLst>
                </a:gridCol>
                <a:gridCol w="533400">
                  <a:extLst>
                    <a:ext uri="{9D8B030D-6E8A-4147-A177-3AD203B41FA5}">
                      <a16:colId xmlns:a16="http://schemas.microsoft.com/office/drawing/2014/main" val="1608513388"/>
                    </a:ext>
                  </a:extLst>
                </a:gridCol>
                <a:gridCol w="914400">
                  <a:extLst>
                    <a:ext uri="{9D8B030D-6E8A-4147-A177-3AD203B41FA5}">
                      <a16:colId xmlns:a16="http://schemas.microsoft.com/office/drawing/2014/main" val="2105803181"/>
                    </a:ext>
                  </a:extLst>
                </a:gridCol>
                <a:gridCol w="609600">
                  <a:extLst>
                    <a:ext uri="{9D8B030D-6E8A-4147-A177-3AD203B41FA5}">
                      <a16:colId xmlns:a16="http://schemas.microsoft.com/office/drawing/2014/main" val="801540745"/>
                    </a:ext>
                  </a:extLst>
                </a:gridCol>
                <a:gridCol w="990600">
                  <a:extLst>
                    <a:ext uri="{9D8B030D-6E8A-4147-A177-3AD203B41FA5}">
                      <a16:colId xmlns:a16="http://schemas.microsoft.com/office/drawing/2014/main" val="3716501861"/>
                    </a:ext>
                  </a:extLst>
                </a:gridCol>
              </a:tblGrid>
              <a:tr h="1002311">
                <a:tc rowSpan="3">
                  <a:txBody>
                    <a:bodyPr/>
                    <a:lstStyle/>
                    <a:p>
                      <a:pPr marL="109728" marR="0" algn="l">
                        <a:spcBef>
                          <a:spcPts val="0"/>
                        </a:spcBef>
                        <a:spcAft>
                          <a:spcPts val="0"/>
                        </a:spcAft>
                      </a:pPr>
                      <a:r>
                        <a:rPr lang="en-US" sz="1100" dirty="0">
                          <a:effectLst/>
                        </a:rPr>
                        <a:t>Expenditure   </a:t>
                      </a:r>
                    </a:p>
                    <a:p>
                      <a:pPr marL="109728" marR="0" algn="l">
                        <a:spcBef>
                          <a:spcPts val="0"/>
                        </a:spcBef>
                        <a:spcAft>
                          <a:spcPts val="0"/>
                        </a:spcAft>
                      </a:pP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b"/>
                </a:tc>
                <a:tc gridSpan="2">
                  <a:txBody>
                    <a:bodyPr/>
                    <a:lstStyle/>
                    <a:p>
                      <a:pPr marL="0" marR="0" algn="ctr">
                        <a:spcBef>
                          <a:spcPts val="0"/>
                        </a:spcBef>
                        <a:spcAft>
                          <a:spcPts val="0"/>
                        </a:spcAft>
                      </a:pPr>
                      <a:r>
                        <a:rPr lang="en-US" sz="1000" dirty="0">
                          <a:effectLst/>
                          <a:latin typeface="+mj-lt"/>
                        </a:rPr>
                        <a:t>2012 Complete/Partially Imputed</a:t>
                      </a:r>
                      <a:br>
                        <a:rPr lang="en-US" sz="1000" dirty="0">
                          <a:effectLst/>
                          <a:latin typeface="+mj-lt"/>
                        </a:rPr>
                      </a:br>
                      <a:r>
                        <a:rPr lang="en-US" sz="1000" dirty="0">
                          <a:effectLst/>
                          <a:latin typeface="+mj-lt"/>
                        </a:rPr>
                        <a:t> Data  (n= 73,093)</a:t>
                      </a:r>
                    </a:p>
                    <a:p>
                      <a:pPr marL="0" marR="0" algn="ctr">
                        <a:spcBef>
                          <a:spcPts val="0"/>
                        </a:spcBef>
                        <a:spcAft>
                          <a:spcPts val="0"/>
                        </a:spcAft>
                      </a:pPr>
                      <a:endParaRPr lang="en-US" sz="1000" dirty="0">
                        <a:effectLst/>
                        <a:latin typeface="+mj-lt"/>
                        <a:ea typeface="SimSun" panose="02010600030101010101" pitchFamily="2" charset="-122"/>
                        <a:cs typeface="Times New Roman" panose="02020603050405020304" pitchFamily="18" charset="0"/>
                      </a:endParaRPr>
                    </a:p>
                  </a:txBody>
                  <a:tcPr marL="8230" marR="8230" marT="8230" marB="0" anchor="b" anchorCtr="1"/>
                </a:tc>
                <a:tc hMerge="1">
                  <a:txBody>
                    <a:bodyPr/>
                    <a:lstStyle/>
                    <a:p>
                      <a:endParaRPr lang="en-US"/>
                    </a:p>
                  </a:txBody>
                  <a:tcPr/>
                </a:tc>
                <a:tc gridSpan="2">
                  <a:txBody>
                    <a:bodyPr/>
                    <a:lstStyle/>
                    <a:p>
                      <a:pPr marL="0" marR="0" algn="ctr">
                        <a:spcBef>
                          <a:spcPts val="0"/>
                        </a:spcBef>
                        <a:spcAft>
                          <a:spcPts val="0"/>
                        </a:spcAft>
                      </a:pPr>
                      <a:r>
                        <a:rPr lang="en-US" sz="1000" dirty="0">
                          <a:effectLst/>
                          <a:latin typeface="+mj-lt"/>
                        </a:rPr>
                        <a:t>2012 MEPS Fully Imputed Data (n= 34,566)</a:t>
                      </a:r>
                    </a:p>
                    <a:p>
                      <a:pPr marL="0" marR="0" algn="ctr">
                        <a:spcBef>
                          <a:spcPts val="0"/>
                        </a:spcBef>
                        <a:spcAft>
                          <a:spcPts val="0"/>
                        </a:spcAft>
                      </a:pPr>
                      <a:endParaRPr lang="en-US" sz="1000" dirty="0">
                        <a:effectLst/>
                        <a:latin typeface="+mj-lt"/>
                        <a:ea typeface="SimSun" panose="02010600030101010101" pitchFamily="2" charset="-122"/>
                        <a:cs typeface="Times New Roman" panose="02020603050405020304" pitchFamily="18" charset="0"/>
                      </a:endParaRPr>
                    </a:p>
                  </a:txBody>
                  <a:tcPr marL="8230" marR="8230" marT="8230" marB="0" anchor="b" anchorCtr="1"/>
                </a:tc>
                <a:tc hMerge="1">
                  <a:txBody>
                    <a:bodyPr/>
                    <a:lstStyle/>
                    <a:p>
                      <a:endParaRPr lang="en-US"/>
                    </a:p>
                  </a:txBody>
                  <a:tcPr/>
                </a:tc>
                <a:tc gridSpan="2">
                  <a:txBody>
                    <a:bodyPr/>
                    <a:lstStyle/>
                    <a:p>
                      <a:pPr marL="0" marR="0" algn="ctr">
                        <a:spcBef>
                          <a:spcPts val="0"/>
                        </a:spcBef>
                        <a:spcAft>
                          <a:spcPts val="0"/>
                        </a:spcAft>
                      </a:pPr>
                      <a:r>
                        <a:rPr lang="en-US" sz="1000" dirty="0">
                          <a:effectLst/>
                          <a:latin typeface="+mj-lt"/>
                        </a:rPr>
                        <a:t>2011 Complete/Partially Imputed Data  (n= 67,167)</a:t>
                      </a:r>
                    </a:p>
                    <a:p>
                      <a:pPr marL="0" marR="0" algn="ctr">
                        <a:spcBef>
                          <a:spcPts val="0"/>
                        </a:spcBef>
                        <a:spcAft>
                          <a:spcPts val="0"/>
                        </a:spcAft>
                      </a:pPr>
                      <a:endParaRPr lang="en-US" sz="1000" dirty="0">
                        <a:effectLst/>
                        <a:latin typeface="+mj-lt"/>
                        <a:ea typeface="SimSun" panose="02010600030101010101" pitchFamily="2" charset="-122"/>
                        <a:cs typeface="Times New Roman" panose="02020603050405020304" pitchFamily="18" charset="0"/>
                      </a:endParaRPr>
                    </a:p>
                  </a:txBody>
                  <a:tcPr marL="8230" marR="8230" marT="8230" marB="0" anchor="b" anchorCtr="1"/>
                </a:tc>
                <a:tc hMerge="1">
                  <a:txBody>
                    <a:bodyPr/>
                    <a:lstStyle/>
                    <a:p>
                      <a:endParaRPr lang="en-US"/>
                    </a:p>
                  </a:txBody>
                  <a:tcPr/>
                </a:tc>
                <a:tc gridSpan="2">
                  <a:txBody>
                    <a:bodyPr/>
                    <a:lstStyle/>
                    <a:p>
                      <a:pPr marL="0" marR="0" algn="ctr">
                        <a:spcBef>
                          <a:spcPts val="0"/>
                        </a:spcBef>
                        <a:spcAft>
                          <a:spcPts val="0"/>
                        </a:spcAft>
                      </a:pPr>
                      <a:r>
                        <a:rPr lang="en-US" sz="1000" dirty="0">
                          <a:effectLst/>
                          <a:latin typeface="+mj-lt"/>
                        </a:rPr>
                        <a:t>2011 MEPS Fully Imputed Data  (n=33,985 )</a:t>
                      </a:r>
                    </a:p>
                    <a:p>
                      <a:pPr marL="0" marR="0" algn="ctr">
                        <a:spcBef>
                          <a:spcPts val="0"/>
                        </a:spcBef>
                        <a:spcAft>
                          <a:spcPts val="0"/>
                        </a:spcAft>
                      </a:pPr>
                      <a:endParaRPr lang="en-US" sz="1000" dirty="0">
                        <a:effectLst/>
                        <a:latin typeface="+mj-lt"/>
                        <a:ea typeface="SimSun" panose="02010600030101010101" pitchFamily="2" charset="-122"/>
                        <a:cs typeface="Times New Roman" panose="02020603050405020304" pitchFamily="18" charset="0"/>
                      </a:endParaRPr>
                    </a:p>
                  </a:txBody>
                  <a:tcPr marL="8230" marR="8230" marT="8230" marB="0" anchor="b" anchorCtr="1"/>
                </a:tc>
                <a:tc hMerge="1">
                  <a:txBody>
                    <a:bodyPr/>
                    <a:lstStyle/>
                    <a:p>
                      <a:endParaRPr lang="en-US"/>
                    </a:p>
                  </a:txBody>
                  <a:tcPr/>
                </a:tc>
                <a:extLst>
                  <a:ext uri="{0D108BD9-81ED-4DB2-BD59-A6C34878D82A}">
                    <a16:rowId xmlns:a16="http://schemas.microsoft.com/office/drawing/2014/main" val="613632536"/>
                  </a:ext>
                </a:extLst>
              </a:tr>
              <a:tr h="1016477">
                <a:tc vMerge="1">
                  <a:txBody>
                    <a:bodyPr/>
                    <a:lstStyle/>
                    <a:p>
                      <a:endParaRPr lang="en-US"/>
                    </a:p>
                  </a:txBody>
                  <a:tcPr/>
                </a:tc>
                <a:tc gridSpan="2">
                  <a:txBody>
                    <a:bodyPr/>
                    <a:lstStyle/>
                    <a:p>
                      <a:pPr marL="0" marR="0" algn="ctr">
                        <a:spcBef>
                          <a:spcPts val="0"/>
                        </a:spcBef>
                        <a:spcAft>
                          <a:spcPts val="0"/>
                        </a:spcAft>
                      </a:pPr>
                      <a:r>
                        <a:rPr lang="en-US" sz="1100" dirty="0">
                          <a:effectLst/>
                        </a:rPr>
                        <a:t>Weighted</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hMerge="1">
                  <a:txBody>
                    <a:bodyPr/>
                    <a:lstStyle/>
                    <a:p>
                      <a:endParaRPr lang="en-US"/>
                    </a:p>
                  </a:txBody>
                  <a:tcPr/>
                </a:tc>
                <a:tc gridSpan="2">
                  <a:txBody>
                    <a:bodyPr/>
                    <a:lstStyle/>
                    <a:p>
                      <a:pPr marL="0" marR="0" algn="ctr">
                        <a:spcBef>
                          <a:spcPts val="0"/>
                        </a:spcBef>
                        <a:spcAft>
                          <a:spcPts val="0"/>
                        </a:spcAft>
                      </a:pPr>
                      <a:r>
                        <a:rPr lang="en-US" sz="1100" dirty="0">
                          <a:effectLst/>
                        </a:rPr>
                        <a:t>Weighted</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hMerge="1">
                  <a:txBody>
                    <a:bodyPr/>
                    <a:lstStyle/>
                    <a:p>
                      <a:endParaRPr lang="en-US"/>
                    </a:p>
                  </a:txBody>
                  <a:tcPr/>
                </a:tc>
                <a:tc gridSpan="2">
                  <a:txBody>
                    <a:bodyPr/>
                    <a:lstStyle/>
                    <a:p>
                      <a:pPr marL="0" marR="0" algn="ctr">
                        <a:spcBef>
                          <a:spcPts val="0"/>
                        </a:spcBef>
                        <a:spcAft>
                          <a:spcPts val="0"/>
                        </a:spcAft>
                      </a:pPr>
                      <a:r>
                        <a:rPr lang="en-US" sz="1100">
                          <a:effectLst/>
                        </a:rPr>
                        <a:t>Weighted</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hMerge="1">
                  <a:txBody>
                    <a:bodyPr/>
                    <a:lstStyle/>
                    <a:p>
                      <a:endParaRPr lang="en-US"/>
                    </a:p>
                  </a:txBody>
                  <a:tcPr/>
                </a:tc>
                <a:tc gridSpan="2">
                  <a:txBody>
                    <a:bodyPr/>
                    <a:lstStyle/>
                    <a:p>
                      <a:pPr marL="0" marR="0" algn="ctr">
                        <a:spcBef>
                          <a:spcPts val="0"/>
                        </a:spcBef>
                        <a:spcAft>
                          <a:spcPts val="0"/>
                        </a:spcAft>
                      </a:pPr>
                      <a:r>
                        <a:rPr lang="en-US" sz="1100" dirty="0">
                          <a:effectLst/>
                        </a:rPr>
                        <a:t>Weighted</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hMerge="1">
                  <a:txBody>
                    <a:bodyPr/>
                    <a:lstStyle/>
                    <a:p>
                      <a:endParaRPr lang="en-US"/>
                    </a:p>
                  </a:txBody>
                  <a:tcPr/>
                </a:tc>
                <a:extLst>
                  <a:ext uri="{0D108BD9-81ED-4DB2-BD59-A6C34878D82A}">
                    <a16:rowId xmlns:a16="http://schemas.microsoft.com/office/drawing/2014/main" val="3173866114"/>
                  </a:ext>
                </a:extLst>
              </a:tr>
              <a:tr h="1016477">
                <a:tc vMerge="1">
                  <a:txBody>
                    <a:bodyPr/>
                    <a:lstStyle/>
                    <a:p>
                      <a:endParaRPr lang="en-US"/>
                    </a:p>
                  </a:txBody>
                  <a:tcPr/>
                </a:tc>
                <a:tc>
                  <a:txBody>
                    <a:bodyPr/>
                    <a:lstStyle/>
                    <a:p>
                      <a:pPr marL="0" marR="0" algn="ctr">
                        <a:spcBef>
                          <a:spcPts val="0"/>
                        </a:spcBef>
                        <a:spcAft>
                          <a:spcPts val="0"/>
                        </a:spcAft>
                      </a:pPr>
                      <a:r>
                        <a:rPr lang="en-US" sz="1100">
                          <a:effectLst/>
                        </a:rPr>
                        <a:t>Mean</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rPr>
                        <a:t>SE Mean</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a:effectLst/>
                        </a:rPr>
                        <a:t>Mean</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rPr>
                        <a:t>SE Mean</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rPr>
                        <a:t>Mean</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rPr>
                        <a:t>SE Mean</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rPr>
                        <a:t>Mean</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a:effectLst/>
                        </a:rPr>
                        <a:t>SE Mean</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extLst>
                  <a:ext uri="{0D108BD9-81ED-4DB2-BD59-A6C34878D82A}">
                    <a16:rowId xmlns:a16="http://schemas.microsoft.com/office/drawing/2014/main" val="1232766002"/>
                  </a:ext>
                </a:extLst>
              </a:tr>
              <a:tr h="577868">
                <a:tc>
                  <a:txBody>
                    <a:bodyPr/>
                    <a:lstStyle/>
                    <a:p>
                      <a:pPr marL="109728" marR="0" algn="l">
                        <a:spcBef>
                          <a:spcPts val="0"/>
                        </a:spcBef>
                        <a:spcAft>
                          <a:spcPts val="0"/>
                        </a:spcAft>
                      </a:pPr>
                      <a:r>
                        <a:rPr lang="en-US" sz="1100" dirty="0">
                          <a:effectLst/>
                        </a:rPr>
                        <a:t>Amount Paid By</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a:effectLst/>
                        </a:rPr>
                        <a:t> </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a:effectLst/>
                        </a:rPr>
                        <a:t> </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a:effectLst/>
                        </a:rPr>
                        <a:t> </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a:effectLst/>
                        </a:rPr>
                        <a:t> </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a:effectLst/>
                        </a:rPr>
                        <a:t> </a:t>
                      </a:r>
                      <a:endParaRPr lang="en-US" sz="110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dirty="0">
                          <a:effectLst/>
                        </a:rPr>
                        <a:t> </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dirty="0">
                          <a:effectLst/>
                        </a:rPr>
                        <a:t> </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spcBef>
                          <a:spcPts val="0"/>
                        </a:spcBef>
                        <a:spcAft>
                          <a:spcPts val="0"/>
                        </a:spcAft>
                      </a:pPr>
                      <a:r>
                        <a:rPr lang="en-US" sz="1100" dirty="0">
                          <a:effectLst/>
                        </a:rPr>
                        <a:t> </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extLst>
                  <a:ext uri="{0D108BD9-81ED-4DB2-BD59-A6C34878D82A}">
                    <a16:rowId xmlns:a16="http://schemas.microsoft.com/office/drawing/2014/main" val="2355935151"/>
                  </a:ext>
                </a:extLst>
              </a:tr>
              <a:tr h="577868">
                <a:tc>
                  <a:txBody>
                    <a:bodyPr/>
                    <a:lstStyle/>
                    <a:p>
                      <a:pPr marL="50800" marR="0" indent="0" algn="l">
                        <a:spcBef>
                          <a:spcPts val="0"/>
                        </a:spcBef>
                        <a:spcAft>
                          <a:spcPts val="0"/>
                        </a:spcAft>
                        <a:tabLst/>
                      </a:pPr>
                      <a:r>
                        <a:rPr lang="en-US" sz="1100" dirty="0">
                          <a:effectLst/>
                        </a:rPr>
                        <a:t>   FAMILY           </a:t>
                      </a:r>
                      <a:endParaRPr lang="en-US" sz="1100" dirty="0">
                        <a:effectLst/>
                        <a:latin typeface="Verdana" panose="020B0604030504040204" pitchFamily="34" charset="0"/>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32.86</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0.92</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9.56</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0.77</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34.49</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1.10</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9.26</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tc>
                  <a:txBody>
                    <a:bodyPr/>
                    <a:lstStyle/>
                    <a:p>
                      <a:pPr marL="0" marR="0" algn="ctr">
                        <a:spcBef>
                          <a:spcPts val="0"/>
                        </a:spcBef>
                        <a:spcAft>
                          <a:spcPts val="0"/>
                        </a:spcAft>
                      </a:pPr>
                      <a:r>
                        <a:rPr lang="en-US" sz="1100" dirty="0">
                          <a:effectLst/>
                          <a:highlight>
                            <a:srgbClr val="FFFF00"/>
                          </a:highlight>
                          <a:latin typeface="+mn-lt"/>
                        </a:rPr>
                        <a:t>0.72</a:t>
                      </a:r>
                      <a:endParaRPr lang="en-US" sz="1100" dirty="0">
                        <a:effectLst/>
                        <a:highlight>
                          <a:srgbClr val="FFFF00"/>
                        </a:highlight>
                        <a:latin typeface="+mn-lt"/>
                        <a:ea typeface="SimSun" panose="02010600030101010101" pitchFamily="2" charset="-122"/>
                        <a:cs typeface="Times New Roman" panose="02020603050405020304" pitchFamily="18" charset="0"/>
                      </a:endParaRPr>
                    </a:p>
                  </a:txBody>
                  <a:tcPr marL="8230" marR="8230" marT="8230" marB="0" anchor="ctr"/>
                </a:tc>
                <a:extLst>
                  <a:ext uri="{0D108BD9-81ED-4DB2-BD59-A6C34878D82A}">
                    <a16:rowId xmlns:a16="http://schemas.microsoft.com/office/drawing/2014/main" val="2941902722"/>
                  </a:ext>
                </a:extLst>
              </a:tr>
            </a:tbl>
          </a:graphicData>
        </a:graphic>
      </p:graphicFrame>
    </p:spTree>
    <p:extLst>
      <p:ext uri="{BB962C8B-B14F-4D97-AF65-F5344CB8AC3E}">
        <p14:creationId xmlns:p14="http://schemas.microsoft.com/office/powerpoint/2010/main" val="329697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528404" y="457200"/>
          <a:ext cx="8319541" cy="44949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664774" y="1828800"/>
            <a:ext cx="223956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hart 11"/>
          <p:cNvGraphicFramePr>
            <a:graphicFrameLocks/>
          </p:cNvGraphicFramePr>
          <p:nvPr>
            <p:extLst/>
          </p:nvPr>
        </p:nvGraphicFramePr>
        <p:xfrm>
          <a:off x="220851" y="5006422"/>
          <a:ext cx="8683488" cy="16301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664773" y="1828800"/>
            <a:ext cx="223956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rPr>
              <a:t>2012 table 2 weighted means</a:t>
            </a:r>
          </a:p>
        </p:txBody>
      </p:sp>
      <p:sp>
        <p:nvSpPr>
          <p:cNvPr id="7" name="TextBox 6"/>
          <p:cNvSpPr txBox="1"/>
          <p:nvPr/>
        </p:nvSpPr>
        <p:spPr>
          <a:xfrm>
            <a:off x="6314111" y="1828800"/>
            <a:ext cx="50689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rPr>
              <a:t>with</a:t>
            </a:r>
          </a:p>
        </p:txBody>
      </p:sp>
      <p:sp>
        <p:nvSpPr>
          <p:cNvPr id="10" name="Rectangle 9"/>
          <p:cNvSpPr/>
          <p:nvPr/>
        </p:nvSpPr>
        <p:spPr>
          <a:xfrm>
            <a:off x="9784556" y="5832151"/>
            <a:ext cx="45244" cy="50006"/>
          </a:xfrm>
          <a:prstGeom prst="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2060635" y="5800725"/>
            <a:ext cx="0" cy="126206"/>
          </a:xfrm>
          <a:prstGeom prst="line">
            <a:avLst/>
          </a:prstGeom>
          <a:ln w="19050">
            <a:solidFill>
              <a:srgbClr val="009797"/>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308556" y="5832151"/>
            <a:ext cx="45244" cy="50006"/>
          </a:xfrm>
          <a:prstGeom prst="rect">
            <a:avLst/>
          </a:prstGeom>
          <a:solidFill>
            <a:srgbClr val="FBDAC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7113932" y="5816384"/>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7144042" y="5743035"/>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2012 table 3 Weighted Mean</a:t>
            </a:r>
          </a:p>
        </p:txBody>
      </p:sp>
      <p:sp>
        <p:nvSpPr>
          <p:cNvPr id="20" name="Rectangle 19"/>
          <p:cNvSpPr/>
          <p:nvPr/>
        </p:nvSpPr>
        <p:spPr>
          <a:xfrm>
            <a:off x="7080669" y="5729286"/>
            <a:ext cx="1519263" cy="278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p:cNvSpPr txBox="1">
            <a:spLocks/>
          </p:cNvSpPr>
          <p:nvPr/>
        </p:nvSpPr>
        <p:spPr>
          <a:xfrm>
            <a:off x="0" y="1"/>
            <a:ext cx="9144000" cy="914399"/>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3825" marR="0" lvl="0" indent="0" algn="l" defTabSz="685800" rtl="0" eaLnBrk="1" fontAlgn="base" latinLnBrk="0" hangingPunct="1">
              <a:lnSpc>
                <a:spcPct val="90000"/>
              </a:lnSpc>
              <a:spcBef>
                <a:spcPct val="0"/>
              </a:spcBef>
              <a:spcAft>
                <a:spcPct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Means and SEs of Medical Expenditures for Physician Office Visits by Existing Data and Weighted Sequential Hot-Deck Imputed Data, 2</a:t>
            </a:r>
            <a:r>
              <a:rPr kumimoji="0" lang="en-US" sz="2000" b="0" i="0" u="none" strike="noStrike" kern="1200" cap="none" spc="0" normalizeH="0" baseline="30000" noProof="0" dirty="0">
                <a:ln>
                  <a:noFill/>
                </a:ln>
                <a:solidFill>
                  <a:prstClr val="white"/>
                </a:solidFill>
                <a:effectLst/>
                <a:uLnTx/>
                <a:uFillTx/>
                <a:latin typeface="Arial Narrow" charset="0"/>
                <a:ea typeface="Arial Narrow" charset="0"/>
                <a:cs typeface="Arial Narrow" charset="0"/>
              </a:rPr>
              <a:t>nd</a:t>
            </a:r>
            <a:r>
              <a:rPr kumimoji="0" lang="en-US" sz="20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 Pass, 2011-2012 MEPS</a:t>
            </a:r>
          </a:p>
        </p:txBody>
      </p:sp>
    </p:spTree>
    <p:extLst>
      <p:ext uri="{BB962C8B-B14F-4D97-AF65-F5344CB8AC3E}">
        <p14:creationId xmlns:p14="http://schemas.microsoft.com/office/powerpoint/2010/main" val="118167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296326678"/>
              </p:ext>
            </p:extLst>
          </p:nvPr>
        </p:nvGraphicFramePr>
        <p:xfrm>
          <a:off x="528404" y="457200"/>
          <a:ext cx="8319541" cy="44949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664774" y="1821657"/>
            <a:ext cx="223956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graphicFrame>
        <p:nvGraphicFramePr>
          <p:cNvPr id="12" name="Chart 11"/>
          <p:cNvGraphicFramePr>
            <a:graphicFrameLocks/>
          </p:cNvGraphicFramePr>
          <p:nvPr>
            <p:extLst>
              <p:ext uri="{D42A27DB-BD31-4B8C-83A1-F6EECF244321}">
                <p14:modId xmlns:p14="http://schemas.microsoft.com/office/powerpoint/2010/main" val="1353508218"/>
              </p:ext>
            </p:extLst>
          </p:nvPr>
        </p:nvGraphicFramePr>
        <p:xfrm>
          <a:off x="220851" y="4846879"/>
          <a:ext cx="8683488" cy="16301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664773" y="2671718"/>
            <a:ext cx="223956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3F82"/>
                </a:solidFill>
                <a:latin typeface="Calibri" panose="020F0502020204030204"/>
                <a:ea typeface="+mn-ea"/>
              </a:rPr>
              <a:t>2012 table 3 weighted means</a:t>
            </a:r>
          </a:p>
        </p:txBody>
      </p:sp>
      <p:sp>
        <p:nvSpPr>
          <p:cNvPr id="10" name="TextBox 9"/>
          <p:cNvSpPr txBox="1"/>
          <p:nvPr/>
        </p:nvSpPr>
        <p:spPr>
          <a:xfrm>
            <a:off x="3117272" y="5751659"/>
            <a:ext cx="1581788" cy="2043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 Standard Error</a:t>
            </a:r>
          </a:p>
        </p:txBody>
      </p:sp>
      <p:sp>
        <p:nvSpPr>
          <p:cNvPr id="7" name="TextBox 6"/>
          <p:cNvSpPr txBox="1"/>
          <p:nvPr/>
        </p:nvSpPr>
        <p:spPr>
          <a:xfrm>
            <a:off x="6314111" y="2671718"/>
            <a:ext cx="50689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3F82"/>
                </a:solidFill>
                <a:latin typeface="Calibri" panose="020F0502020204030204"/>
                <a:ea typeface="+mn-ea"/>
              </a:rPr>
              <a:t>with</a:t>
            </a:r>
          </a:p>
        </p:txBody>
      </p:sp>
      <p:sp>
        <p:nvSpPr>
          <p:cNvPr id="8" name="TextBox 7"/>
          <p:cNvSpPr txBox="1"/>
          <p:nvPr/>
        </p:nvSpPr>
        <p:spPr>
          <a:xfrm>
            <a:off x="2031423" y="5760714"/>
            <a:ext cx="942975"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Weighted Mean</a:t>
            </a:r>
          </a:p>
        </p:txBody>
      </p:sp>
      <p:sp>
        <p:nvSpPr>
          <p:cNvPr id="9" name="Rectangle 8"/>
          <p:cNvSpPr/>
          <p:nvPr/>
        </p:nvSpPr>
        <p:spPr>
          <a:xfrm>
            <a:off x="3117273" y="5825008"/>
            <a:ext cx="45244" cy="50006"/>
          </a:xfrm>
          <a:prstGeom prst="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cxnSp>
        <p:nvCxnSpPr>
          <p:cNvPr id="13" name="Straight Connector 12"/>
          <p:cNvCxnSpPr/>
          <p:nvPr/>
        </p:nvCxnSpPr>
        <p:spPr>
          <a:xfrm>
            <a:off x="2060635" y="5793582"/>
            <a:ext cx="0" cy="126206"/>
          </a:xfrm>
          <a:prstGeom prst="line">
            <a:avLst/>
          </a:prstGeom>
          <a:ln w="19050">
            <a:solidFill>
              <a:srgbClr val="009797"/>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36656" y="5825008"/>
            <a:ext cx="45244" cy="50006"/>
          </a:xfrm>
          <a:prstGeom prst="rect">
            <a:avLst/>
          </a:prstGeom>
          <a:solidFill>
            <a:srgbClr val="FBDAC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5" name="TextBox 14"/>
          <p:cNvSpPr txBox="1"/>
          <p:nvPr/>
        </p:nvSpPr>
        <p:spPr>
          <a:xfrm>
            <a:off x="4636656" y="5751659"/>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1 Weighted Mean</a:t>
            </a:r>
          </a:p>
        </p:txBody>
      </p:sp>
      <p:sp>
        <p:nvSpPr>
          <p:cNvPr id="16" name="Rectangle 15"/>
          <p:cNvSpPr/>
          <p:nvPr/>
        </p:nvSpPr>
        <p:spPr>
          <a:xfrm>
            <a:off x="5876386" y="5822766"/>
            <a:ext cx="60220" cy="50006"/>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7" name="TextBox 16"/>
          <p:cNvSpPr txBox="1"/>
          <p:nvPr/>
        </p:nvSpPr>
        <p:spPr>
          <a:xfrm>
            <a:off x="5906496" y="5749417"/>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a:t>
            </a:r>
            <a:r>
              <a:rPr lang="en-US" sz="675">
                <a:solidFill>
                  <a:prstClr val="black">
                    <a:lumMod val="65000"/>
                    <a:lumOff val="35000"/>
                  </a:prstClr>
                </a:solidFill>
                <a:latin typeface="Calibri" panose="020F0502020204030204"/>
              </a:rPr>
              <a:t>2 Weighted Mean</a:t>
            </a:r>
            <a:endParaRPr lang="en-US" sz="675" dirty="0">
              <a:solidFill>
                <a:prstClr val="black">
                  <a:lumMod val="65000"/>
                  <a:lumOff val="35000"/>
                </a:prstClr>
              </a:solidFill>
              <a:latin typeface="Calibri" panose="020F0502020204030204"/>
            </a:endParaRPr>
          </a:p>
        </p:txBody>
      </p:sp>
      <p:sp>
        <p:nvSpPr>
          <p:cNvPr id="18" name="Rectangle 17"/>
          <p:cNvSpPr/>
          <p:nvPr/>
        </p:nvSpPr>
        <p:spPr>
          <a:xfrm>
            <a:off x="7113932" y="5809241"/>
            <a:ext cx="60220" cy="50006"/>
          </a:xfrm>
          <a:prstGeom prst="rect">
            <a:avLst/>
          </a:prstGeom>
          <a:solidFill>
            <a:srgbClr val="C5591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pPr>
            <a:endParaRPr lang="en-US" sz="825">
              <a:solidFill>
                <a:prstClr val="white"/>
              </a:solidFill>
              <a:latin typeface="Calibri" panose="020F0502020204030204"/>
            </a:endParaRPr>
          </a:p>
        </p:txBody>
      </p:sp>
      <p:sp>
        <p:nvSpPr>
          <p:cNvPr id="19" name="TextBox 18"/>
          <p:cNvSpPr txBox="1"/>
          <p:nvPr/>
        </p:nvSpPr>
        <p:spPr>
          <a:xfrm>
            <a:off x="7144042" y="5735892"/>
            <a:ext cx="1581788" cy="195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675" dirty="0">
                <a:solidFill>
                  <a:prstClr val="black">
                    <a:lumMod val="65000"/>
                    <a:lumOff val="35000"/>
                  </a:prstClr>
                </a:solidFill>
                <a:latin typeface="Calibri" panose="020F0502020204030204"/>
              </a:rPr>
              <a:t>2012 table 3 Weighted Mean</a:t>
            </a:r>
          </a:p>
        </p:txBody>
      </p:sp>
      <p:sp>
        <p:nvSpPr>
          <p:cNvPr id="20" name="Title 1"/>
          <p:cNvSpPr txBox="1">
            <a:spLocks/>
          </p:cNvSpPr>
          <p:nvPr/>
        </p:nvSpPr>
        <p:spPr>
          <a:xfrm>
            <a:off x="0" y="-7"/>
            <a:ext cx="9144000" cy="799268"/>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85738" algn="l">
              <a:defRPr sz="1400" b="0" i="0" u="none" strike="noStrike" kern="1200" spc="0" baseline="0">
                <a:solidFill>
                  <a:prstClr val="black">
                    <a:lumMod val="65000"/>
                    <a:lumOff val="35000"/>
                  </a:prstClr>
                </a:solidFill>
                <a:latin typeface="+mn-lt"/>
                <a:ea typeface="+mn-ea"/>
                <a:cs typeface="+mn-cs"/>
              </a:defRPr>
            </a:pPr>
            <a:r>
              <a:rPr lang="en-US" sz="2000" dirty="0">
                <a:solidFill>
                  <a:schemeClr val="bg1"/>
                </a:solidFill>
                <a:latin typeface="Arial Narrow" charset="0"/>
                <a:ea typeface="Arial Narrow" charset="0"/>
                <a:cs typeface="Arial Narrow" charset="0"/>
              </a:rPr>
              <a:t>Means and SEs of Medical Expenditures for Physician Office Visits </a:t>
            </a:r>
          </a:p>
          <a:p>
            <a:pPr marL="185738" algn="l">
              <a:defRPr sz="1400" b="0" i="0" u="none" strike="noStrike" kern="1200" spc="0" baseline="0">
                <a:solidFill>
                  <a:prstClr val="black">
                    <a:lumMod val="65000"/>
                    <a:lumOff val="35000"/>
                  </a:prstClr>
                </a:solidFill>
                <a:latin typeface="+mn-lt"/>
                <a:ea typeface="+mn-ea"/>
                <a:cs typeface="+mn-cs"/>
              </a:defRPr>
            </a:pPr>
            <a:r>
              <a:rPr lang="en-US" sz="2000" dirty="0">
                <a:solidFill>
                  <a:schemeClr val="bg1"/>
                </a:solidFill>
                <a:latin typeface="Arial Narrow" charset="0"/>
                <a:ea typeface="Arial Narrow" charset="0"/>
                <a:cs typeface="Arial Narrow" charset="0"/>
              </a:rPr>
              <a:t>by Existing Data and Weighted Sequential Hot-Deck Imputed Data, 3</a:t>
            </a:r>
            <a:r>
              <a:rPr lang="en-US" sz="2000" baseline="30000" dirty="0">
                <a:solidFill>
                  <a:schemeClr val="bg1"/>
                </a:solidFill>
                <a:latin typeface="Arial Narrow" charset="0"/>
                <a:ea typeface="Arial Narrow" charset="0"/>
                <a:cs typeface="Arial Narrow" charset="0"/>
              </a:rPr>
              <a:t>rd</a:t>
            </a:r>
            <a:r>
              <a:rPr lang="en-US" sz="2000" dirty="0">
                <a:solidFill>
                  <a:schemeClr val="bg1"/>
                </a:solidFill>
                <a:latin typeface="Arial Narrow" charset="0"/>
                <a:ea typeface="Arial Narrow" charset="0"/>
                <a:cs typeface="Arial Narrow" charset="0"/>
              </a:rPr>
              <a:t> Pass, 2011-2012 MEPS</a:t>
            </a:r>
          </a:p>
        </p:txBody>
      </p:sp>
    </p:spTree>
    <p:extLst>
      <p:ext uri="{BB962C8B-B14F-4D97-AF65-F5344CB8AC3E}">
        <p14:creationId xmlns:p14="http://schemas.microsoft.com/office/powerpoint/2010/main" val="67897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57033" y="1784901"/>
            <a:ext cx="581817" cy="3947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p:cNvGraphicFramePr>
            <a:graphicFrameLocks/>
          </p:cNvGraphicFramePr>
          <p:nvPr>
            <p:extLst/>
          </p:nvPr>
        </p:nvGraphicFramePr>
        <p:xfrm>
          <a:off x="2128838" y="1901916"/>
          <a:ext cx="1873705" cy="3811105"/>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3749564" y="1892125"/>
            <a:ext cx="581817" cy="3820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p:cNvGraphicFramePr>
            <a:graphicFrameLocks/>
          </p:cNvGraphicFramePr>
          <p:nvPr>
            <p:extLst/>
          </p:nvPr>
        </p:nvGraphicFramePr>
        <p:xfrm>
          <a:off x="5080228" y="1911095"/>
          <a:ext cx="1934936" cy="3820895"/>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4"/>
          <p:cNvSpPr/>
          <p:nvPr/>
        </p:nvSpPr>
        <p:spPr>
          <a:xfrm>
            <a:off x="4722364" y="1832924"/>
            <a:ext cx="581817" cy="3820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flipV="1">
            <a:off x="3779791" y="4026120"/>
            <a:ext cx="1461802" cy="137160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779791" y="4857745"/>
            <a:ext cx="1461802" cy="69762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79791" y="3523593"/>
            <a:ext cx="1461802" cy="171647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79791" y="2973771"/>
            <a:ext cx="1461802" cy="191058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76656" y="2660431"/>
            <a:ext cx="1461802" cy="185836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76656" y="2452681"/>
            <a:ext cx="1461802" cy="171039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76656" y="2304719"/>
            <a:ext cx="1461802" cy="150873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04330" y="1729094"/>
            <a:ext cx="1086729"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rPr>
              <a:t>$ Distribution</a:t>
            </a:r>
          </a:p>
        </p:txBody>
      </p:sp>
      <p:cxnSp>
        <p:nvCxnSpPr>
          <p:cNvPr id="31" name="Straight Connector 30"/>
          <p:cNvCxnSpPr/>
          <p:nvPr/>
        </p:nvCxnSpPr>
        <p:spPr>
          <a:xfrm flipV="1">
            <a:off x="3773521" y="2789508"/>
            <a:ext cx="1461802" cy="191058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8564" y="1682923"/>
            <a:ext cx="260828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rPr>
              <a:t>Office Visit Distribution in the US</a:t>
            </a:r>
          </a:p>
        </p:txBody>
      </p:sp>
      <p:sp>
        <p:nvSpPr>
          <p:cNvPr id="20" name="Title 1"/>
          <p:cNvSpPr txBox="1">
            <a:spLocks/>
          </p:cNvSpPr>
          <p:nvPr/>
        </p:nvSpPr>
        <p:spPr>
          <a:xfrm>
            <a:off x="-10633" y="0"/>
            <a:ext cx="9154633" cy="958755"/>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Expenditure distribution for office based medical provider visits – Final estimates 2012</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 </a:t>
            </a:r>
            <a:r>
              <a:rPr kumimoji="0" lang="en-US" sz="2000" b="0" i="1" u="none" strike="noStrike" kern="1200" cap="none" spc="0" normalizeH="0" baseline="0" noProof="0" dirty="0">
                <a:ln>
                  <a:noFill/>
                </a:ln>
                <a:solidFill>
                  <a:prstClr val="white"/>
                </a:solidFill>
                <a:effectLst/>
                <a:uLnTx/>
                <a:uFillTx/>
                <a:latin typeface="Arial Narrow" charset="0"/>
                <a:ea typeface="Arial Narrow" charset="0"/>
                <a:cs typeface="Arial Narrow" charset="0"/>
              </a:rPr>
              <a:t>(Ordered by magnitude of visit expense)</a:t>
            </a:r>
          </a:p>
        </p:txBody>
      </p:sp>
    </p:spTree>
    <p:extLst>
      <p:ext uri="{BB962C8B-B14F-4D97-AF65-F5344CB8AC3E}">
        <p14:creationId xmlns:p14="http://schemas.microsoft.com/office/powerpoint/2010/main" val="372748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nvPr>
        </p:nvGraphicFramePr>
        <p:xfrm>
          <a:off x="5047922" y="1882640"/>
          <a:ext cx="1948598" cy="3839865"/>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4697537" y="1845488"/>
            <a:ext cx="581817" cy="3947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p:cNvGraphicFramePr>
            <a:graphicFrameLocks/>
          </p:cNvGraphicFramePr>
          <p:nvPr>
            <p:extLst/>
          </p:nvPr>
        </p:nvGraphicFramePr>
        <p:xfrm>
          <a:off x="2128838" y="1901916"/>
          <a:ext cx="1873705" cy="3811105"/>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3749564" y="1892125"/>
            <a:ext cx="581817" cy="3820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flipV="1">
            <a:off x="3779791" y="4026120"/>
            <a:ext cx="1461802" cy="137160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779791" y="4857745"/>
            <a:ext cx="1461802" cy="69762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79791" y="3523593"/>
            <a:ext cx="1461802" cy="171647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79791" y="2936988"/>
            <a:ext cx="1458667" cy="194737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76656" y="2618059"/>
            <a:ext cx="1468072" cy="190073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76656" y="2452681"/>
            <a:ext cx="1461802" cy="171039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76656" y="2304719"/>
            <a:ext cx="1461802" cy="150873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80039" y="1694166"/>
            <a:ext cx="1086729" cy="48474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rPr>
              <a:t>$ Distribution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endParaRPr>
          </a:p>
        </p:txBody>
      </p:sp>
      <p:cxnSp>
        <p:nvCxnSpPr>
          <p:cNvPr id="24" name="Straight Connector 23"/>
          <p:cNvCxnSpPr/>
          <p:nvPr/>
        </p:nvCxnSpPr>
        <p:spPr>
          <a:xfrm flipV="1">
            <a:off x="3779791" y="2754630"/>
            <a:ext cx="1464937" cy="193598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88564" y="1682923"/>
            <a:ext cx="260828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3F82"/>
                </a:solidFill>
                <a:effectLst/>
                <a:uLnTx/>
                <a:uFillTx/>
                <a:latin typeface="Calibri" panose="020F0502020204030204"/>
                <a:ea typeface="ヒラギノ角ゴ Pro W3" pitchFamily="1" charset="-128"/>
                <a:cs typeface="+mn-cs"/>
              </a:rPr>
              <a:t>Office Visit Distribution in the US</a:t>
            </a:r>
          </a:p>
        </p:txBody>
      </p:sp>
      <p:sp>
        <p:nvSpPr>
          <p:cNvPr id="25" name="Title 1"/>
          <p:cNvSpPr txBox="1">
            <a:spLocks/>
          </p:cNvSpPr>
          <p:nvPr/>
        </p:nvSpPr>
        <p:spPr>
          <a:xfrm>
            <a:off x="1" y="0"/>
            <a:ext cx="9144000" cy="1110491"/>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Narrow" charset="0"/>
              <a:ea typeface="Arial Narrow" charset="0"/>
              <a:cs typeface="Arial Narrow"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 </a:t>
            </a:r>
          </a:p>
        </p:txBody>
      </p:sp>
      <p:sp>
        <p:nvSpPr>
          <p:cNvPr id="3" name="Rectangle 2">
            <a:extLst>
              <a:ext uri="{FF2B5EF4-FFF2-40B4-BE49-F238E27FC236}">
                <a16:creationId xmlns:a16="http://schemas.microsoft.com/office/drawing/2014/main" id="{F89BEFBB-B5F4-42CC-BC2D-DB4D48552015}"/>
              </a:ext>
            </a:extLst>
          </p:cNvPr>
          <p:cNvSpPr/>
          <p:nvPr/>
        </p:nvSpPr>
        <p:spPr>
          <a:xfrm>
            <a:off x="89006" y="110482"/>
            <a:ext cx="8837102" cy="646331"/>
          </a:xfrm>
          <a:prstGeom prst="rect">
            <a:avLst/>
          </a:prstGeom>
        </p:spPr>
        <p:txBody>
          <a:bodyPr wrap="square">
            <a:spAutoFit/>
          </a:bodyPr>
          <a:lstStyle/>
          <a:p>
            <a:r>
              <a:rPr lang="en-US" dirty="0">
                <a:solidFill>
                  <a:schemeClr val="bg1"/>
                </a:solidFill>
              </a:rPr>
              <a:t>Expenditure distribution for office based medical provider visits – Fast track imputed estimates 2012</a:t>
            </a:r>
          </a:p>
        </p:txBody>
      </p:sp>
      <p:sp>
        <p:nvSpPr>
          <p:cNvPr id="5" name="Rectangle 4">
            <a:extLst>
              <a:ext uri="{FF2B5EF4-FFF2-40B4-BE49-F238E27FC236}">
                <a16:creationId xmlns:a16="http://schemas.microsoft.com/office/drawing/2014/main" id="{6BA6A84B-EF50-4CBB-A419-B280D999E814}"/>
              </a:ext>
            </a:extLst>
          </p:cNvPr>
          <p:cNvSpPr/>
          <p:nvPr/>
        </p:nvSpPr>
        <p:spPr>
          <a:xfrm>
            <a:off x="2463234" y="717350"/>
            <a:ext cx="3558987" cy="369332"/>
          </a:xfrm>
          <a:prstGeom prst="rect">
            <a:avLst/>
          </a:prstGeom>
        </p:spPr>
        <p:txBody>
          <a:bodyPr wrap="none">
            <a:spAutoFit/>
          </a:bodyPr>
          <a:lstStyle/>
          <a:p>
            <a:pPr lvl="0" algn="ctr" defTabSz="685800" eaLnBrk="1" fontAlgn="auto" hangingPunct="1">
              <a:spcBef>
                <a:spcPts val="0"/>
              </a:spcBef>
              <a:spcAft>
                <a:spcPts val="0"/>
              </a:spcAft>
              <a:defRPr/>
            </a:pPr>
            <a:r>
              <a:rPr lang="en-US" i="1" dirty="0">
                <a:solidFill>
                  <a:prstClr val="white"/>
                </a:solidFill>
                <a:latin typeface="Arial Narrow" charset="0"/>
                <a:ea typeface="Arial Narrow" charset="0"/>
                <a:cs typeface="Arial Narrow" charset="0"/>
              </a:rPr>
              <a:t>(Ordered by magnitude of visit expense)</a:t>
            </a:r>
          </a:p>
        </p:txBody>
      </p:sp>
    </p:spTree>
    <p:extLst>
      <p:ext uri="{BB962C8B-B14F-4D97-AF65-F5344CB8AC3E}">
        <p14:creationId xmlns:p14="http://schemas.microsoft.com/office/powerpoint/2010/main" val="105374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09434"/>
            <a:ext cx="9144000" cy="6548566"/>
          </a:xfrm>
          <a:prstGeom prst="rect">
            <a:avLst/>
          </a:prstGeom>
        </p:spPr>
      </p:pic>
      <p:sp>
        <p:nvSpPr>
          <p:cNvPr id="6" name="Rectangle 5"/>
          <p:cNvSpPr/>
          <p:nvPr/>
        </p:nvSpPr>
        <p:spPr bwMode="auto">
          <a:xfrm>
            <a:off x="315070" y="3810000"/>
            <a:ext cx="4333130" cy="2819400"/>
          </a:xfrm>
          <a:prstGeom prst="rect">
            <a:avLst/>
          </a:prstGeom>
          <a:solidFill>
            <a:schemeClr val="bg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1507" name="Rectangle 2"/>
          <p:cNvSpPr>
            <a:spLocks noGrp="1" noChangeArrowheads="1"/>
          </p:cNvSpPr>
          <p:nvPr>
            <p:ph type="title"/>
          </p:nvPr>
        </p:nvSpPr>
        <p:spPr>
          <a:xfrm>
            <a:off x="0" y="-228600"/>
            <a:ext cx="9144000" cy="762000"/>
          </a:xfrm>
        </p:spPr>
        <p:txBody>
          <a:bodyPr/>
          <a:lstStyle/>
          <a:p>
            <a:pPr indent="0" eaLnBrk="1" hangingPunct="1"/>
            <a:r>
              <a:rPr lang="en-US" dirty="0"/>
              <a:t>Agenda</a:t>
            </a:r>
          </a:p>
        </p:txBody>
      </p:sp>
      <p:sp>
        <p:nvSpPr>
          <p:cNvPr id="21508" name="Rectangle 3"/>
          <p:cNvSpPr>
            <a:spLocks noGrp="1" noChangeArrowheads="1"/>
          </p:cNvSpPr>
          <p:nvPr>
            <p:ph type="body" sz="half" idx="4294967295"/>
          </p:nvPr>
        </p:nvSpPr>
        <p:spPr>
          <a:xfrm>
            <a:off x="457200" y="3938587"/>
            <a:ext cx="4419600" cy="3352800"/>
          </a:xfrm>
          <a:noFill/>
          <a:ln>
            <a:noFill/>
          </a:ln>
        </p:spPr>
        <p:txBody>
          <a:bodyPr/>
          <a:lstStyle/>
          <a:p>
            <a:pPr eaLnBrk="1" hangingPunct="1">
              <a:buClr>
                <a:schemeClr val="tx1"/>
              </a:buClr>
            </a:pPr>
            <a:r>
              <a:rPr lang="en-US" sz="2000" dirty="0">
                <a:solidFill>
                  <a:schemeClr val="accent1">
                    <a:lumMod val="50000"/>
                  </a:schemeClr>
                </a:solidFill>
              </a:rPr>
              <a:t>Overview</a:t>
            </a:r>
          </a:p>
          <a:p>
            <a:pPr eaLnBrk="1" hangingPunct="1">
              <a:buClr>
                <a:schemeClr val="tx1"/>
              </a:buClr>
            </a:pPr>
            <a:r>
              <a:rPr lang="en-US" sz="2000" dirty="0">
                <a:solidFill>
                  <a:schemeClr val="accent1">
                    <a:lumMod val="50000"/>
                  </a:schemeClr>
                </a:solidFill>
              </a:rPr>
              <a:t>Challenge at hand</a:t>
            </a:r>
          </a:p>
          <a:p>
            <a:pPr eaLnBrk="1" hangingPunct="1">
              <a:buClr>
                <a:schemeClr val="tx1"/>
              </a:buClr>
            </a:pPr>
            <a:r>
              <a:rPr lang="en-US" sz="2000" dirty="0">
                <a:solidFill>
                  <a:schemeClr val="accent1">
                    <a:lumMod val="50000"/>
                  </a:schemeClr>
                </a:solidFill>
              </a:rPr>
              <a:t>AI enhancements to health care survey analytics </a:t>
            </a:r>
          </a:p>
          <a:p>
            <a:pPr eaLnBrk="1" hangingPunct="1">
              <a:buClr>
                <a:schemeClr val="tx1"/>
              </a:buClr>
            </a:pPr>
            <a:r>
              <a:rPr lang="en-US" sz="2000" dirty="0">
                <a:solidFill>
                  <a:schemeClr val="accent1">
                    <a:lumMod val="50000"/>
                  </a:schemeClr>
                </a:solidFill>
              </a:rPr>
              <a:t>Accelerating imputation processes</a:t>
            </a:r>
          </a:p>
          <a:p>
            <a:pPr eaLnBrk="1" hangingPunct="1">
              <a:buClr>
                <a:schemeClr val="tx1"/>
              </a:buClr>
            </a:pPr>
            <a:r>
              <a:rPr lang="en-US" sz="2000" dirty="0">
                <a:solidFill>
                  <a:schemeClr val="accent1">
                    <a:lumMod val="50000"/>
                  </a:schemeClr>
                </a:solidFill>
              </a:rPr>
              <a:t>Future Efforts</a:t>
            </a:r>
          </a:p>
        </p:txBody>
      </p:sp>
      <p:pic>
        <p:nvPicPr>
          <p:cNvPr id="7" name="Picture 14" descr="RTI_653_1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59523" y="5486400"/>
            <a:ext cx="649288" cy="257175"/>
          </a:xfrm>
          <a:prstGeom prst="rect">
            <a:avLst/>
          </a:prstGeom>
          <a:noFill/>
          <a:ln w="9525">
            <a:noFill/>
            <a:miter lim="800000"/>
            <a:headEnd/>
            <a:tailEnd/>
          </a:ln>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01000" y="6172200"/>
            <a:ext cx="762000" cy="3069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0"/>
            <a:ext cx="9144000" cy="609600"/>
          </a:xfrm>
          <a:solidFill>
            <a:srgbClr val="002060"/>
          </a:solidFill>
        </p:spPr>
        <p:txBody>
          <a:bodyPr/>
          <a:lstStyle/>
          <a:p>
            <a:r>
              <a:rPr lang="en-US" dirty="0"/>
              <a:t>Reverse Engineering the Imputation Process</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7490765" cy="5717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 Box 4"/>
          <p:cNvSpPr txBox="1">
            <a:spLocks noChangeArrowheads="1"/>
          </p:cNvSpPr>
          <p:nvPr/>
        </p:nvSpPr>
        <p:spPr bwMode="auto">
          <a:xfrm>
            <a:off x="152400" y="6397382"/>
            <a:ext cx="3447256"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723900" algn="l"/>
                <a:tab pos="1447800" algn="l"/>
                <a:tab pos="2171700" algn="l"/>
                <a:tab pos="2895600" algn="l"/>
                <a:tab pos="3619500" algn="l"/>
              </a:tabLst>
              <a:defRPr/>
            </a:pPr>
            <a:r>
              <a:rPr kumimoji="0" lang="en-GB" altLang="en-US" sz="1200" b="1" i="0" u="none" strike="noStrike" kern="1200" cap="none" spc="0" normalizeH="0" baseline="0" noProof="0" dirty="0">
                <a:ln>
                  <a:noFill/>
                </a:ln>
                <a:solidFill>
                  <a:srgbClr val="000000"/>
                </a:solidFill>
                <a:effectLst/>
                <a:uLnTx/>
                <a:uFillTx/>
                <a:latin typeface="Arial" charset="0"/>
                <a:ea typeface="msgothic" charset="-128"/>
              </a:rPr>
              <a:t>Alejandro F. </a:t>
            </a:r>
            <a:r>
              <a:rPr kumimoji="0" lang="en-GB" altLang="en-US" sz="1200" b="1" i="0" u="none" strike="noStrike" kern="1200" cap="none" spc="0" normalizeH="0" baseline="0" noProof="0" dirty="0" err="1">
                <a:ln>
                  <a:noFill/>
                </a:ln>
                <a:solidFill>
                  <a:srgbClr val="000000"/>
                </a:solidFill>
                <a:effectLst/>
                <a:uLnTx/>
                <a:uFillTx/>
                <a:latin typeface="Arial" charset="0"/>
                <a:ea typeface="msgothic" charset="-128"/>
              </a:rPr>
              <a:t>Villaverde</a:t>
            </a:r>
            <a:r>
              <a:rPr kumimoji="0" lang="en-GB" altLang="en-US" sz="1200" b="1" i="0" u="none" strike="noStrike" kern="1200" cap="none" spc="0" normalizeH="0" baseline="0" noProof="0" dirty="0">
                <a:ln>
                  <a:noFill/>
                </a:ln>
                <a:solidFill>
                  <a:srgbClr val="000000"/>
                </a:solidFill>
                <a:effectLst/>
                <a:uLnTx/>
                <a:uFillTx/>
                <a:latin typeface="Arial" charset="0"/>
                <a:ea typeface="msgothic" charset="-128"/>
              </a:rPr>
              <a:t>, and Julio R. </a:t>
            </a:r>
            <a:r>
              <a:rPr kumimoji="0" lang="en-GB" altLang="en-US" sz="1200" b="1" i="0" u="none" strike="noStrike" kern="1200" cap="none" spc="0" normalizeH="0" baseline="0" noProof="0" dirty="0" err="1">
                <a:ln>
                  <a:noFill/>
                </a:ln>
                <a:solidFill>
                  <a:srgbClr val="000000"/>
                </a:solidFill>
                <a:effectLst/>
                <a:uLnTx/>
                <a:uFillTx/>
                <a:latin typeface="Arial" charset="0"/>
                <a:ea typeface="msgothic" charset="-128"/>
              </a:rPr>
              <a:t>Banga</a:t>
            </a:r>
            <a:r>
              <a:rPr kumimoji="0" lang="en-GB" altLang="en-US" sz="1200" b="1" i="0" u="none" strike="noStrike" kern="1200" cap="none" spc="0" normalizeH="0" baseline="0" noProof="0" dirty="0">
                <a:ln>
                  <a:noFill/>
                </a:ln>
                <a:solidFill>
                  <a:srgbClr val="000000"/>
                </a:solidFill>
                <a:effectLst/>
                <a:uLnTx/>
                <a:uFillTx/>
                <a:latin typeface="Arial" charset="0"/>
                <a:ea typeface="msgothic" charset="-128"/>
              </a:rPr>
              <a:t> J. R. Soc. Interface 2014;11:20130505</a:t>
            </a:r>
          </a:p>
        </p:txBody>
      </p:sp>
      <p:sp>
        <p:nvSpPr>
          <p:cNvPr id="3" name="Content Placeholder 2"/>
          <p:cNvSpPr>
            <a:spLocks noGrp="1" noChangeAspect="1"/>
          </p:cNvSpPr>
          <p:nvPr>
            <p:ph idx="1"/>
          </p:nvPr>
        </p:nvSpPr>
        <p:spPr>
          <a:xfrm>
            <a:off x="7490765" y="2037665"/>
            <a:ext cx="1577035" cy="276293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20000"/>
              </a:lnSpc>
              <a:spcBef>
                <a:spcPts val="1600"/>
              </a:spcBef>
              <a:buSzPct val="100000"/>
              <a:buNone/>
            </a:pPr>
            <a:r>
              <a:rPr lang="en-US" altLang="en-US" sz="1600" dirty="0"/>
              <a:t>The Reverse Engineering toolbox: many tools can be applied to </a:t>
            </a:r>
            <a:r>
              <a:rPr lang="en-US" sz="1600" dirty="0"/>
              <a:t>find the best model to explain a certain set of observed data.</a:t>
            </a:r>
            <a:endParaRPr lang="en-US" altLang="en-US" sz="1600" dirty="0"/>
          </a:p>
        </p:txBody>
      </p:sp>
      <p:sp>
        <p:nvSpPr>
          <p:cNvPr id="8" name="TextBox 7"/>
          <p:cNvSpPr txBox="1"/>
          <p:nvPr/>
        </p:nvSpPr>
        <p:spPr>
          <a:xfrm>
            <a:off x="2743200" y="3276600"/>
            <a:ext cx="2362200" cy="646331"/>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ヒラギノ角ゴ Pro W3" pitchFamily="1" charset="-128"/>
                <a:cs typeface="Arial"/>
              </a:rPr>
              <a:t>Reverse Engineering of Complex Systems</a:t>
            </a:r>
          </a:p>
        </p:txBody>
      </p:sp>
    </p:spTree>
    <p:extLst>
      <p:ext uri="{BB962C8B-B14F-4D97-AF65-F5344CB8AC3E}">
        <p14:creationId xmlns:p14="http://schemas.microsoft.com/office/powerpoint/2010/main" val="114122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04800" y="1970567"/>
            <a:ext cx="4398074" cy="3094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751367"/>
          </a:xfrm>
          <a:solidFill>
            <a:srgbClr val="002060"/>
          </a:solidFill>
        </p:spPr>
        <p:txBody>
          <a:bodyPr>
            <a:normAutofit/>
          </a:bodyPr>
          <a:lstStyle/>
          <a:p>
            <a:pPr>
              <a:defRPr/>
            </a:pPr>
            <a:r>
              <a:rPr lang="en-US" dirty="0"/>
              <a:t>Hybrid Approach</a:t>
            </a:r>
          </a:p>
        </p:txBody>
      </p:sp>
      <p:sp>
        <p:nvSpPr>
          <p:cNvPr id="79874" name="Content Placeholder 2"/>
          <p:cNvSpPr>
            <a:spLocks noGrp="1"/>
          </p:cNvSpPr>
          <p:nvPr>
            <p:ph idx="1"/>
          </p:nvPr>
        </p:nvSpPr>
        <p:spPr>
          <a:xfrm>
            <a:off x="4876800" y="990600"/>
            <a:ext cx="4191000" cy="4085541"/>
          </a:xfrm>
        </p:spPr>
        <p:txBody>
          <a:bodyPr>
            <a:noAutofit/>
          </a:bodyPr>
          <a:lstStyle/>
          <a:p>
            <a:pPr marL="65088" indent="0">
              <a:spcBef>
                <a:spcPts val="1000"/>
              </a:spcBef>
              <a:buSzPct val="100000"/>
              <a:buNone/>
            </a:pPr>
            <a:r>
              <a:rPr lang="en-US" altLang="en-US" sz="1600" dirty="0"/>
              <a:t>To match the mixed imputation approach applied to the MEPS survey data we implemented a tri-mode approach</a:t>
            </a:r>
          </a:p>
          <a:p>
            <a:pPr indent="-222250">
              <a:spcBef>
                <a:spcPts val="1000"/>
              </a:spcBef>
              <a:buSzPct val="100000"/>
            </a:pPr>
            <a:r>
              <a:rPr lang="en-US" altLang="en-US" sz="1600" dirty="0"/>
              <a:t>A randomized hot-deck was performed for highly similar rows using the variables associated with visit expenditure and insurance coverage.</a:t>
            </a:r>
          </a:p>
          <a:p>
            <a:pPr indent="-222250">
              <a:spcBef>
                <a:spcPts val="1000"/>
              </a:spcBef>
              <a:buSzPct val="100000"/>
            </a:pPr>
            <a:r>
              <a:rPr lang="en-US" altLang="en-US" sz="1600" dirty="0"/>
              <a:t>A Multi-Output Random Forest Model was trained on the past 5 years of data. Payment breakouts were predicted using this trained model.</a:t>
            </a:r>
          </a:p>
          <a:p>
            <a:pPr indent="-222250">
              <a:spcBef>
                <a:spcPts val="1000"/>
              </a:spcBef>
              <a:buSzPct val="100000"/>
            </a:pPr>
            <a:r>
              <a:rPr lang="en-US" altLang="en-US" sz="1600" dirty="0"/>
              <a:t>Rules for specific classes were automatically learned by by analyzing decision boundaries with full class coverage in  the Random Forest. Rules automatically selected with an iterative test procedure.</a:t>
            </a:r>
          </a:p>
          <a:p>
            <a:pPr indent="-222250">
              <a:spcBef>
                <a:spcPts val="1000"/>
              </a:spcBef>
              <a:buSzPct val="100000"/>
            </a:pPr>
            <a:r>
              <a:rPr lang="en-US" altLang="en-US" sz="1600" dirty="0"/>
              <a:t>The results of both approaches were directly combined into the final imputed dataset.</a:t>
            </a:r>
          </a:p>
        </p:txBody>
      </p:sp>
    </p:spTree>
    <p:extLst>
      <p:ext uri="{BB962C8B-B14F-4D97-AF65-F5344CB8AC3E}">
        <p14:creationId xmlns:p14="http://schemas.microsoft.com/office/powerpoint/2010/main" val="124639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4083"/>
          </a:xfrm>
          <a:solidFill>
            <a:srgbClr val="002060"/>
          </a:solidFill>
        </p:spPr>
        <p:txBody>
          <a:bodyPr/>
          <a:lstStyle/>
          <a:p>
            <a:pPr>
              <a:defRPr/>
            </a:pPr>
            <a:r>
              <a:rPr lang="en-US" dirty="0"/>
              <a:t>MEPS Random Forest Results</a:t>
            </a:r>
          </a:p>
        </p:txBody>
      </p:sp>
      <p:sp>
        <p:nvSpPr>
          <p:cNvPr id="45058" name="Content Placeholder 4"/>
          <p:cNvSpPr>
            <a:spLocks noGrp="1"/>
          </p:cNvSpPr>
          <p:nvPr>
            <p:ph idx="1"/>
          </p:nvPr>
        </p:nvSpPr>
        <p:spPr/>
        <p:txBody>
          <a:bodyPr/>
          <a:lstStyle/>
          <a:p>
            <a:endParaRPr lang="en-US" altLang="en-US"/>
          </a:p>
        </p:txBody>
      </p:sp>
      <p:pic>
        <p:nvPicPr>
          <p:cNvPr id="45059" name="Picture 5"/>
          <p:cNvPicPr>
            <a:picLocks noChangeAspect="1"/>
          </p:cNvPicPr>
          <p:nvPr/>
        </p:nvPicPr>
        <p:blipFill rotWithShape="1">
          <a:blip r:embed="rId2" cstate="email">
            <a:extLst>
              <a:ext uri="{28A0092B-C50C-407E-A947-70E740481C1C}">
                <a14:useLocalDpi xmlns:a14="http://schemas.microsoft.com/office/drawing/2010/main"/>
              </a:ext>
            </a:extLst>
          </a:blip>
          <a:srcRect l="-2345"/>
          <a:stretch/>
        </p:blipFill>
        <p:spPr bwMode="auto">
          <a:xfrm>
            <a:off x="274320" y="1295400"/>
            <a:ext cx="8595360" cy="392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63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73"/>
            <a:ext cx="9144000" cy="628256"/>
          </a:xfrm>
          <a:solidFill>
            <a:srgbClr val="002060"/>
          </a:solidFill>
        </p:spPr>
        <p:txBody>
          <a:bodyPr/>
          <a:lstStyle/>
          <a:p>
            <a:r>
              <a:rPr lang="en-US" dirty="0"/>
              <a:t>2014 Fast-track ML Imputation Results</a:t>
            </a:r>
          </a:p>
        </p:txBody>
      </p:sp>
      <p:grpSp>
        <p:nvGrpSpPr>
          <p:cNvPr id="801" name="Group 800">
            <a:extLst>
              <a:ext uri="{FF2B5EF4-FFF2-40B4-BE49-F238E27FC236}">
                <a16:creationId xmlns:a16="http://schemas.microsoft.com/office/drawing/2014/main" id="{3D6FA3F8-AEAD-430E-B094-0D1E1B36E200}"/>
              </a:ext>
            </a:extLst>
          </p:cNvPr>
          <p:cNvGrpSpPr/>
          <p:nvPr/>
        </p:nvGrpSpPr>
        <p:grpSpPr>
          <a:xfrm>
            <a:off x="164942" y="763586"/>
            <a:ext cx="9197975" cy="5789613"/>
            <a:chOff x="66675" y="1076325"/>
            <a:chExt cx="9197975" cy="5483226"/>
          </a:xfrm>
        </p:grpSpPr>
        <p:grpSp>
          <p:nvGrpSpPr>
            <p:cNvPr id="406" name="Group 603">
              <a:extLst>
                <a:ext uri="{FF2B5EF4-FFF2-40B4-BE49-F238E27FC236}">
                  <a16:creationId xmlns:a16="http://schemas.microsoft.com/office/drawing/2014/main" id="{3BA1F0CC-16A9-4BE7-84C8-6C7045C23469}"/>
                </a:ext>
              </a:extLst>
            </p:cNvPr>
            <p:cNvGrpSpPr>
              <a:grpSpLocks/>
            </p:cNvGrpSpPr>
            <p:nvPr/>
          </p:nvGrpSpPr>
          <p:grpSpPr bwMode="auto">
            <a:xfrm>
              <a:off x="76200" y="1076325"/>
              <a:ext cx="9188450" cy="5337175"/>
              <a:chOff x="48" y="678"/>
              <a:chExt cx="5788" cy="3362"/>
            </a:xfrm>
          </p:grpSpPr>
          <p:sp>
            <p:nvSpPr>
              <p:cNvPr id="601" name="Rectangle 403">
                <a:extLst>
                  <a:ext uri="{FF2B5EF4-FFF2-40B4-BE49-F238E27FC236}">
                    <a16:creationId xmlns:a16="http://schemas.microsoft.com/office/drawing/2014/main" id="{3D1424EB-287C-49F9-BED8-DF2514727E66}"/>
                  </a:ext>
                </a:extLst>
              </p:cNvPr>
              <p:cNvSpPr>
                <a:spLocks noChangeArrowheads="1"/>
              </p:cNvSpPr>
              <p:nvPr/>
            </p:nvSpPr>
            <p:spPr bwMode="auto">
              <a:xfrm>
                <a:off x="94" y="678"/>
                <a:ext cx="567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rPr>
                  <a:t>Table 5-3. Means and Standard Errors of the Medical Expenditures of Visiting to Physicians by Existing Data and AI/ML Imputed Data, 2014 MEPS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2" name="Rectangle 404">
                <a:extLst>
                  <a:ext uri="{FF2B5EF4-FFF2-40B4-BE49-F238E27FC236}">
                    <a16:creationId xmlns:a16="http://schemas.microsoft.com/office/drawing/2014/main" id="{3453A74C-1958-4FFD-A904-412C9868DA7F}"/>
                  </a:ext>
                </a:extLst>
              </p:cNvPr>
              <p:cNvSpPr>
                <a:spLocks noChangeArrowheads="1"/>
              </p:cNvSpPr>
              <p:nvPr/>
            </p:nvSpPr>
            <p:spPr bwMode="auto">
              <a:xfrm>
                <a:off x="2011" y="1336"/>
                <a:ext cx="62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Unweighted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3" name="Rectangle 405">
                <a:extLst>
                  <a:ext uri="{FF2B5EF4-FFF2-40B4-BE49-F238E27FC236}">
                    <a16:creationId xmlns:a16="http://schemas.microsoft.com/office/drawing/2014/main" id="{9C4C65A9-2219-4DEB-8BD8-38EC6A05A1A7}"/>
                  </a:ext>
                </a:extLst>
              </p:cNvPr>
              <p:cNvSpPr>
                <a:spLocks noChangeArrowheads="1"/>
              </p:cNvSpPr>
              <p:nvPr/>
            </p:nvSpPr>
            <p:spPr bwMode="auto">
              <a:xfrm>
                <a:off x="3806" y="1336"/>
                <a:ext cx="62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Unweighted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4" name="Rectangle 406">
                <a:extLst>
                  <a:ext uri="{FF2B5EF4-FFF2-40B4-BE49-F238E27FC236}">
                    <a16:creationId xmlns:a16="http://schemas.microsoft.com/office/drawing/2014/main" id="{BA869238-CCCE-4723-AB1D-A847EC8F26E5}"/>
                  </a:ext>
                </a:extLst>
              </p:cNvPr>
              <p:cNvSpPr>
                <a:spLocks noChangeArrowheads="1"/>
              </p:cNvSpPr>
              <p:nvPr/>
            </p:nvSpPr>
            <p:spPr bwMode="auto">
              <a:xfrm>
                <a:off x="2151" y="1445"/>
                <a:ext cx="3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5" name="Rectangle 407">
                <a:extLst>
                  <a:ext uri="{FF2B5EF4-FFF2-40B4-BE49-F238E27FC236}">
                    <a16:creationId xmlns:a16="http://schemas.microsoft.com/office/drawing/2014/main" id="{808A856A-6471-4818-A0DD-F17A8256EACE}"/>
                  </a:ext>
                </a:extLst>
              </p:cNvPr>
              <p:cNvSpPr>
                <a:spLocks noChangeArrowheads="1"/>
              </p:cNvSpPr>
              <p:nvPr/>
            </p:nvSpPr>
            <p:spPr bwMode="auto">
              <a:xfrm>
                <a:off x="2749" y="1445"/>
                <a:ext cx="3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6" name="Rectangle 408">
                <a:extLst>
                  <a:ext uri="{FF2B5EF4-FFF2-40B4-BE49-F238E27FC236}">
                    <a16:creationId xmlns:a16="http://schemas.microsoft.com/office/drawing/2014/main" id="{77146319-6D07-4445-9C32-EA2E07A9CEBC}"/>
                  </a:ext>
                </a:extLst>
              </p:cNvPr>
              <p:cNvSpPr>
                <a:spLocks noChangeArrowheads="1"/>
              </p:cNvSpPr>
              <p:nvPr/>
            </p:nvSpPr>
            <p:spPr bwMode="auto">
              <a:xfrm>
                <a:off x="3269" y="1445"/>
                <a:ext cx="48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SE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7" name="Rectangle 409">
                <a:extLst>
                  <a:ext uri="{FF2B5EF4-FFF2-40B4-BE49-F238E27FC236}">
                    <a16:creationId xmlns:a16="http://schemas.microsoft.com/office/drawing/2014/main" id="{C0166659-DFCE-4F3E-A8CF-24FB32558C16}"/>
                  </a:ext>
                </a:extLst>
              </p:cNvPr>
              <p:cNvSpPr>
                <a:spLocks noChangeArrowheads="1"/>
              </p:cNvSpPr>
              <p:nvPr/>
            </p:nvSpPr>
            <p:spPr bwMode="auto">
              <a:xfrm>
                <a:off x="3946" y="1445"/>
                <a:ext cx="3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8" name="Rectangle 410">
                <a:extLst>
                  <a:ext uri="{FF2B5EF4-FFF2-40B4-BE49-F238E27FC236}">
                    <a16:creationId xmlns:a16="http://schemas.microsoft.com/office/drawing/2014/main" id="{6BFDD51C-B277-4E3B-B2FC-6D5148E29977}"/>
                  </a:ext>
                </a:extLst>
              </p:cNvPr>
              <p:cNvSpPr>
                <a:spLocks noChangeArrowheads="1"/>
              </p:cNvSpPr>
              <p:nvPr/>
            </p:nvSpPr>
            <p:spPr bwMode="auto">
              <a:xfrm>
                <a:off x="4544" y="1445"/>
                <a:ext cx="31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9" name="Rectangle 411">
                <a:extLst>
                  <a:ext uri="{FF2B5EF4-FFF2-40B4-BE49-F238E27FC236}">
                    <a16:creationId xmlns:a16="http://schemas.microsoft.com/office/drawing/2014/main" id="{C97AF80E-00D7-4428-A128-D4ADDDF74931}"/>
                  </a:ext>
                </a:extLst>
              </p:cNvPr>
              <p:cNvSpPr>
                <a:spLocks noChangeArrowheads="1"/>
              </p:cNvSpPr>
              <p:nvPr/>
            </p:nvSpPr>
            <p:spPr bwMode="auto">
              <a:xfrm>
                <a:off x="5065" y="1445"/>
                <a:ext cx="48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SE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0" name="Rectangle 412">
                <a:extLst>
                  <a:ext uri="{FF2B5EF4-FFF2-40B4-BE49-F238E27FC236}">
                    <a16:creationId xmlns:a16="http://schemas.microsoft.com/office/drawing/2014/main" id="{1970594C-006B-485F-B46C-CD1A9EDBCFFA}"/>
                  </a:ext>
                </a:extLst>
              </p:cNvPr>
              <p:cNvSpPr>
                <a:spLocks noChangeArrowheads="1"/>
              </p:cNvSpPr>
              <p:nvPr/>
            </p:nvSpPr>
            <p:spPr bwMode="auto">
              <a:xfrm>
                <a:off x="70" y="1562"/>
                <a:ext cx="79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Times New Roman" panose="02020603050405020304" pitchFamily="18" charset="0"/>
                  </a:rPr>
                  <a:t>Amount Paid By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1" name="Rectangle 413">
                <a:extLst>
                  <a:ext uri="{FF2B5EF4-FFF2-40B4-BE49-F238E27FC236}">
                    <a16:creationId xmlns:a16="http://schemas.microsoft.com/office/drawing/2014/main" id="{00E95C4C-68D1-40B1-8495-9FE49A21C609}"/>
                  </a:ext>
                </a:extLst>
              </p:cNvPr>
              <p:cNvSpPr>
                <a:spLocks noChangeArrowheads="1"/>
              </p:cNvSpPr>
              <p:nvPr/>
            </p:nvSpPr>
            <p:spPr bwMode="auto">
              <a:xfrm>
                <a:off x="70" y="1679"/>
                <a:ext cx="81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FAMILY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2" name="Rectangle 414">
                <a:extLst>
                  <a:ext uri="{FF2B5EF4-FFF2-40B4-BE49-F238E27FC236}">
                    <a16:creationId xmlns:a16="http://schemas.microsoft.com/office/drawing/2014/main" id="{BD2EDEAB-F018-46AC-B8F0-54A86451B273}"/>
                  </a:ext>
                </a:extLst>
              </p:cNvPr>
              <p:cNvSpPr>
                <a:spLocks noChangeArrowheads="1"/>
              </p:cNvSpPr>
              <p:nvPr/>
            </p:nvSpPr>
            <p:spPr bwMode="auto">
              <a:xfrm>
                <a:off x="2274" y="1666"/>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21.19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3" name="Rectangle 415">
                <a:extLst>
                  <a:ext uri="{FF2B5EF4-FFF2-40B4-BE49-F238E27FC236}">
                    <a16:creationId xmlns:a16="http://schemas.microsoft.com/office/drawing/2014/main" id="{62AD1A09-CF31-421D-A6F8-65D5C4F7324D}"/>
                  </a:ext>
                </a:extLst>
              </p:cNvPr>
              <p:cNvSpPr>
                <a:spLocks noChangeArrowheads="1"/>
              </p:cNvSpPr>
              <p:nvPr/>
            </p:nvSpPr>
            <p:spPr bwMode="auto">
              <a:xfrm>
                <a:off x="2872" y="1662"/>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25.98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 name="Rectangle 416">
                <a:extLst>
                  <a:ext uri="{FF2B5EF4-FFF2-40B4-BE49-F238E27FC236}">
                    <a16:creationId xmlns:a16="http://schemas.microsoft.com/office/drawing/2014/main" id="{6F1D0B49-9CE9-4029-B1A9-B47FED64F7D0}"/>
                  </a:ext>
                </a:extLst>
              </p:cNvPr>
              <p:cNvSpPr>
                <a:spLocks noChangeArrowheads="1"/>
              </p:cNvSpPr>
              <p:nvPr/>
            </p:nvSpPr>
            <p:spPr bwMode="auto">
              <a:xfrm>
                <a:off x="3532" y="166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 name="Rectangle 417">
                <a:extLst>
                  <a:ext uri="{FF2B5EF4-FFF2-40B4-BE49-F238E27FC236}">
                    <a16:creationId xmlns:a16="http://schemas.microsoft.com/office/drawing/2014/main" id="{746B1C79-4BAF-4390-AB0A-1485628FE41A}"/>
                  </a:ext>
                </a:extLst>
              </p:cNvPr>
              <p:cNvSpPr>
                <a:spLocks noChangeArrowheads="1"/>
              </p:cNvSpPr>
              <p:nvPr/>
            </p:nvSpPr>
            <p:spPr bwMode="auto">
              <a:xfrm>
                <a:off x="4069" y="1662"/>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27.96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6" name="Rectangle 418">
                <a:extLst>
                  <a:ext uri="{FF2B5EF4-FFF2-40B4-BE49-F238E27FC236}">
                    <a16:creationId xmlns:a16="http://schemas.microsoft.com/office/drawing/2014/main" id="{1E91ABAE-A1AE-4C73-A337-1E07D8216B18}"/>
                  </a:ext>
                </a:extLst>
              </p:cNvPr>
              <p:cNvSpPr>
                <a:spLocks noChangeArrowheads="1"/>
              </p:cNvSpPr>
              <p:nvPr/>
            </p:nvSpPr>
            <p:spPr bwMode="auto">
              <a:xfrm>
                <a:off x="4667" y="1662"/>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31.81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7" name="Rectangle 419">
                <a:extLst>
                  <a:ext uri="{FF2B5EF4-FFF2-40B4-BE49-F238E27FC236}">
                    <a16:creationId xmlns:a16="http://schemas.microsoft.com/office/drawing/2014/main" id="{BA8E272C-7159-4A71-827B-B9AE3E01570C}"/>
                  </a:ext>
                </a:extLst>
              </p:cNvPr>
              <p:cNvSpPr>
                <a:spLocks noChangeArrowheads="1"/>
              </p:cNvSpPr>
              <p:nvPr/>
            </p:nvSpPr>
            <p:spPr bwMode="auto">
              <a:xfrm>
                <a:off x="5327" y="166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 name="Rectangle 420">
                <a:extLst>
                  <a:ext uri="{FF2B5EF4-FFF2-40B4-BE49-F238E27FC236}">
                    <a16:creationId xmlns:a16="http://schemas.microsoft.com/office/drawing/2014/main" id="{0028BA49-58E3-4EAD-B557-171662015B3A}"/>
                  </a:ext>
                </a:extLst>
              </p:cNvPr>
              <p:cNvSpPr>
                <a:spLocks noChangeArrowheads="1"/>
              </p:cNvSpPr>
              <p:nvPr/>
            </p:nvSpPr>
            <p:spPr bwMode="auto">
              <a:xfrm>
                <a:off x="70" y="1796"/>
                <a:ext cx="91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MEDICARE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 name="Rectangle 421">
                <a:extLst>
                  <a:ext uri="{FF2B5EF4-FFF2-40B4-BE49-F238E27FC236}">
                    <a16:creationId xmlns:a16="http://schemas.microsoft.com/office/drawing/2014/main" id="{D249C016-B7DE-453E-810F-D7F5C4AC4447}"/>
                  </a:ext>
                </a:extLst>
              </p:cNvPr>
              <p:cNvSpPr>
                <a:spLocks noChangeArrowheads="1"/>
              </p:cNvSpPr>
              <p:nvPr/>
            </p:nvSpPr>
            <p:spPr bwMode="auto">
              <a:xfrm>
                <a:off x="2274" y="1783"/>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54.72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 name="Rectangle 422">
                <a:extLst>
                  <a:ext uri="{FF2B5EF4-FFF2-40B4-BE49-F238E27FC236}">
                    <a16:creationId xmlns:a16="http://schemas.microsoft.com/office/drawing/2014/main" id="{183B65E5-48E0-4CDD-9936-79155A88A54B}"/>
                  </a:ext>
                </a:extLst>
              </p:cNvPr>
              <p:cNvSpPr>
                <a:spLocks noChangeArrowheads="1"/>
              </p:cNvSpPr>
              <p:nvPr/>
            </p:nvSpPr>
            <p:spPr bwMode="auto">
              <a:xfrm>
                <a:off x="2872" y="1779"/>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57.30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 name="Rectangle 423">
                <a:extLst>
                  <a:ext uri="{FF2B5EF4-FFF2-40B4-BE49-F238E27FC236}">
                    <a16:creationId xmlns:a16="http://schemas.microsoft.com/office/drawing/2014/main" id="{AED5C218-CE0C-40F1-8F8D-CCE31BEFC3E2}"/>
                  </a:ext>
                </a:extLst>
              </p:cNvPr>
              <p:cNvSpPr>
                <a:spLocks noChangeArrowheads="1"/>
              </p:cNvSpPr>
              <p:nvPr/>
            </p:nvSpPr>
            <p:spPr bwMode="auto">
              <a:xfrm>
                <a:off x="3532" y="1779"/>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2" name="Rectangle 424">
                <a:extLst>
                  <a:ext uri="{FF2B5EF4-FFF2-40B4-BE49-F238E27FC236}">
                    <a16:creationId xmlns:a16="http://schemas.microsoft.com/office/drawing/2014/main" id="{D4E8FEA7-8FF9-4B04-B1F7-B4C6EC8A6ADA}"/>
                  </a:ext>
                </a:extLst>
              </p:cNvPr>
              <p:cNvSpPr>
                <a:spLocks noChangeArrowheads="1"/>
              </p:cNvSpPr>
              <p:nvPr/>
            </p:nvSpPr>
            <p:spPr bwMode="auto">
              <a:xfrm>
                <a:off x="4069" y="1779"/>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55.81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3" name="Rectangle 425">
                <a:extLst>
                  <a:ext uri="{FF2B5EF4-FFF2-40B4-BE49-F238E27FC236}">
                    <a16:creationId xmlns:a16="http://schemas.microsoft.com/office/drawing/2014/main" id="{32B34A2D-3BF3-4B73-9E25-28CC789F33BF}"/>
                  </a:ext>
                </a:extLst>
              </p:cNvPr>
              <p:cNvSpPr>
                <a:spLocks noChangeArrowheads="1"/>
              </p:cNvSpPr>
              <p:nvPr/>
            </p:nvSpPr>
            <p:spPr bwMode="auto">
              <a:xfrm>
                <a:off x="4667" y="1779"/>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58.59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4" name="Rectangle 426">
                <a:extLst>
                  <a:ext uri="{FF2B5EF4-FFF2-40B4-BE49-F238E27FC236}">
                    <a16:creationId xmlns:a16="http://schemas.microsoft.com/office/drawing/2014/main" id="{7E1C5490-4ADD-4924-BF51-3E899C93F1F1}"/>
                  </a:ext>
                </a:extLst>
              </p:cNvPr>
              <p:cNvSpPr>
                <a:spLocks noChangeArrowheads="1"/>
              </p:cNvSpPr>
              <p:nvPr/>
            </p:nvSpPr>
            <p:spPr bwMode="auto">
              <a:xfrm>
                <a:off x="5327" y="1779"/>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5" name="Rectangle 427">
                <a:extLst>
                  <a:ext uri="{FF2B5EF4-FFF2-40B4-BE49-F238E27FC236}">
                    <a16:creationId xmlns:a16="http://schemas.microsoft.com/office/drawing/2014/main" id="{7F8AD39C-2862-41E9-A85A-A1224B21465E}"/>
                  </a:ext>
                </a:extLst>
              </p:cNvPr>
              <p:cNvSpPr>
                <a:spLocks noChangeArrowheads="1"/>
              </p:cNvSpPr>
              <p:nvPr/>
            </p:nvSpPr>
            <p:spPr bwMode="auto">
              <a:xfrm>
                <a:off x="70" y="1913"/>
                <a:ext cx="91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MEDICAID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6" name="Rectangle 428">
                <a:extLst>
                  <a:ext uri="{FF2B5EF4-FFF2-40B4-BE49-F238E27FC236}">
                    <a16:creationId xmlns:a16="http://schemas.microsoft.com/office/drawing/2014/main" id="{9FFBC7F7-BFFD-4965-A3D7-64633525B0C4}"/>
                  </a:ext>
                </a:extLst>
              </p:cNvPr>
              <p:cNvSpPr>
                <a:spLocks noChangeArrowheads="1"/>
              </p:cNvSpPr>
              <p:nvPr/>
            </p:nvSpPr>
            <p:spPr bwMode="auto">
              <a:xfrm>
                <a:off x="2274" y="1900"/>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30.32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7" name="Rectangle 429">
                <a:extLst>
                  <a:ext uri="{FF2B5EF4-FFF2-40B4-BE49-F238E27FC236}">
                    <a16:creationId xmlns:a16="http://schemas.microsoft.com/office/drawing/2014/main" id="{D8C85DAC-71AA-4CA5-8301-AB2505B2AB9E}"/>
                  </a:ext>
                </a:extLst>
              </p:cNvPr>
              <p:cNvSpPr>
                <a:spLocks noChangeArrowheads="1"/>
              </p:cNvSpPr>
              <p:nvPr/>
            </p:nvSpPr>
            <p:spPr bwMode="auto">
              <a:xfrm>
                <a:off x="2872" y="1896"/>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8" name="Rectangle 430">
                <a:extLst>
                  <a:ext uri="{FF2B5EF4-FFF2-40B4-BE49-F238E27FC236}">
                    <a16:creationId xmlns:a16="http://schemas.microsoft.com/office/drawing/2014/main" id="{1664B87A-BECE-42C5-9448-936E3ABFCF2B}"/>
                  </a:ext>
                </a:extLst>
              </p:cNvPr>
              <p:cNvSpPr>
                <a:spLocks noChangeArrowheads="1"/>
              </p:cNvSpPr>
              <p:nvPr/>
            </p:nvSpPr>
            <p:spPr bwMode="auto">
              <a:xfrm>
                <a:off x="3532" y="1896"/>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9" name="Rectangle 431">
                <a:extLst>
                  <a:ext uri="{FF2B5EF4-FFF2-40B4-BE49-F238E27FC236}">
                    <a16:creationId xmlns:a16="http://schemas.microsoft.com/office/drawing/2014/main" id="{1A3C370B-69DC-4277-BD88-BEEAD50206C5}"/>
                  </a:ext>
                </a:extLst>
              </p:cNvPr>
              <p:cNvSpPr>
                <a:spLocks noChangeArrowheads="1"/>
              </p:cNvSpPr>
              <p:nvPr/>
            </p:nvSpPr>
            <p:spPr bwMode="auto">
              <a:xfrm>
                <a:off x="4069" y="1896"/>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29.48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0" name="Rectangle 432">
                <a:extLst>
                  <a:ext uri="{FF2B5EF4-FFF2-40B4-BE49-F238E27FC236}">
                    <a16:creationId xmlns:a16="http://schemas.microsoft.com/office/drawing/2014/main" id="{DD19F306-5FAD-4080-B172-E38DDB59722A}"/>
                  </a:ext>
                </a:extLst>
              </p:cNvPr>
              <p:cNvSpPr>
                <a:spLocks noChangeArrowheads="1"/>
              </p:cNvSpPr>
              <p:nvPr/>
            </p:nvSpPr>
            <p:spPr bwMode="auto">
              <a:xfrm>
                <a:off x="4667" y="1896"/>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18.46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1" name="Rectangle 433">
                <a:extLst>
                  <a:ext uri="{FF2B5EF4-FFF2-40B4-BE49-F238E27FC236}">
                    <a16:creationId xmlns:a16="http://schemas.microsoft.com/office/drawing/2014/main" id="{69073C01-CF8A-47DD-98AF-B5AACE23567B}"/>
                  </a:ext>
                </a:extLst>
              </p:cNvPr>
              <p:cNvSpPr>
                <a:spLocks noChangeArrowheads="1"/>
              </p:cNvSpPr>
              <p:nvPr/>
            </p:nvSpPr>
            <p:spPr bwMode="auto">
              <a:xfrm>
                <a:off x="5327" y="1896"/>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2" name="Rectangle 434">
                <a:extLst>
                  <a:ext uri="{FF2B5EF4-FFF2-40B4-BE49-F238E27FC236}">
                    <a16:creationId xmlns:a16="http://schemas.microsoft.com/office/drawing/2014/main" id="{4E730303-6F2B-4A7F-957B-B8D23B3AB007}"/>
                  </a:ext>
                </a:extLst>
              </p:cNvPr>
              <p:cNvSpPr>
                <a:spLocks noChangeArrowheads="1"/>
              </p:cNvSpPr>
              <p:nvPr/>
            </p:nvSpPr>
            <p:spPr bwMode="auto">
              <a:xfrm>
                <a:off x="70" y="2030"/>
                <a:ext cx="122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PRIVATE INSURANCE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3" name="Rectangle 435">
                <a:extLst>
                  <a:ext uri="{FF2B5EF4-FFF2-40B4-BE49-F238E27FC236}">
                    <a16:creationId xmlns:a16="http://schemas.microsoft.com/office/drawing/2014/main" id="{24A77887-32FB-4F92-80B1-4E57C47CFB3F}"/>
                  </a:ext>
                </a:extLst>
              </p:cNvPr>
              <p:cNvSpPr>
                <a:spLocks noChangeArrowheads="1"/>
              </p:cNvSpPr>
              <p:nvPr/>
            </p:nvSpPr>
            <p:spPr bwMode="auto">
              <a:xfrm>
                <a:off x="2274" y="2017"/>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75.59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4" name="Rectangle 436">
                <a:extLst>
                  <a:ext uri="{FF2B5EF4-FFF2-40B4-BE49-F238E27FC236}">
                    <a16:creationId xmlns:a16="http://schemas.microsoft.com/office/drawing/2014/main" id="{E94D6D3E-F0A9-426C-8D9D-DB98BB64A6CA}"/>
                  </a:ext>
                </a:extLst>
              </p:cNvPr>
              <p:cNvSpPr>
                <a:spLocks noChangeArrowheads="1"/>
              </p:cNvSpPr>
              <p:nvPr/>
            </p:nvSpPr>
            <p:spPr bwMode="auto">
              <a:xfrm>
                <a:off x="2872" y="2013"/>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87.02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5" name="Rectangle 437">
                <a:extLst>
                  <a:ext uri="{FF2B5EF4-FFF2-40B4-BE49-F238E27FC236}">
                    <a16:creationId xmlns:a16="http://schemas.microsoft.com/office/drawing/2014/main" id="{9D182DED-C4AA-4A43-BA39-D72125B84B50}"/>
                  </a:ext>
                </a:extLst>
              </p:cNvPr>
              <p:cNvSpPr>
                <a:spLocks noChangeArrowheads="1"/>
              </p:cNvSpPr>
              <p:nvPr/>
            </p:nvSpPr>
            <p:spPr bwMode="auto">
              <a:xfrm>
                <a:off x="3532" y="2013"/>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6" name="Rectangle 438">
                <a:extLst>
                  <a:ext uri="{FF2B5EF4-FFF2-40B4-BE49-F238E27FC236}">
                    <a16:creationId xmlns:a16="http://schemas.microsoft.com/office/drawing/2014/main" id="{44CB890A-D2E0-4D89-A8D4-9BB915EF4BFF}"/>
                  </a:ext>
                </a:extLst>
              </p:cNvPr>
              <p:cNvSpPr>
                <a:spLocks noChangeArrowheads="1"/>
              </p:cNvSpPr>
              <p:nvPr/>
            </p:nvSpPr>
            <p:spPr bwMode="auto">
              <a:xfrm>
                <a:off x="4069" y="2013"/>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76.31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7" name="Rectangle 439">
                <a:extLst>
                  <a:ext uri="{FF2B5EF4-FFF2-40B4-BE49-F238E27FC236}">
                    <a16:creationId xmlns:a16="http://schemas.microsoft.com/office/drawing/2014/main" id="{ED04B27D-34CC-4BB1-8994-80F42DA85246}"/>
                  </a:ext>
                </a:extLst>
              </p:cNvPr>
              <p:cNvSpPr>
                <a:spLocks noChangeArrowheads="1"/>
              </p:cNvSpPr>
              <p:nvPr/>
            </p:nvSpPr>
            <p:spPr bwMode="auto">
              <a:xfrm>
                <a:off x="4667" y="2013"/>
                <a:ext cx="3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86.88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8" name="Rectangle 440">
                <a:extLst>
                  <a:ext uri="{FF2B5EF4-FFF2-40B4-BE49-F238E27FC236}">
                    <a16:creationId xmlns:a16="http://schemas.microsoft.com/office/drawing/2014/main" id="{385425BB-60D0-4BB1-B06F-97BCC50E9B35}"/>
                  </a:ext>
                </a:extLst>
              </p:cNvPr>
              <p:cNvSpPr>
                <a:spLocks noChangeArrowheads="1"/>
              </p:cNvSpPr>
              <p:nvPr/>
            </p:nvSpPr>
            <p:spPr bwMode="auto">
              <a:xfrm>
                <a:off x="5327" y="2013"/>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9" name="Rectangle 441">
                <a:extLst>
                  <a:ext uri="{FF2B5EF4-FFF2-40B4-BE49-F238E27FC236}">
                    <a16:creationId xmlns:a16="http://schemas.microsoft.com/office/drawing/2014/main" id="{EA884B05-FEE8-4E72-8185-153173B1AE37}"/>
                  </a:ext>
                </a:extLst>
              </p:cNvPr>
              <p:cNvSpPr>
                <a:spLocks noChangeArrowheads="1"/>
              </p:cNvSpPr>
              <p:nvPr/>
            </p:nvSpPr>
            <p:spPr bwMode="auto">
              <a:xfrm>
                <a:off x="70" y="2147"/>
                <a:ext cx="130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VETERANS/CHAMPVA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0" name="Rectangle 442">
                <a:extLst>
                  <a:ext uri="{FF2B5EF4-FFF2-40B4-BE49-F238E27FC236}">
                    <a16:creationId xmlns:a16="http://schemas.microsoft.com/office/drawing/2014/main" id="{A78ABC00-30BD-4568-B2E5-DB9F66B41428}"/>
                  </a:ext>
                </a:extLst>
              </p:cNvPr>
              <p:cNvSpPr>
                <a:spLocks noChangeArrowheads="1"/>
              </p:cNvSpPr>
              <p:nvPr/>
            </p:nvSpPr>
            <p:spPr bwMode="auto">
              <a:xfrm>
                <a:off x="2335" y="213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6.71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1" name="Rectangle 443">
                <a:extLst>
                  <a:ext uri="{FF2B5EF4-FFF2-40B4-BE49-F238E27FC236}">
                    <a16:creationId xmlns:a16="http://schemas.microsoft.com/office/drawing/2014/main" id="{3C318690-8DB8-420F-83E1-BFC44E7B5FDD}"/>
                  </a:ext>
                </a:extLst>
              </p:cNvPr>
              <p:cNvSpPr>
                <a:spLocks noChangeArrowheads="1"/>
              </p:cNvSpPr>
              <p:nvPr/>
            </p:nvSpPr>
            <p:spPr bwMode="auto">
              <a:xfrm>
                <a:off x="2934" y="2130"/>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6.48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2" name="Rectangle 444">
                <a:extLst>
                  <a:ext uri="{FF2B5EF4-FFF2-40B4-BE49-F238E27FC236}">
                    <a16:creationId xmlns:a16="http://schemas.microsoft.com/office/drawing/2014/main" id="{A065B9C5-DAE3-4282-B555-83C673FA8A98}"/>
                  </a:ext>
                </a:extLst>
              </p:cNvPr>
              <p:cNvSpPr>
                <a:spLocks noChangeArrowheads="1"/>
              </p:cNvSpPr>
              <p:nvPr/>
            </p:nvSpPr>
            <p:spPr bwMode="auto">
              <a:xfrm>
                <a:off x="3532" y="2130"/>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3" name="Rectangle 445">
                <a:extLst>
                  <a:ext uri="{FF2B5EF4-FFF2-40B4-BE49-F238E27FC236}">
                    <a16:creationId xmlns:a16="http://schemas.microsoft.com/office/drawing/2014/main" id="{27B2D8CF-1EA4-4BFC-9A67-C85E5CDE1F8E}"/>
                  </a:ext>
                </a:extLst>
              </p:cNvPr>
              <p:cNvSpPr>
                <a:spLocks noChangeArrowheads="1"/>
              </p:cNvSpPr>
              <p:nvPr/>
            </p:nvSpPr>
            <p:spPr bwMode="auto">
              <a:xfrm>
                <a:off x="4131" y="2130"/>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4" name="Rectangle 446">
                <a:extLst>
                  <a:ext uri="{FF2B5EF4-FFF2-40B4-BE49-F238E27FC236}">
                    <a16:creationId xmlns:a16="http://schemas.microsoft.com/office/drawing/2014/main" id="{7470CF72-21FA-4B38-AE6F-92CADFB506B2}"/>
                  </a:ext>
                </a:extLst>
              </p:cNvPr>
              <p:cNvSpPr>
                <a:spLocks noChangeArrowheads="1"/>
              </p:cNvSpPr>
              <p:nvPr/>
            </p:nvSpPr>
            <p:spPr bwMode="auto">
              <a:xfrm>
                <a:off x="4729" y="2130"/>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5" name="Rectangle 447">
                <a:extLst>
                  <a:ext uri="{FF2B5EF4-FFF2-40B4-BE49-F238E27FC236}">
                    <a16:creationId xmlns:a16="http://schemas.microsoft.com/office/drawing/2014/main" id="{786D310D-5827-4718-B177-1BBF7F8D22F6}"/>
                  </a:ext>
                </a:extLst>
              </p:cNvPr>
              <p:cNvSpPr>
                <a:spLocks noChangeArrowheads="1"/>
              </p:cNvSpPr>
              <p:nvPr/>
            </p:nvSpPr>
            <p:spPr bwMode="auto">
              <a:xfrm>
                <a:off x="5327" y="2130"/>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6" name="Rectangle 448">
                <a:extLst>
                  <a:ext uri="{FF2B5EF4-FFF2-40B4-BE49-F238E27FC236}">
                    <a16:creationId xmlns:a16="http://schemas.microsoft.com/office/drawing/2014/main" id="{F9C77EAA-B74E-4994-A8FC-515BDAA1172F}"/>
                  </a:ext>
                </a:extLst>
              </p:cNvPr>
              <p:cNvSpPr>
                <a:spLocks noChangeArrowheads="1"/>
              </p:cNvSpPr>
              <p:nvPr/>
            </p:nvSpPr>
            <p:spPr bwMode="auto">
              <a:xfrm>
                <a:off x="70" y="2264"/>
                <a:ext cx="81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TRICARE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7" name="Rectangle 449">
                <a:extLst>
                  <a:ext uri="{FF2B5EF4-FFF2-40B4-BE49-F238E27FC236}">
                    <a16:creationId xmlns:a16="http://schemas.microsoft.com/office/drawing/2014/main" id="{6211A96D-B964-426A-B789-6C5F3157F220}"/>
                  </a:ext>
                </a:extLst>
              </p:cNvPr>
              <p:cNvSpPr>
                <a:spLocks noChangeArrowheads="1"/>
              </p:cNvSpPr>
              <p:nvPr/>
            </p:nvSpPr>
            <p:spPr bwMode="auto">
              <a:xfrm>
                <a:off x="2335" y="2251"/>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8" name="Rectangle 450">
                <a:extLst>
                  <a:ext uri="{FF2B5EF4-FFF2-40B4-BE49-F238E27FC236}">
                    <a16:creationId xmlns:a16="http://schemas.microsoft.com/office/drawing/2014/main" id="{9BE8EAC8-5005-452B-B73C-2A660870A069}"/>
                  </a:ext>
                </a:extLst>
              </p:cNvPr>
              <p:cNvSpPr>
                <a:spLocks noChangeArrowheads="1"/>
              </p:cNvSpPr>
              <p:nvPr/>
            </p:nvSpPr>
            <p:spPr bwMode="auto">
              <a:xfrm>
                <a:off x="2934" y="2247"/>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9" name="Rectangle 451">
                <a:extLst>
                  <a:ext uri="{FF2B5EF4-FFF2-40B4-BE49-F238E27FC236}">
                    <a16:creationId xmlns:a16="http://schemas.microsoft.com/office/drawing/2014/main" id="{3D1DC2D2-FA41-45A2-99B3-D26733E16961}"/>
                  </a:ext>
                </a:extLst>
              </p:cNvPr>
              <p:cNvSpPr>
                <a:spLocks noChangeArrowheads="1"/>
              </p:cNvSpPr>
              <p:nvPr/>
            </p:nvSpPr>
            <p:spPr bwMode="auto">
              <a:xfrm>
                <a:off x="3532" y="2247"/>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0" name="Rectangle 452">
                <a:extLst>
                  <a:ext uri="{FF2B5EF4-FFF2-40B4-BE49-F238E27FC236}">
                    <a16:creationId xmlns:a16="http://schemas.microsoft.com/office/drawing/2014/main" id="{7243179E-8D00-41E5-9975-6E57664C1EB7}"/>
                  </a:ext>
                </a:extLst>
              </p:cNvPr>
              <p:cNvSpPr>
                <a:spLocks noChangeArrowheads="1"/>
              </p:cNvSpPr>
              <p:nvPr/>
            </p:nvSpPr>
            <p:spPr bwMode="auto">
              <a:xfrm>
                <a:off x="4131" y="2247"/>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1" name="Rectangle 453">
                <a:extLst>
                  <a:ext uri="{FF2B5EF4-FFF2-40B4-BE49-F238E27FC236}">
                    <a16:creationId xmlns:a16="http://schemas.microsoft.com/office/drawing/2014/main" id="{17AA9F70-E629-4F64-8788-3710A4506E84}"/>
                  </a:ext>
                </a:extLst>
              </p:cNvPr>
              <p:cNvSpPr>
                <a:spLocks noChangeArrowheads="1"/>
              </p:cNvSpPr>
              <p:nvPr/>
            </p:nvSpPr>
            <p:spPr bwMode="auto">
              <a:xfrm>
                <a:off x="4729" y="2247"/>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2" name="Rectangle 454">
                <a:extLst>
                  <a:ext uri="{FF2B5EF4-FFF2-40B4-BE49-F238E27FC236}">
                    <a16:creationId xmlns:a16="http://schemas.microsoft.com/office/drawing/2014/main" id="{3CFD53CA-82A2-4DB5-8254-846A779A02B0}"/>
                  </a:ext>
                </a:extLst>
              </p:cNvPr>
              <p:cNvSpPr>
                <a:spLocks noChangeArrowheads="1"/>
              </p:cNvSpPr>
              <p:nvPr/>
            </p:nvSpPr>
            <p:spPr bwMode="auto">
              <a:xfrm>
                <a:off x="5327" y="2247"/>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3" name="Rectangle 455">
                <a:extLst>
                  <a:ext uri="{FF2B5EF4-FFF2-40B4-BE49-F238E27FC236}">
                    <a16:creationId xmlns:a16="http://schemas.microsoft.com/office/drawing/2014/main" id="{C48CB20A-402E-487C-9CAA-98A50A117529}"/>
                  </a:ext>
                </a:extLst>
              </p:cNvPr>
              <p:cNvSpPr>
                <a:spLocks noChangeArrowheads="1"/>
              </p:cNvSpPr>
              <p:nvPr/>
            </p:nvSpPr>
            <p:spPr bwMode="auto">
              <a:xfrm>
                <a:off x="70" y="2381"/>
                <a:ext cx="105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OTHER FEDERAL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4" name="Rectangle 456">
                <a:extLst>
                  <a:ext uri="{FF2B5EF4-FFF2-40B4-BE49-F238E27FC236}">
                    <a16:creationId xmlns:a16="http://schemas.microsoft.com/office/drawing/2014/main" id="{CE766DFB-4C61-4AC8-A2C3-6D4BEAA02A8B}"/>
                  </a:ext>
                </a:extLst>
              </p:cNvPr>
              <p:cNvSpPr>
                <a:spLocks noChangeArrowheads="1"/>
              </p:cNvSpPr>
              <p:nvPr/>
            </p:nvSpPr>
            <p:spPr bwMode="auto">
              <a:xfrm>
                <a:off x="2335" y="2369"/>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5" name="Rectangle 457">
                <a:extLst>
                  <a:ext uri="{FF2B5EF4-FFF2-40B4-BE49-F238E27FC236}">
                    <a16:creationId xmlns:a16="http://schemas.microsoft.com/office/drawing/2014/main" id="{AA13A36A-3E4F-43A7-A600-47FA9C82FDD8}"/>
                  </a:ext>
                </a:extLst>
              </p:cNvPr>
              <p:cNvSpPr>
                <a:spLocks noChangeArrowheads="1"/>
              </p:cNvSpPr>
              <p:nvPr/>
            </p:nvSpPr>
            <p:spPr bwMode="auto">
              <a:xfrm>
                <a:off x="2934" y="236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6" name="Rectangle 458">
                <a:extLst>
                  <a:ext uri="{FF2B5EF4-FFF2-40B4-BE49-F238E27FC236}">
                    <a16:creationId xmlns:a16="http://schemas.microsoft.com/office/drawing/2014/main" id="{6B28C3EB-AED9-4C38-85A3-FC5D9A7F2BC7}"/>
                  </a:ext>
                </a:extLst>
              </p:cNvPr>
              <p:cNvSpPr>
                <a:spLocks noChangeArrowheads="1"/>
              </p:cNvSpPr>
              <p:nvPr/>
            </p:nvSpPr>
            <p:spPr bwMode="auto">
              <a:xfrm>
                <a:off x="3532" y="236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7" name="Rectangle 459">
                <a:extLst>
                  <a:ext uri="{FF2B5EF4-FFF2-40B4-BE49-F238E27FC236}">
                    <a16:creationId xmlns:a16="http://schemas.microsoft.com/office/drawing/2014/main" id="{5700E989-84AC-4770-B4BD-FDF289438D34}"/>
                  </a:ext>
                </a:extLst>
              </p:cNvPr>
              <p:cNvSpPr>
                <a:spLocks noChangeArrowheads="1"/>
              </p:cNvSpPr>
              <p:nvPr/>
            </p:nvSpPr>
            <p:spPr bwMode="auto">
              <a:xfrm>
                <a:off x="4131" y="236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8" name="Rectangle 460">
                <a:extLst>
                  <a:ext uri="{FF2B5EF4-FFF2-40B4-BE49-F238E27FC236}">
                    <a16:creationId xmlns:a16="http://schemas.microsoft.com/office/drawing/2014/main" id="{A13EC744-3A88-43E1-82CF-0C89E34AD7E0}"/>
                  </a:ext>
                </a:extLst>
              </p:cNvPr>
              <p:cNvSpPr>
                <a:spLocks noChangeArrowheads="1"/>
              </p:cNvSpPr>
              <p:nvPr/>
            </p:nvSpPr>
            <p:spPr bwMode="auto">
              <a:xfrm>
                <a:off x="4729" y="236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9" name="Rectangle 461">
                <a:extLst>
                  <a:ext uri="{FF2B5EF4-FFF2-40B4-BE49-F238E27FC236}">
                    <a16:creationId xmlns:a16="http://schemas.microsoft.com/office/drawing/2014/main" id="{A1B4AF97-BC57-4398-9389-D899F12E201D}"/>
                  </a:ext>
                </a:extLst>
              </p:cNvPr>
              <p:cNvSpPr>
                <a:spLocks noChangeArrowheads="1"/>
              </p:cNvSpPr>
              <p:nvPr/>
            </p:nvSpPr>
            <p:spPr bwMode="auto">
              <a:xfrm>
                <a:off x="5327" y="236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0" name="Rectangle 462">
                <a:extLst>
                  <a:ext uri="{FF2B5EF4-FFF2-40B4-BE49-F238E27FC236}">
                    <a16:creationId xmlns:a16="http://schemas.microsoft.com/office/drawing/2014/main" id="{D78B6991-2A20-455B-A656-B568061F07AD}"/>
                  </a:ext>
                </a:extLst>
              </p:cNvPr>
              <p:cNvSpPr>
                <a:spLocks noChangeArrowheads="1"/>
              </p:cNvSpPr>
              <p:nvPr/>
            </p:nvSpPr>
            <p:spPr bwMode="auto">
              <a:xfrm>
                <a:off x="70" y="2498"/>
                <a:ext cx="121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STATE &amp; LOCAL GOV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1" name="Rectangle 463">
                <a:extLst>
                  <a:ext uri="{FF2B5EF4-FFF2-40B4-BE49-F238E27FC236}">
                    <a16:creationId xmlns:a16="http://schemas.microsoft.com/office/drawing/2014/main" id="{05B24B94-FAC0-4251-8032-399021C379EE}"/>
                  </a:ext>
                </a:extLst>
              </p:cNvPr>
              <p:cNvSpPr>
                <a:spLocks noChangeArrowheads="1"/>
              </p:cNvSpPr>
              <p:nvPr/>
            </p:nvSpPr>
            <p:spPr bwMode="auto">
              <a:xfrm>
                <a:off x="2335" y="2486"/>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2" name="Rectangle 464">
                <a:extLst>
                  <a:ext uri="{FF2B5EF4-FFF2-40B4-BE49-F238E27FC236}">
                    <a16:creationId xmlns:a16="http://schemas.microsoft.com/office/drawing/2014/main" id="{6ECC2946-93A8-4B32-9839-6AE917E9D0E8}"/>
                  </a:ext>
                </a:extLst>
              </p:cNvPr>
              <p:cNvSpPr>
                <a:spLocks noChangeArrowheads="1"/>
              </p:cNvSpPr>
              <p:nvPr/>
            </p:nvSpPr>
            <p:spPr bwMode="auto">
              <a:xfrm>
                <a:off x="2934" y="2481"/>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3" name="Rectangle 465">
                <a:extLst>
                  <a:ext uri="{FF2B5EF4-FFF2-40B4-BE49-F238E27FC236}">
                    <a16:creationId xmlns:a16="http://schemas.microsoft.com/office/drawing/2014/main" id="{3FE7ABD2-2A72-4F6B-99AE-B99570AC1B21}"/>
                  </a:ext>
                </a:extLst>
              </p:cNvPr>
              <p:cNvSpPr>
                <a:spLocks noChangeArrowheads="1"/>
              </p:cNvSpPr>
              <p:nvPr/>
            </p:nvSpPr>
            <p:spPr bwMode="auto">
              <a:xfrm>
                <a:off x="3532" y="2481"/>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4" name="Rectangle 466">
                <a:extLst>
                  <a:ext uri="{FF2B5EF4-FFF2-40B4-BE49-F238E27FC236}">
                    <a16:creationId xmlns:a16="http://schemas.microsoft.com/office/drawing/2014/main" id="{3CE9ADB4-45DE-424A-ADE6-D7BFFA033BA6}"/>
                  </a:ext>
                </a:extLst>
              </p:cNvPr>
              <p:cNvSpPr>
                <a:spLocks noChangeArrowheads="1"/>
              </p:cNvSpPr>
              <p:nvPr/>
            </p:nvSpPr>
            <p:spPr bwMode="auto">
              <a:xfrm>
                <a:off x="4131" y="2481"/>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5" name="Rectangle 467">
                <a:extLst>
                  <a:ext uri="{FF2B5EF4-FFF2-40B4-BE49-F238E27FC236}">
                    <a16:creationId xmlns:a16="http://schemas.microsoft.com/office/drawing/2014/main" id="{96C53C4A-D786-43FB-94C9-29D024B7E280}"/>
                  </a:ext>
                </a:extLst>
              </p:cNvPr>
              <p:cNvSpPr>
                <a:spLocks noChangeArrowheads="1"/>
              </p:cNvSpPr>
              <p:nvPr/>
            </p:nvSpPr>
            <p:spPr bwMode="auto">
              <a:xfrm>
                <a:off x="4729" y="2481"/>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6" name="Rectangle 468">
                <a:extLst>
                  <a:ext uri="{FF2B5EF4-FFF2-40B4-BE49-F238E27FC236}">
                    <a16:creationId xmlns:a16="http://schemas.microsoft.com/office/drawing/2014/main" id="{0BF94F60-A521-4E0B-9202-55BB603D9269}"/>
                  </a:ext>
                </a:extLst>
              </p:cNvPr>
              <p:cNvSpPr>
                <a:spLocks noChangeArrowheads="1"/>
              </p:cNvSpPr>
              <p:nvPr/>
            </p:nvSpPr>
            <p:spPr bwMode="auto">
              <a:xfrm>
                <a:off x="5327" y="2481"/>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7" name="Rectangle 469">
                <a:extLst>
                  <a:ext uri="{FF2B5EF4-FFF2-40B4-BE49-F238E27FC236}">
                    <a16:creationId xmlns:a16="http://schemas.microsoft.com/office/drawing/2014/main" id="{51B1DE3C-CF67-4526-B136-68E3DE192E74}"/>
                  </a:ext>
                </a:extLst>
              </p:cNvPr>
              <p:cNvSpPr>
                <a:spLocks noChangeArrowheads="1"/>
              </p:cNvSpPr>
              <p:nvPr/>
            </p:nvSpPr>
            <p:spPr bwMode="auto">
              <a:xfrm>
                <a:off x="70" y="2615"/>
                <a:ext cx="112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WORKERS COMP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8" name="Rectangle 470">
                <a:extLst>
                  <a:ext uri="{FF2B5EF4-FFF2-40B4-BE49-F238E27FC236}">
                    <a16:creationId xmlns:a16="http://schemas.microsoft.com/office/drawing/2014/main" id="{638573F7-9560-4FC6-9F80-0302BDE24356}"/>
                  </a:ext>
                </a:extLst>
              </p:cNvPr>
              <p:cNvSpPr>
                <a:spLocks noChangeArrowheads="1"/>
              </p:cNvSpPr>
              <p:nvPr/>
            </p:nvSpPr>
            <p:spPr bwMode="auto">
              <a:xfrm>
                <a:off x="2335" y="2603"/>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9" name="Rectangle 471">
                <a:extLst>
                  <a:ext uri="{FF2B5EF4-FFF2-40B4-BE49-F238E27FC236}">
                    <a16:creationId xmlns:a16="http://schemas.microsoft.com/office/drawing/2014/main" id="{CFF77AF3-880E-4174-A9B3-937C8DF7631D}"/>
                  </a:ext>
                </a:extLst>
              </p:cNvPr>
              <p:cNvSpPr>
                <a:spLocks noChangeArrowheads="1"/>
              </p:cNvSpPr>
              <p:nvPr/>
            </p:nvSpPr>
            <p:spPr bwMode="auto">
              <a:xfrm>
                <a:off x="2934" y="2598"/>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0" name="Rectangle 472">
                <a:extLst>
                  <a:ext uri="{FF2B5EF4-FFF2-40B4-BE49-F238E27FC236}">
                    <a16:creationId xmlns:a16="http://schemas.microsoft.com/office/drawing/2014/main" id="{10B3360F-9E56-4672-AC9A-9E3E4F40FE9F}"/>
                  </a:ext>
                </a:extLst>
              </p:cNvPr>
              <p:cNvSpPr>
                <a:spLocks noChangeArrowheads="1"/>
              </p:cNvSpPr>
              <p:nvPr/>
            </p:nvSpPr>
            <p:spPr bwMode="auto">
              <a:xfrm>
                <a:off x="3532" y="2598"/>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1" name="Rectangle 473">
                <a:extLst>
                  <a:ext uri="{FF2B5EF4-FFF2-40B4-BE49-F238E27FC236}">
                    <a16:creationId xmlns:a16="http://schemas.microsoft.com/office/drawing/2014/main" id="{730F60A4-2DA8-46AF-800F-B3251CC10EF0}"/>
                  </a:ext>
                </a:extLst>
              </p:cNvPr>
              <p:cNvSpPr>
                <a:spLocks noChangeArrowheads="1"/>
              </p:cNvSpPr>
              <p:nvPr/>
            </p:nvSpPr>
            <p:spPr bwMode="auto">
              <a:xfrm>
                <a:off x="4131" y="2598"/>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2" name="Rectangle 474">
                <a:extLst>
                  <a:ext uri="{FF2B5EF4-FFF2-40B4-BE49-F238E27FC236}">
                    <a16:creationId xmlns:a16="http://schemas.microsoft.com/office/drawing/2014/main" id="{6CEEC06B-995A-4141-8A8F-7785D87BDF1B}"/>
                  </a:ext>
                </a:extLst>
              </p:cNvPr>
              <p:cNvSpPr>
                <a:spLocks noChangeArrowheads="1"/>
              </p:cNvSpPr>
              <p:nvPr/>
            </p:nvSpPr>
            <p:spPr bwMode="auto">
              <a:xfrm>
                <a:off x="4729" y="2598"/>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3" name="Rectangle 475">
                <a:extLst>
                  <a:ext uri="{FF2B5EF4-FFF2-40B4-BE49-F238E27FC236}">
                    <a16:creationId xmlns:a16="http://schemas.microsoft.com/office/drawing/2014/main" id="{6F8510C5-6F10-4008-9920-9AA3319151F2}"/>
                  </a:ext>
                </a:extLst>
              </p:cNvPr>
              <p:cNvSpPr>
                <a:spLocks noChangeArrowheads="1"/>
              </p:cNvSpPr>
              <p:nvPr/>
            </p:nvSpPr>
            <p:spPr bwMode="auto">
              <a:xfrm>
                <a:off x="5327" y="2598"/>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4" name="Rectangle 476">
                <a:extLst>
                  <a:ext uri="{FF2B5EF4-FFF2-40B4-BE49-F238E27FC236}">
                    <a16:creationId xmlns:a16="http://schemas.microsoft.com/office/drawing/2014/main" id="{16316E18-F14B-4F34-A23A-EC7E5B77E4CC}"/>
                  </a:ext>
                </a:extLst>
              </p:cNvPr>
              <p:cNvSpPr>
                <a:spLocks noChangeArrowheads="1"/>
              </p:cNvSpPr>
              <p:nvPr/>
            </p:nvSpPr>
            <p:spPr bwMode="auto">
              <a:xfrm>
                <a:off x="70" y="2732"/>
                <a:ext cx="1107"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OTHER PRIVATE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5" name="Rectangle 477">
                <a:extLst>
                  <a:ext uri="{FF2B5EF4-FFF2-40B4-BE49-F238E27FC236}">
                    <a16:creationId xmlns:a16="http://schemas.microsoft.com/office/drawing/2014/main" id="{C040766D-604B-47BF-B775-837B6C20F2EC}"/>
                  </a:ext>
                </a:extLst>
              </p:cNvPr>
              <p:cNvSpPr>
                <a:spLocks noChangeArrowheads="1"/>
              </p:cNvSpPr>
              <p:nvPr/>
            </p:nvSpPr>
            <p:spPr bwMode="auto">
              <a:xfrm>
                <a:off x="2335" y="2720"/>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4.58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6" name="Rectangle 478">
                <a:extLst>
                  <a:ext uri="{FF2B5EF4-FFF2-40B4-BE49-F238E27FC236}">
                    <a16:creationId xmlns:a16="http://schemas.microsoft.com/office/drawing/2014/main" id="{ACB077E6-E112-43D8-A134-F7E6CFA43185}"/>
                  </a:ext>
                </a:extLst>
              </p:cNvPr>
              <p:cNvSpPr>
                <a:spLocks noChangeArrowheads="1"/>
              </p:cNvSpPr>
              <p:nvPr/>
            </p:nvSpPr>
            <p:spPr bwMode="auto">
              <a:xfrm>
                <a:off x="2934" y="271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7" name="Rectangle 479">
                <a:extLst>
                  <a:ext uri="{FF2B5EF4-FFF2-40B4-BE49-F238E27FC236}">
                    <a16:creationId xmlns:a16="http://schemas.microsoft.com/office/drawing/2014/main" id="{EE9B7BDF-0FF1-4AB8-96E7-9A1045503FB9}"/>
                  </a:ext>
                </a:extLst>
              </p:cNvPr>
              <p:cNvSpPr>
                <a:spLocks noChangeArrowheads="1"/>
              </p:cNvSpPr>
              <p:nvPr/>
            </p:nvSpPr>
            <p:spPr bwMode="auto">
              <a:xfrm>
                <a:off x="3532" y="271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1.09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8" name="Rectangle 480">
                <a:extLst>
                  <a:ext uri="{FF2B5EF4-FFF2-40B4-BE49-F238E27FC236}">
                    <a16:creationId xmlns:a16="http://schemas.microsoft.com/office/drawing/2014/main" id="{BBD9096B-65C0-45CE-8265-C64047D73FE4}"/>
                  </a:ext>
                </a:extLst>
              </p:cNvPr>
              <p:cNvSpPr>
                <a:spLocks noChangeArrowheads="1"/>
              </p:cNvSpPr>
              <p:nvPr/>
            </p:nvSpPr>
            <p:spPr bwMode="auto">
              <a:xfrm>
                <a:off x="4131" y="271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9" name="Rectangle 481">
                <a:extLst>
                  <a:ext uri="{FF2B5EF4-FFF2-40B4-BE49-F238E27FC236}">
                    <a16:creationId xmlns:a16="http://schemas.microsoft.com/office/drawing/2014/main" id="{865B6E07-D9CF-4D1E-A9CE-DCCC3B4DBE97}"/>
                  </a:ext>
                </a:extLst>
              </p:cNvPr>
              <p:cNvSpPr>
                <a:spLocks noChangeArrowheads="1"/>
              </p:cNvSpPr>
              <p:nvPr/>
            </p:nvSpPr>
            <p:spPr bwMode="auto">
              <a:xfrm>
                <a:off x="4729" y="271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5.33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0" name="Rectangle 482">
                <a:extLst>
                  <a:ext uri="{FF2B5EF4-FFF2-40B4-BE49-F238E27FC236}">
                    <a16:creationId xmlns:a16="http://schemas.microsoft.com/office/drawing/2014/main" id="{01461C2C-08DB-4C2A-93F8-D944BF6BC2A8}"/>
                  </a:ext>
                </a:extLst>
              </p:cNvPr>
              <p:cNvSpPr>
                <a:spLocks noChangeArrowheads="1"/>
              </p:cNvSpPr>
              <p:nvPr/>
            </p:nvSpPr>
            <p:spPr bwMode="auto">
              <a:xfrm>
                <a:off x="5327" y="271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1" name="Rectangle 483">
                <a:extLst>
                  <a:ext uri="{FF2B5EF4-FFF2-40B4-BE49-F238E27FC236}">
                    <a16:creationId xmlns:a16="http://schemas.microsoft.com/office/drawing/2014/main" id="{D1208EAD-97EB-4DD1-AA5A-4B188C33CA69}"/>
                  </a:ext>
                </a:extLst>
              </p:cNvPr>
              <p:cNvSpPr>
                <a:spLocks noChangeArrowheads="1"/>
              </p:cNvSpPr>
              <p:nvPr/>
            </p:nvSpPr>
            <p:spPr bwMode="auto">
              <a:xfrm>
                <a:off x="70" y="2849"/>
                <a:ext cx="106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OTHER PUBLIC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2" name="Rectangle 484">
                <a:extLst>
                  <a:ext uri="{FF2B5EF4-FFF2-40B4-BE49-F238E27FC236}">
                    <a16:creationId xmlns:a16="http://schemas.microsoft.com/office/drawing/2014/main" id="{3CBD32F0-A505-4E4C-AE11-15BCAF15D541}"/>
                  </a:ext>
                </a:extLst>
              </p:cNvPr>
              <p:cNvSpPr>
                <a:spLocks noChangeArrowheads="1"/>
              </p:cNvSpPr>
              <p:nvPr/>
            </p:nvSpPr>
            <p:spPr bwMode="auto">
              <a:xfrm>
                <a:off x="2335" y="2837"/>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3" name="Rectangle 485">
                <a:extLst>
                  <a:ext uri="{FF2B5EF4-FFF2-40B4-BE49-F238E27FC236}">
                    <a16:creationId xmlns:a16="http://schemas.microsoft.com/office/drawing/2014/main" id="{89CE4D13-D101-446B-9440-92D4D95C4332}"/>
                  </a:ext>
                </a:extLst>
              </p:cNvPr>
              <p:cNvSpPr>
                <a:spLocks noChangeArrowheads="1"/>
              </p:cNvSpPr>
              <p:nvPr/>
            </p:nvSpPr>
            <p:spPr bwMode="auto">
              <a:xfrm>
                <a:off x="2934" y="283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4" name="Rectangle 486">
                <a:extLst>
                  <a:ext uri="{FF2B5EF4-FFF2-40B4-BE49-F238E27FC236}">
                    <a16:creationId xmlns:a16="http://schemas.microsoft.com/office/drawing/2014/main" id="{78793B07-36E8-4764-BD8F-E3DAFD3F80F7}"/>
                  </a:ext>
                </a:extLst>
              </p:cNvPr>
              <p:cNvSpPr>
                <a:spLocks noChangeArrowheads="1"/>
              </p:cNvSpPr>
              <p:nvPr/>
            </p:nvSpPr>
            <p:spPr bwMode="auto">
              <a:xfrm>
                <a:off x="3532" y="283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5" name="Rectangle 487">
                <a:extLst>
                  <a:ext uri="{FF2B5EF4-FFF2-40B4-BE49-F238E27FC236}">
                    <a16:creationId xmlns:a16="http://schemas.microsoft.com/office/drawing/2014/main" id="{3EF0D499-C8DD-4A9E-85A9-7C43199ABE5A}"/>
                  </a:ext>
                </a:extLst>
              </p:cNvPr>
              <p:cNvSpPr>
                <a:spLocks noChangeArrowheads="1"/>
              </p:cNvSpPr>
              <p:nvPr/>
            </p:nvSpPr>
            <p:spPr bwMode="auto">
              <a:xfrm>
                <a:off x="4131" y="283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6" name="Rectangle 488">
                <a:extLst>
                  <a:ext uri="{FF2B5EF4-FFF2-40B4-BE49-F238E27FC236}">
                    <a16:creationId xmlns:a16="http://schemas.microsoft.com/office/drawing/2014/main" id="{4D2F8903-255B-4393-8B7D-614FEA22681D}"/>
                  </a:ext>
                </a:extLst>
              </p:cNvPr>
              <p:cNvSpPr>
                <a:spLocks noChangeArrowheads="1"/>
              </p:cNvSpPr>
              <p:nvPr/>
            </p:nvSpPr>
            <p:spPr bwMode="auto">
              <a:xfrm>
                <a:off x="4729" y="283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7" name="Rectangle 489">
                <a:extLst>
                  <a:ext uri="{FF2B5EF4-FFF2-40B4-BE49-F238E27FC236}">
                    <a16:creationId xmlns:a16="http://schemas.microsoft.com/office/drawing/2014/main" id="{FF2B0003-E38B-45F3-8FE9-BB4247E23B3C}"/>
                  </a:ext>
                </a:extLst>
              </p:cNvPr>
              <p:cNvSpPr>
                <a:spLocks noChangeArrowheads="1"/>
              </p:cNvSpPr>
              <p:nvPr/>
            </p:nvSpPr>
            <p:spPr bwMode="auto">
              <a:xfrm>
                <a:off x="5327" y="283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8" name="Rectangle 490">
                <a:extLst>
                  <a:ext uri="{FF2B5EF4-FFF2-40B4-BE49-F238E27FC236}">
                    <a16:creationId xmlns:a16="http://schemas.microsoft.com/office/drawing/2014/main" id="{6DD63B35-3409-461D-A17E-2B833114ACE7}"/>
                  </a:ext>
                </a:extLst>
              </p:cNvPr>
              <p:cNvSpPr>
                <a:spLocks noChangeArrowheads="1"/>
              </p:cNvSpPr>
              <p:nvPr/>
            </p:nvSpPr>
            <p:spPr bwMode="auto">
              <a:xfrm>
                <a:off x="70" y="2966"/>
                <a:ext cx="120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   OTHER INSURANCE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9" name="Rectangle 491">
                <a:extLst>
                  <a:ext uri="{FF2B5EF4-FFF2-40B4-BE49-F238E27FC236}">
                    <a16:creationId xmlns:a16="http://schemas.microsoft.com/office/drawing/2014/main" id="{AA7E7F79-64E4-4FBE-B2C0-B34A08220EF0}"/>
                  </a:ext>
                </a:extLst>
              </p:cNvPr>
              <p:cNvSpPr>
                <a:spLocks noChangeArrowheads="1"/>
              </p:cNvSpPr>
              <p:nvPr/>
            </p:nvSpPr>
            <p:spPr bwMode="auto">
              <a:xfrm>
                <a:off x="2335" y="2954"/>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0" name="Rectangle 492">
                <a:extLst>
                  <a:ext uri="{FF2B5EF4-FFF2-40B4-BE49-F238E27FC236}">
                    <a16:creationId xmlns:a16="http://schemas.microsoft.com/office/drawing/2014/main" id="{DCC82F89-A867-47E6-8F98-4CFDCBA683E1}"/>
                  </a:ext>
                </a:extLst>
              </p:cNvPr>
              <p:cNvSpPr>
                <a:spLocks noChangeArrowheads="1"/>
              </p:cNvSpPr>
              <p:nvPr/>
            </p:nvSpPr>
            <p:spPr bwMode="auto">
              <a:xfrm>
                <a:off x="2934" y="294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1" name="Rectangle 493">
                <a:extLst>
                  <a:ext uri="{FF2B5EF4-FFF2-40B4-BE49-F238E27FC236}">
                    <a16:creationId xmlns:a16="http://schemas.microsoft.com/office/drawing/2014/main" id="{B4C71B74-353B-43AC-8637-C5B8DBDB26B4}"/>
                  </a:ext>
                </a:extLst>
              </p:cNvPr>
              <p:cNvSpPr>
                <a:spLocks noChangeArrowheads="1"/>
              </p:cNvSpPr>
              <p:nvPr/>
            </p:nvSpPr>
            <p:spPr bwMode="auto">
              <a:xfrm>
                <a:off x="3532" y="294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2" name="Rectangle 494">
                <a:extLst>
                  <a:ext uri="{FF2B5EF4-FFF2-40B4-BE49-F238E27FC236}">
                    <a16:creationId xmlns:a16="http://schemas.microsoft.com/office/drawing/2014/main" id="{0DF7AD1B-6841-4110-93A1-8216EFFD8813}"/>
                  </a:ext>
                </a:extLst>
              </p:cNvPr>
              <p:cNvSpPr>
                <a:spLocks noChangeArrowheads="1"/>
              </p:cNvSpPr>
              <p:nvPr/>
            </p:nvSpPr>
            <p:spPr bwMode="auto">
              <a:xfrm>
                <a:off x="4131" y="294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3" name="Rectangle 495">
                <a:extLst>
                  <a:ext uri="{FF2B5EF4-FFF2-40B4-BE49-F238E27FC236}">
                    <a16:creationId xmlns:a16="http://schemas.microsoft.com/office/drawing/2014/main" id="{4D962C46-3682-4A82-8F7A-FF24E14BF173}"/>
                  </a:ext>
                </a:extLst>
              </p:cNvPr>
              <p:cNvSpPr>
                <a:spLocks noChangeArrowheads="1"/>
              </p:cNvSpPr>
              <p:nvPr/>
            </p:nvSpPr>
            <p:spPr bwMode="auto">
              <a:xfrm>
                <a:off x="4729" y="294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4" name="Rectangle 496">
                <a:extLst>
                  <a:ext uri="{FF2B5EF4-FFF2-40B4-BE49-F238E27FC236}">
                    <a16:creationId xmlns:a16="http://schemas.microsoft.com/office/drawing/2014/main" id="{B8836387-9E08-4558-A1A3-8BF5E14D795A}"/>
                  </a:ext>
                </a:extLst>
              </p:cNvPr>
              <p:cNvSpPr>
                <a:spLocks noChangeArrowheads="1"/>
              </p:cNvSpPr>
              <p:nvPr/>
            </p:nvSpPr>
            <p:spPr bwMode="auto">
              <a:xfrm>
                <a:off x="5327" y="2945"/>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0.32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5" name="Rectangle 497">
                <a:extLst>
                  <a:ext uri="{FF2B5EF4-FFF2-40B4-BE49-F238E27FC236}">
                    <a16:creationId xmlns:a16="http://schemas.microsoft.com/office/drawing/2014/main" id="{19DC08EA-08EC-4C9A-88B1-83DDD68D8AC0}"/>
                  </a:ext>
                </a:extLst>
              </p:cNvPr>
              <p:cNvSpPr>
                <a:spLocks noChangeArrowheads="1"/>
              </p:cNvSpPr>
              <p:nvPr/>
            </p:nvSpPr>
            <p:spPr bwMode="auto">
              <a:xfrm>
                <a:off x="70" y="3083"/>
                <a:ext cx="69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Times New Roman" panose="02020603050405020304" pitchFamily="18" charset="0"/>
                  </a:rPr>
                  <a:t>TOTAL PAID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6" name="Rectangle 498">
                <a:extLst>
                  <a:ext uri="{FF2B5EF4-FFF2-40B4-BE49-F238E27FC236}">
                    <a16:creationId xmlns:a16="http://schemas.microsoft.com/office/drawing/2014/main" id="{DF9B9497-6069-4CB0-B8D7-A1E94EFDDF9A}"/>
                  </a:ext>
                </a:extLst>
              </p:cNvPr>
              <p:cNvSpPr>
                <a:spLocks noChangeArrowheads="1"/>
              </p:cNvSpPr>
              <p:nvPr/>
            </p:nvSpPr>
            <p:spPr bwMode="auto">
              <a:xfrm>
                <a:off x="2212" y="3071"/>
                <a:ext cx="4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206.33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7" name="Rectangle 499">
                <a:extLst>
                  <a:ext uri="{FF2B5EF4-FFF2-40B4-BE49-F238E27FC236}">
                    <a16:creationId xmlns:a16="http://schemas.microsoft.com/office/drawing/2014/main" id="{02225319-9157-4684-B3C1-8593D9E6D3CE}"/>
                  </a:ext>
                </a:extLst>
              </p:cNvPr>
              <p:cNvSpPr>
                <a:spLocks noChangeArrowheads="1"/>
              </p:cNvSpPr>
              <p:nvPr/>
            </p:nvSpPr>
            <p:spPr bwMode="auto">
              <a:xfrm>
                <a:off x="2811" y="3062"/>
                <a:ext cx="4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210.86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8" name="Rectangle 500">
                <a:extLst>
                  <a:ext uri="{FF2B5EF4-FFF2-40B4-BE49-F238E27FC236}">
                    <a16:creationId xmlns:a16="http://schemas.microsoft.com/office/drawing/2014/main" id="{44267BAF-B81B-4E5B-8CA8-F57A72E5A049}"/>
                  </a:ext>
                </a:extLst>
              </p:cNvPr>
              <p:cNvSpPr>
                <a:spLocks noChangeArrowheads="1"/>
              </p:cNvSpPr>
              <p:nvPr/>
            </p:nvSpPr>
            <p:spPr bwMode="auto">
              <a:xfrm>
                <a:off x="3532" y="306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9" name="Rectangle 501">
                <a:extLst>
                  <a:ext uri="{FF2B5EF4-FFF2-40B4-BE49-F238E27FC236}">
                    <a16:creationId xmlns:a16="http://schemas.microsoft.com/office/drawing/2014/main" id="{B2AE1C8B-8EA2-4422-AD28-33E8D8C77FEF}"/>
                  </a:ext>
                </a:extLst>
              </p:cNvPr>
              <p:cNvSpPr>
                <a:spLocks noChangeArrowheads="1"/>
              </p:cNvSpPr>
              <p:nvPr/>
            </p:nvSpPr>
            <p:spPr bwMode="auto">
              <a:xfrm>
                <a:off x="4008" y="3062"/>
                <a:ext cx="4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205.38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0" name="Rectangle 502">
                <a:extLst>
                  <a:ext uri="{FF2B5EF4-FFF2-40B4-BE49-F238E27FC236}">
                    <a16:creationId xmlns:a16="http://schemas.microsoft.com/office/drawing/2014/main" id="{13AC3053-D41A-44E5-BFB9-F177812710B8}"/>
                  </a:ext>
                </a:extLst>
              </p:cNvPr>
              <p:cNvSpPr>
                <a:spLocks noChangeArrowheads="1"/>
              </p:cNvSpPr>
              <p:nvPr/>
            </p:nvSpPr>
            <p:spPr bwMode="auto">
              <a:xfrm>
                <a:off x="4606" y="3062"/>
                <a:ext cx="4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209.81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1" name="Rectangle 503">
                <a:extLst>
                  <a:ext uri="{FF2B5EF4-FFF2-40B4-BE49-F238E27FC236}">
                    <a16:creationId xmlns:a16="http://schemas.microsoft.com/office/drawing/2014/main" id="{98AD190F-EB2F-4C29-94A4-281638561C76}"/>
                  </a:ext>
                </a:extLst>
              </p:cNvPr>
              <p:cNvSpPr>
                <a:spLocks noChangeArrowheads="1"/>
              </p:cNvSpPr>
              <p:nvPr/>
            </p:nvSpPr>
            <p:spPr bwMode="auto">
              <a:xfrm>
                <a:off x="5327" y="3062"/>
                <a:ext cx="29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3.80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2" name="Rectangle 504">
                <a:extLst>
                  <a:ext uri="{FF2B5EF4-FFF2-40B4-BE49-F238E27FC236}">
                    <a16:creationId xmlns:a16="http://schemas.microsoft.com/office/drawing/2014/main" id="{7491A1A1-0CEA-4CDD-AA6E-C9DABDA99B2F}"/>
                  </a:ext>
                </a:extLst>
              </p:cNvPr>
              <p:cNvSpPr>
                <a:spLocks noChangeArrowheads="1"/>
              </p:cNvSpPr>
              <p:nvPr/>
            </p:nvSpPr>
            <p:spPr bwMode="auto">
              <a:xfrm>
                <a:off x="70" y="3326"/>
                <a:ext cx="351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MEPS = Medical Expenditure Panel Survey; n= Sample size; SE = standard error.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3" name="Rectangle 505">
                <a:extLst>
                  <a:ext uri="{FF2B5EF4-FFF2-40B4-BE49-F238E27FC236}">
                    <a16:creationId xmlns:a16="http://schemas.microsoft.com/office/drawing/2014/main" id="{EB6BF1CF-55CB-4647-B4C4-D7418AC5A000}"/>
                  </a:ext>
                </a:extLst>
              </p:cNvPr>
              <p:cNvSpPr>
                <a:spLocks noChangeArrowheads="1"/>
              </p:cNvSpPr>
              <p:nvPr/>
            </p:nvSpPr>
            <p:spPr bwMode="auto">
              <a:xfrm>
                <a:off x="70" y="3543"/>
                <a:ext cx="576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NOTE: The 2014 Office-Based Medical Provider Visits File and household component (HC) file were downloaded from the following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4" name="Rectangle 506">
                <a:extLst>
                  <a:ext uri="{FF2B5EF4-FFF2-40B4-BE49-F238E27FC236}">
                    <a16:creationId xmlns:a16="http://schemas.microsoft.com/office/drawing/2014/main" id="{70328A35-A4A4-4BB7-A388-72C771DAEC1A}"/>
                  </a:ext>
                </a:extLst>
              </p:cNvPr>
              <p:cNvSpPr>
                <a:spLocks noChangeArrowheads="1"/>
              </p:cNvSpPr>
              <p:nvPr/>
            </p:nvSpPr>
            <p:spPr bwMode="auto">
              <a:xfrm>
                <a:off x="70" y="3639"/>
                <a:ext cx="555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websites: https://meps.ahrq.gov/data_stats/download_data_files.jsp. The analysis was restricted to data where weights are positive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5" name="Rectangle 507">
                <a:extLst>
                  <a:ext uri="{FF2B5EF4-FFF2-40B4-BE49-F238E27FC236}">
                    <a16:creationId xmlns:a16="http://schemas.microsoft.com/office/drawing/2014/main" id="{EF57CED8-155B-446A-9DEA-7CF5C0DB5737}"/>
                  </a:ext>
                </a:extLst>
              </p:cNvPr>
              <p:cNvSpPr>
                <a:spLocks noChangeArrowheads="1"/>
              </p:cNvSpPr>
              <p:nvPr/>
            </p:nvSpPr>
            <p:spPr bwMode="auto">
              <a:xfrm>
                <a:off x="70" y="3735"/>
                <a:ext cx="545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(PERWT14F&gt;0) and data that are both completed and imputed (IMPFLAG=1,2,3,4), not a flat fee (FFEEIDX=-1), and visits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6" name="Rectangle 508">
                <a:extLst>
                  <a:ext uri="{FF2B5EF4-FFF2-40B4-BE49-F238E27FC236}">
                    <a16:creationId xmlns:a16="http://schemas.microsoft.com/office/drawing/2014/main" id="{04622A40-820E-437C-B8AA-B00AC84EDD59}"/>
                  </a:ext>
                </a:extLst>
              </p:cNvPr>
              <p:cNvSpPr>
                <a:spLocks noChangeArrowheads="1"/>
              </p:cNvSpPr>
              <p:nvPr/>
            </p:nvSpPr>
            <p:spPr bwMode="auto">
              <a:xfrm>
                <a:off x="70" y="3831"/>
                <a:ext cx="566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physicians (MPCELIG=1). The AL/ML data was created by combining the ML imputed data for cases where IMPFLAG=3 with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7" name="Rectangle 509">
                <a:extLst>
                  <a:ext uri="{FF2B5EF4-FFF2-40B4-BE49-F238E27FC236}">
                    <a16:creationId xmlns:a16="http://schemas.microsoft.com/office/drawing/2014/main" id="{5A232C13-A155-4ECA-8EE8-762C10BF64FF}"/>
                  </a:ext>
                </a:extLst>
              </p:cNvPr>
              <p:cNvSpPr>
                <a:spLocks noChangeArrowheads="1"/>
              </p:cNvSpPr>
              <p:nvPr/>
            </p:nvSpPr>
            <p:spPr bwMode="auto">
              <a:xfrm>
                <a:off x="70" y="3927"/>
                <a:ext cx="197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Times New Roman" panose="02020603050405020304" pitchFamily="18" charset="0"/>
                  </a:rPr>
                  <a:t>original MEPS data where IMPFLAG=1,2,4.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8" name="Rectangle 510">
                <a:extLst>
                  <a:ext uri="{FF2B5EF4-FFF2-40B4-BE49-F238E27FC236}">
                    <a16:creationId xmlns:a16="http://schemas.microsoft.com/office/drawing/2014/main" id="{BB1715D9-98D6-4939-ACF8-0432BB0DCE96}"/>
                  </a:ext>
                </a:extLst>
              </p:cNvPr>
              <p:cNvSpPr>
                <a:spLocks noChangeArrowheads="1"/>
              </p:cNvSpPr>
              <p:nvPr/>
            </p:nvSpPr>
            <p:spPr bwMode="auto">
              <a:xfrm>
                <a:off x="70" y="1441"/>
                <a:ext cx="68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rPr>
                  <a:t>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9" name="Rectangle 511">
                <a:extLst>
                  <a:ext uri="{FF2B5EF4-FFF2-40B4-BE49-F238E27FC236}">
                    <a16:creationId xmlns:a16="http://schemas.microsoft.com/office/drawing/2014/main" id="{01B9A6D4-85FC-43C3-A3D3-D809167E7189}"/>
                  </a:ext>
                </a:extLst>
              </p:cNvPr>
              <p:cNvSpPr>
                <a:spLocks noChangeArrowheads="1"/>
              </p:cNvSpPr>
              <p:nvPr/>
            </p:nvSpPr>
            <p:spPr bwMode="auto">
              <a:xfrm>
                <a:off x="2117" y="1219"/>
                <a:ext cx="165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rPr>
                  <a:t>2014 Existing Data (n= 120,893)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0" name="Rectangle 512">
                <a:extLst>
                  <a:ext uri="{FF2B5EF4-FFF2-40B4-BE49-F238E27FC236}">
                    <a16:creationId xmlns:a16="http://schemas.microsoft.com/office/drawing/2014/main" id="{508DCB36-A60B-432B-A413-004AED831912}"/>
                  </a:ext>
                </a:extLst>
              </p:cNvPr>
              <p:cNvSpPr>
                <a:spLocks noChangeArrowheads="1"/>
              </p:cNvSpPr>
              <p:nvPr/>
            </p:nvSpPr>
            <p:spPr bwMode="auto">
              <a:xfrm>
                <a:off x="3952" y="1111"/>
                <a:ext cx="163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rPr>
                  <a:t>2014 AI/ML Imputed Data (n=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1" name="Rectangle 513">
                <a:extLst>
                  <a:ext uri="{FF2B5EF4-FFF2-40B4-BE49-F238E27FC236}">
                    <a16:creationId xmlns:a16="http://schemas.microsoft.com/office/drawing/2014/main" id="{2A5FEB40-F566-41C0-8D56-C956E3D6BE48}"/>
                  </a:ext>
                </a:extLst>
              </p:cNvPr>
              <p:cNvSpPr>
                <a:spLocks noChangeArrowheads="1"/>
              </p:cNvSpPr>
              <p:nvPr/>
            </p:nvSpPr>
            <p:spPr bwMode="auto">
              <a:xfrm>
                <a:off x="4466" y="1219"/>
                <a:ext cx="47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rPr>
                  <a:t>120,893)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2" name="Rectangle 514">
                <a:extLst>
                  <a:ext uri="{FF2B5EF4-FFF2-40B4-BE49-F238E27FC236}">
                    <a16:creationId xmlns:a16="http://schemas.microsoft.com/office/drawing/2014/main" id="{473A0710-0056-4A01-9803-1F3D740D2375}"/>
                  </a:ext>
                </a:extLst>
              </p:cNvPr>
              <p:cNvSpPr>
                <a:spLocks noChangeArrowheads="1"/>
              </p:cNvSpPr>
              <p:nvPr/>
            </p:nvSpPr>
            <p:spPr bwMode="auto">
              <a:xfrm>
                <a:off x="2962" y="1336"/>
                <a:ext cx="50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Weighted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3" name="Rectangle 515">
                <a:extLst>
                  <a:ext uri="{FF2B5EF4-FFF2-40B4-BE49-F238E27FC236}">
                    <a16:creationId xmlns:a16="http://schemas.microsoft.com/office/drawing/2014/main" id="{F8D6018A-4A5E-46EF-BC83-B5F8BA2E6010}"/>
                  </a:ext>
                </a:extLst>
              </p:cNvPr>
              <p:cNvSpPr>
                <a:spLocks noChangeArrowheads="1"/>
              </p:cNvSpPr>
              <p:nvPr/>
            </p:nvSpPr>
            <p:spPr bwMode="auto">
              <a:xfrm>
                <a:off x="4757" y="1336"/>
                <a:ext cx="50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imes New Roman" panose="02020603050405020304" pitchFamily="18" charset="0"/>
                  </a:rPr>
                  <a:t>Weighted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4" name="Line 516">
                <a:extLst>
                  <a:ext uri="{FF2B5EF4-FFF2-40B4-BE49-F238E27FC236}">
                    <a16:creationId xmlns:a16="http://schemas.microsoft.com/office/drawing/2014/main" id="{BFC6487A-D6F3-48DD-9126-CE36000118EC}"/>
                  </a:ext>
                </a:extLst>
              </p:cNvPr>
              <p:cNvSpPr>
                <a:spLocks noChangeShapeType="1"/>
              </p:cNvSpPr>
              <p:nvPr/>
            </p:nvSpPr>
            <p:spPr bwMode="auto">
              <a:xfrm>
                <a:off x="48" y="864"/>
                <a:ext cx="0" cy="12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Rectangle 517">
                <a:extLst>
                  <a:ext uri="{FF2B5EF4-FFF2-40B4-BE49-F238E27FC236}">
                    <a16:creationId xmlns:a16="http://schemas.microsoft.com/office/drawing/2014/main" id="{9F78C6C9-69B8-4C61-B79A-01F0EE160212}"/>
                  </a:ext>
                </a:extLst>
              </p:cNvPr>
              <p:cNvSpPr>
                <a:spLocks noChangeArrowheads="1"/>
              </p:cNvSpPr>
              <p:nvPr/>
            </p:nvSpPr>
            <p:spPr bwMode="auto">
              <a:xfrm>
                <a:off x="48" y="864"/>
                <a:ext cx="6" cy="121"/>
              </a:xfrm>
              <a:prstGeom prst="rect">
                <a:avLst/>
              </a:prstGeom>
              <a:solidFill>
                <a:srgbClr val="D4D4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 name="Line 518">
                <a:extLst>
                  <a:ext uri="{FF2B5EF4-FFF2-40B4-BE49-F238E27FC236}">
                    <a16:creationId xmlns:a16="http://schemas.microsoft.com/office/drawing/2014/main" id="{6622FEF7-FC05-4F5B-A8E3-FBF6B9A888FC}"/>
                  </a:ext>
                </a:extLst>
              </p:cNvPr>
              <p:cNvSpPr>
                <a:spLocks noChangeShapeType="1"/>
              </p:cNvSpPr>
              <p:nvPr/>
            </p:nvSpPr>
            <p:spPr bwMode="auto">
              <a:xfrm>
                <a:off x="1972"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Rectangle 519">
                <a:extLst>
                  <a:ext uri="{FF2B5EF4-FFF2-40B4-BE49-F238E27FC236}">
                    <a16:creationId xmlns:a16="http://schemas.microsoft.com/office/drawing/2014/main" id="{B6C1EAE9-F00B-4F5C-8DD3-EEA529CE42F8}"/>
                  </a:ext>
                </a:extLst>
              </p:cNvPr>
              <p:cNvSpPr>
                <a:spLocks noChangeArrowheads="1"/>
              </p:cNvSpPr>
              <p:nvPr/>
            </p:nvSpPr>
            <p:spPr bwMode="auto">
              <a:xfrm>
                <a:off x="1972" y="864"/>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Line 520">
                <a:extLst>
                  <a:ext uri="{FF2B5EF4-FFF2-40B4-BE49-F238E27FC236}">
                    <a16:creationId xmlns:a16="http://schemas.microsoft.com/office/drawing/2014/main" id="{16D59E47-90AF-4A54-980B-C3DE89C8519D}"/>
                  </a:ext>
                </a:extLst>
              </p:cNvPr>
              <p:cNvSpPr>
                <a:spLocks noChangeShapeType="1"/>
              </p:cNvSpPr>
              <p:nvPr/>
            </p:nvSpPr>
            <p:spPr bwMode="auto">
              <a:xfrm>
                <a:off x="3767"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Rectangle 521">
                <a:extLst>
                  <a:ext uri="{FF2B5EF4-FFF2-40B4-BE49-F238E27FC236}">
                    <a16:creationId xmlns:a16="http://schemas.microsoft.com/office/drawing/2014/main" id="{10B41536-D3D1-45F2-BF15-22CFB0960735}"/>
                  </a:ext>
                </a:extLst>
              </p:cNvPr>
              <p:cNvSpPr>
                <a:spLocks noChangeArrowheads="1"/>
              </p:cNvSpPr>
              <p:nvPr/>
            </p:nvSpPr>
            <p:spPr bwMode="auto">
              <a:xfrm>
                <a:off x="3767" y="864"/>
                <a:ext cx="6"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522">
                <a:extLst>
                  <a:ext uri="{FF2B5EF4-FFF2-40B4-BE49-F238E27FC236}">
                    <a16:creationId xmlns:a16="http://schemas.microsoft.com/office/drawing/2014/main" id="{81AD4191-2E6F-45CF-92EA-B43E2FDD1127}"/>
                  </a:ext>
                </a:extLst>
              </p:cNvPr>
              <p:cNvSpPr>
                <a:spLocks noChangeArrowheads="1"/>
              </p:cNvSpPr>
              <p:nvPr/>
            </p:nvSpPr>
            <p:spPr bwMode="auto">
              <a:xfrm>
                <a:off x="54" y="985"/>
                <a:ext cx="551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Line 523">
                <a:extLst>
                  <a:ext uri="{FF2B5EF4-FFF2-40B4-BE49-F238E27FC236}">
                    <a16:creationId xmlns:a16="http://schemas.microsoft.com/office/drawing/2014/main" id="{15A26C6F-2FBC-4650-A2C9-3AA09F5BA808}"/>
                  </a:ext>
                </a:extLst>
              </p:cNvPr>
              <p:cNvSpPr>
                <a:spLocks noChangeShapeType="1"/>
              </p:cNvSpPr>
              <p:nvPr/>
            </p:nvSpPr>
            <p:spPr bwMode="auto">
              <a:xfrm>
                <a:off x="5562"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Rectangle 524">
                <a:extLst>
                  <a:ext uri="{FF2B5EF4-FFF2-40B4-BE49-F238E27FC236}">
                    <a16:creationId xmlns:a16="http://schemas.microsoft.com/office/drawing/2014/main" id="{13F61190-7DF1-443E-8F8A-0A31380DD64B}"/>
                  </a:ext>
                </a:extLst>
              </p:cNvPr>
              <p:cNvSpPr>
                <a:spLocks noChangeArrowheads="1"/>
              </p:cNvSpPr>
              <p:nvPr/>
            </p:nvSpPr>
            <p:spPr bwMode="auto">
              <a:xfrm>
                <a:off x="5562" y="864"/>
                <a:ext cx="6"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Line 525">
                <a:extLst>
                  <a:ext uri="{FF2B5EF4-FFF2-40B4-BE49-F238E27FC236}">
                    <a16:creationId xmlns:a16="http://schemas.microsoft.com/office/drawing/2014/main" id="{A93B572E-CF55-439A-93AD-C32657A256C3}"/>
                  </a:ext>
                </a:extLst>
              </p:cNvPr>
              <p:cNvSpPr>
                <a:spLocks noChangeShapeType="1"/>
              </p:cNvSpPr>
              <p:nvPr/>
            </p:nvSpPr>
            <p:spPr bwMode="auto">
              <a:xfrm>
                <a:off x="2570"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Rectangle 526">
                <a:extLst>
                  <a:ext uri="{FF2B5EF4-FFF2-40B4-BE49-F238E27FC236}">
                    <a16:creationId xmlns:a16="http://schemas.microsoft.com/office/drawing/2014/main" id="{FA195D7F-6F8D-4F57-83F7-C6CD3BDA7570}"/>
                  </a:ext>
                </a:extLst>
              </p:cNvPr>
              <p:cNvSpPr>
                <a:spLocks noChangeArrowheads="1"/>
              </p:cNvSpPr>
              <p:nvPr/>
            </p:nvSpPr>
            <p:spPr bwMode="auto">
              <a:xfrm>
                <a:off x="2570" y="864"/>
                <a:ext cx="6"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Line 527">
                <a:extLst>
                  <a:ext uri="{FF2B5EF4-FFF2-40B4-BE49-F238E27FC236}">
                    <a16:creationId xmlns:a16="http://schemas.microsoft.com/office/drawing/2014/main" id="{7CC7F52E-30E0-476A-8962-9C407933BCC9}"/>
                  </a:ext>
                </a:extLst>
              </p:cNvPr>
              <p:cNvSpPr>
                <a:spLocks noChangeShapeType="1"/>
              </p:cNvSpPr>
              <p:nvPr/>
            </p:nvSpPr>
            <p:spPr bwMode="auto">
              <a:xfrm>
                <a:off x="4365"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Rectangle 528">
                <a:extLst>
                  <a:ext uri="{FF2B5EF4-FFF2-40B4-BE49-F238E27FC236}">
                    <a16:creationId xmlns:a16="http://schemas.microsoft.com/office/drawing/2014/main" id="{29CE7016-5E0E-47F1-BCC5-1A66B278BBD3}"/>
                  </a:ext>
                </a:extLst>
              </p:cNvPr>
              <p:cNvSpPr>
                <a:spLocks noChangeArrowheads="1"/>
              </p:cNvSpPr>
              <p:nvPr/>
            </p:nvSpPr>
            <p:spPr bwMode="auto">
              <a:xfrm>
                <a:off x="4365" y="864"/>
                <a:ext cx="6"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529">
                <a:extLst>
                  <a:ext uri="{FF2B5EF4-FFF2-40B4-BE49-F238E27FC236}">
                    <a16:creationId xmlns:a16="http://schemas.microsoft.com/office/drawing/2014/main" id="{6E0B4CBE-43CA-4EED-B3E9-34064189684E}"/>
                  </a:ext>
                </a:extLst>
              </p:cNvPr>
              <p:cNvSpPr>
                <a:spLocks noChangeArrowheads="1"/>
              </p:cNvSpPr>
              <p:nvPr/>
            </p:nvSpPr>
            <p:spPr bwMode="auto">
              <a:xfrm>
                <a:off x="1977" y="1315"/>
                <a:ext cx="359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Line 530">
                <a:extLst>
                  <a:ext uri="{FF2B5EF4-FFF2-40B4-BE49-F238E27FC236}">
                    <a16:creationId xmlns:a16="http://schemas.microsoft.com/office/drawing/2014/main" id="{6C9576AB-A95B-4DF4-9030-E4B458CA9B27}"/>
                  </a:ext>
                </a:extLst>
              </p:cNvPr>
              <p:cNvSpPr>
                <a:spLocks noChangeShapeType="1"/>
              </p:cNvSpPr>
              <p:nvPr/>
            </p:nvSpPr>
            <p:spPr bwMode="auto">
              <a:xfrm>
                <a:off x="3169"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Rectangle 531">
                <a:extLst>
                  <a:ext uri="{FF2B5EF4-FFF2-40B4-BE49-F238E27FC236}">
                    <a16:creationId xmlns:a16="http://schemas.microsoft.com/office/drawing/2014/main" id="{2E9854E8-4767-45B5-A8A7-DAC201D3ED91}"/>
                  </a:ext>
                </a:extLst>
              </p:cNvPr>
              <p:cNvSpPr>
                <a:spLocks noChangeArrowheads="1"/>
              </p:cNvSpPr>
              <p:nvPr/>
            </p:nvSpPr>
            <p:spPr bwMode="auto">
              <a:xfrm>
                <a:off x="3169" y="864"/>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Line 532">
                <a:extLst>
                  <a:ext uri="{FF2B5EF4-FFF2-40B4-BE49-F238E27FC236}">
                    <a16:creationId xmlns:a16="http://schemas.microsoft.com/office/drawing/2014/main" id="{3017A4C8-06E9-4D9E-8FC3-641E56336A52}"/>
                  </a:ext>
                </a:extLst>
              </p:cNvPr>
              <p:cNvSpPr>
                <a:spLocks noChangeShapeType="1"/>
              </p:cNvSpPr>
              <p:nvPr/>
            </p:nvSpPr>
            <p:spPr bwMode="auto">
              <a:xfrm>
                <a:off x="1977" y="1428"/>
                <a:ext cx="17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 name="Rectangle 533">
                <a:extLst>
                  <a:ext uri="{FF2B5EF4-FFF2-40B4-BE49-F238E27FC236}">
                    <a16:creationId xmlns:a16="http://schemas.microsoft.com/office/drawing/2014/main" id="{2D209687-1AFE-4184-A3A3-B72E97A90306}"/>
                  </a:ext>
                </a:extLst>
              </p:cNvPr>
              <p:cNvSpPr>
                <a:spLocks noChangeArrowheads="1"/>
              </p:cNvSpPr>
              <p:nvPr/>
            </p:nvSpPr>
            <p:spPr bwMode="auto">
              <a:xfrm>
                <a:off x="1977" y="1428"/>
                <a:ext cx="17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Line 534">
                <a:extLst>
                  <a:ext uri="{FF2B5EF4-FFF2-40B4-BE49-F238E27FC236}">
                    <a16:creationId xmlns:a16="http://schemas.microsoft.com/office/drawing/2014/main" id="{17EFCF39-BC3D-49F4-987D-220017A3CA8C}"/>
                  </a:ext>
                </a:extLst>
              </p:cNvPr>
              <p:cNvSpPr>
                <a:spLocks noChangeShapeType="1"/>
              </p:cNvSpPr>
              <p:nvPr/>
            </p:nvSpPr>
            <p:spPr bwMode="auto">
              <a:xfrm>
                <a:off x="4964" y="864"/>
                <a:ext cx="0" cy="4"/>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Rectangle 535">
                <a:extLst>
                  <a:ext uri="{FF2B5EF4-FFF2-40B4-BE49-F238E27FC236}">
                    <a16:creationId xmlns:a16="http://schemas.microsoft.com/office/drawing/2014/main" id="{D4AA1D1B-9113-4786-91F7-24F53F9913AB}"/>
                  </a:ext>
                </a:extLst>
              </p:cNvPr>
              <p:cNvSpPr>
                <a:spLocks noChangeArrowheads="1"/>
              </p:cNvSpPr>
              <p:nvPr/>
            </p:nvSpPr>
            <p:spPr bwMode="auto">
              <a:xfrm>
                <a:off x="4964" y="864"/>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Line 536">
                <a:extLst>
                  <a:ext uri="{FF2B5EF4-FFF2-40B4-BE49-F238E27FC236}">
                    <a16:creationId xmlns:a16="http://schemas.microsoft.com/office/drawing/2014/main" id="{76D720E6-14F7-43C2-9E80-A723354B2E86}"/>
                  </a:ext>
                </a:extLst>
              </p:cNvPr>
              <p:cNvSpPr>
                <a:spLocks noChangeShapeType="1"/>
              </p:cNvSpPr>
              <p:nvPr/>
            </p:nvSpPr>
            <p:spPr bwMode="auto">
              <a:xfrm>
                <a:off x="3773" y="1428"/>
                <a:ext cx="17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Rectangle 537">
                <a:extLst>
                  <a:ext uri="{FF2B5EF4-FFF2-40B4-BE49-F238E27FC236}">
                    <a16:creationId xmlns:a16="http://schemas.microsoft.com/office/drawing/2014/main" id="{B614EF9C-9B97-47B1-8B07-1A0ECF799DFA}"/>
                  </a:ext>
                </a:extLst>
              </p:cNvPr>
              <p:cNvSpPr>
                <a:spLocks noChangeArrowheads="1"/>
              </p:cNvSpPr>
              <p:nvPr/>
            </p:nvSpPr>
            <p:spPr bwMode="auto">
              <a:xfrm>
                <a:off x="3773" y="1428"/>
                <a:ext cx="17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Line 538">
                <a:extLst>
                  <a:ext uri="{FF2B5EF4-FFF2-40B4-BE49-F238E27FC236}">
                    <a16:creationId xmlns:a16="http://schemas.microsoft.com/office/drawing/2014/main" id="{75928FAA-5AE1-43DA-8995-C09A05AF478B}"/>
                  </a:ext>
                </a:extLst>
              </p:cNvPr>
              <p:cNvSpPr>
                <a:spLocks noChangeShapeType="1"/>
              </p:cNvSpPr>
              <p:nvPr/>
            </p:nvSpPr>
            <p:spPr bwMode="auto">
              <a:xfrm>
                <a:off x="2570" y="1324"/>
                <a:ext cx="0" cy="2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Rectangle 539">
                <a:extLst>
                  <a:ext uri="{FF2B5EF4-FFF2-40B4-BE49-F238E27FC236}">
                    <a16:creationId xmlns:a16="http://schemas.microsoft.com/office/drawing/2014/main" id="{DAD0B458-AA51-4C02-9DB6-905C29C7AB74}"/>
                  </a:ext>
                </a:extLst>
              </p:cNvPr>
              <p:cNvSpPr>
                <a:spLocks noChangeArrowheads="1"/>
              </p:cNvSpPr>
              <p:nvPr/>
            </p:nvSpPr>
            <p:spPr bwMode="auto">
              <a:xfrm>
                <a:off x="2570" y="1324"/>
                <a:ext cx="6" cy="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Line 540">
                <a:extLst>
                  <a:ext uri="{FF2B5EF4-FFF2-40B4-BE49-F238E27FC236}">
                    <a16:creationId xmlns:a16="http://schemas.microsoft.com/office/drawing/2014/main" id="{3B804E5C-96AA-4DED-B15C-6C57433D9F36}"/>
                  </a:ext>
                </a:extLst>
              </p:cNvPr>
              <p:cNvSpPr>
                <a:spLocks noChangeShapeType="1"/>
              </p:cNvSpPr>
              <p:nvPr/>
            </p:nvSpPr>
            <p:spPr bwMode="auto">
              <a:xfrm>
                <a:off x="3169" y="1432"/>
                <a:ext cx="0" cy="1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Rectangle 541">
                <a:extLst>
                  <a:ext uri="{FF2B5EF4-FFF2-40B4-BE49-F238E27FC236}">
                    <a16:creationId xmlns:a16="http://schemas.microsoft.com/office/drawing/2014/main" id="{8541AC6F-A5AE-4AD0-9005-46F4F456A86F}"/>
                  </a:ext>
                </a:extLst>
              </p:cNvPr>
              <p:cNvSpPr>
                <a:spLocks noChangeArrowheads="1"/>
              </p:cNvSpPr>
              <p:nvPr/>
            </p:nvSpPr>
            <p:spPr bwMode="auto">
              <a:xfrm>
                <a:off x="3169" y="1432"/>
                <a:ext cx="5"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Line 542">
                <a:extLst>
                  <a:ext uri="{FF2B5EF4-FFF2-40B4-BE49-F238E27FC236}">
                    <a16:creationId xmlns:a16="http://schemas.microsoft.com/office/drawing/2014/main" id="{BA89A19C-3A63-4E75-BF97-0BA7B8C8433D}"/>
                  </a:ext>
                </a:extLst>
              </p:cNvPr>
              <p:cNvSpPr>
                <a:spLocks noChangeShapeType="1"/>
              </p:cNvSpPr>
              <p:nvPr/>
            </p:nvSpPr>
            <p:spPr bwMode="auto">
              <a:xfrm>
                <a:off x="4365" y="1324"/>
                <a:ext cx="0" cy="2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Rectangle 543">
                <a:extLst>
                  <a:ext uri="{FF2B5EF4-FFF2-40B4-BE49-F238E27FC236}">
                    <a16:creationId xmlns:a16="http://schemas.microsoft.com/office/drawing/2014/main" id="{D93BC761-F832-4313-8021-1FCECBCBB0BA}"/>
                  </a:ext>
                </a:extLst>
              </p:cNvPr>
              <p:cNvSpPr>
                <a:spLocks noChangeArrowheads="1"/>
              </p:cNvSpPr>
              <p:nvPr/>
            </p:nvSpPr>
            <p:spPr bwMode="auto">
              <a:xfrm>
                <a:off x="4365" y="1324"/>
                <a:ext cx="6" cy="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Line 544">
                <a:extLst>
                  <a:ext uri="{FF2B5EF4-FFF2-40B4-BE49-F238E27FC236}">
                    <a16:creationId xmlns:a16="http://schemas.microsoft.com/office/drawing/2014/main" id="{8D2316FC-2776-4D06-8489-F01A07CC32A1}"/>
                  </a:ext>
                </a:extLst>
              </p:cNvPr>
              <p:cNvSpPr>
                <a:spLocks noChangeShapeType="1"/>
              </p:cNvSpPr>
              <p:nvPr/>
            </p:nvSpPr>
            <p:spPr bwMode="auto">
              <a:xfrm>
                <a:off x="4964" y="1432"/>
                <a:ext cx="0" cy="1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Rectangle 545">
                <a:extLst>
                  <a:ext uri="{FF2B5EF4-FFF2-40B4-BE49-F238E27FC236}">
                    <a16:creationId xmlns:a16="http://schemas.microsoft.com/office/drawing/2014/main" id="{A1BA9E7C-6DA2-48DE-9E7C-1295A1E8A8F2}"/>
                  </a:ext>
                </a:extLst>
              </p:cNvPr>
              <p:cNvSpPr>
                <a:spLocks noChangeArrowheads="1"/>
              </p:cNvSpPr>
              <p:nvPr/>
            </p:nvSpPr>
            <p:spPr bwMode="auto">
              <a:xfrm>
                <a:off x="4964" y="1432"/>
                <a:ext cx="5" cy="1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Rectangle 546">
                <a:extLst>
                  <a:ext uri="{FF2B5EF4-FFF2-40B4-BE49-F238E27FC236}">
                    <a16:creationId xmlns:a16="http://schemas.microsoft.com/office/drawing/2014/main" id="{A6FDE040-321F-481F-99FB-3F7722AA35F1}"/>
                  </a:ext>
                </a:extLst>
              </p:cNvPr>
              <p:cNvSpPr>
                <a:spLocks noChangeArrowheads="1"/>
              </p:cNvSpPr>
              <p:nvPr/>
            </p:nvSpPr>
            <p:spPr bwMode="auto">
              <a:xfrm>
                <a:off x="54" y="1537"/>
                <a:ext cx="55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Line 547">
                <a:extLst>
                  <a:ext uri="{FF2B5EF4-FFF2-40B4-BE49-F238E27FC236}">
                    <a16:creationId xmlns:a16="http://schemas.microsoft.com/office/drawing/2014/main" id="{1E482AB2-D959-48E4-96F8-321B4CECBA25}"/>
                  </a:ext>
                </a:extLst>
              </p:cNvPr>
              <p:cNvSpPr>
                <a:spLocks noChangeShapeType="1"/>
              </p:cNvSpPr>
              <p:nvPr/>
            </p:nvSpPr>
            <p:spPr bwMode="auto">
              <a:xfrm>
                <a:off x="54" y="1658"/>
                <a:ext cx="191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548">
                <a:extLst>
                  <a:ext uri="{FF2B5EF4-FFF2-40B4-BE49-F238E27FC236}">
                    <a16:creationId xmlns:a16="http://schemas.microsoft.com/office/drawing/2014/main" id="{56BA2358-6BE3-4239-8FA4-56EB074CA9C2}"/>
                  </a:ext>
                </a:extLst>
              </p:cNvPr>
              <p:cNvSpPr>
                <a:spLocks noChangeArrowheads="1"/>
              </p:cNvSpPr>
              <p:nvPr/>
            </p:nvSpPr>
            <p:spPr bwMode="auto">
              <a:xfrm>
                <a:off x="54" y="1658"/>
                <a:ext cx="191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Line 549">
                <a:extLst>
                  <a:ext uri="{FF2B5EF4-FFF2-40B4-BE49-F238E27FC236}">
                    <a16:creationId xmlns:a16="http://schemas.microsoft.com/office/drawing/2014/main" id="{CF273A7A-6C6E-49E0-9B39-2015D90DAABE}"/>
                  </a:ext>
                </a:extLst>
              </p:cNvPr>
              <p:cNvSpPr>
                <a:spLocks noChangeShapeType="1"/>
              </p:cNvSpPr>
              <p:nvPr/>
            </p:nvSpPr>
            <p:spPr bwMode="auto">
              <a:xfrm>
                <a:off x="1977" y="1658"/>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Rectangle 550">
                <a:extLst>
                  <a:ext uri="{FF2B5EF4-FFF2-40B4-BE49-F238E27FC236}">
                    <a16:creationId xmlns:a16="http://schemas.microsoft.com/office/drawing/2014/main" id="{38EF5A10-D481-4323-AFE0-7EADA9E2D9A4}"/>
                  </a:ext>
                </a:extLst>
              </p:cNvPr>
              <p:cNvSpPr>
                <a:spLocks noChangeArrowheads="1"/>
              </p:cNvSpPr>
              <p:nvPr/>
            </p:nvSpPr>
            <p:spPr bwMode="auto">
              <a:xfrm>
                <a:off x="1977" y="1658"/>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Line 551">
                <a:extLst>
                  <a:ext uri="{FF2B5EF4-FFF2-40B4-BE49-F238E27FC236}">
                    <a16:creationId xmlns:a16="http://schemas.microsoft.com/office/drawing/2014/main" id="{B9C677FD-9E42-4BFA-834F-AD2FC9E3EA7E}"/>
                  </a:ext>
                </a:extLst>
              </p:cNvPr>
              <p:cNvSpPr>
                <a:spLocks noChangeShapeType="1"/>
              </p:cNvSpPr>
              <p:nvPr/>
            </p:nvSpPr>
            <p:spPr bwMode="auto">
              <a:xfrm>
                <a:off x="2576" y="1658"/>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Rectangle 552">
                <a:extLst>
                  <a:ext uri="{FF2B5EF4-FFF2-40B4-BE49-F238E27FC236}">
                    <a16:creationId xmlns:a16="http://schemas.microsoft.com/office/drawing/2014/main" id="{58F48284-C352-4318-BE63-C2C5C92321FC}"/>
                  </a:ext>
                </a:extLst>
              </p:cNvPr>
              <p:cNvSpPr>
                <a:spLocks noChangeArrowheads="1"/>
              </p:cNvSpPr>
              <p:nvPr/>
            </p:nvSpPr>
            <p:spPr bwMode="auto">
              <a:xfrm>
                <a:off x="2576" y="1658"/>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Line 553">
                <a:extLst>
                  <a:ext uri="{FF2B5EF4-FFF2-40B4-BE49-F238E27FC236}">
                    <a16:creationId xmlns:a16="http://schemas.microsoft.com/office/drawing/2014/main" id="{56BA8AF8-7670-4140-83B5-41390C73E5C2}"/>
                  </a:ext>
                </a:extLst>
              </p:cNvPr>
              <p:cNvSpPr>
                <a:spLocks noChangeShapeType="1"/>
              </p:cNvSpPr>
              <p:nvPr/>
            </p:nvSpPr>
            <p:spPr bwMode="auto">
              <a:xfrm>
                <a:off x="3174" y="1658"/>
                <a:ext cx="58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Rectangle 554">
                <a:extLst>
                  <a:ext uri="{FF2B5EF4-FFF2-40B4-BE49-F238E27FC236}">
                    <a16:creationId xmlns:a16="http://schemas.microsoft.com/office/drawing/2014/main" id="{FC0B0285-990F-46B5-A075-25720810307C}"/>
                  </a:ext>
                </a:extLst>
              </p:cNvPr>
              <p:cNvSpPr>
                <a:spLocks noChangeArrowheads="1"/>
              </p:cNvSpPr>
              <p:nvPr/>
            </p:nvSpPr>
            <p:spPr bwMode="auto">
              <a:xfrm>
                <a:off x="3174" y="1658"/>
                <a:ext cx="587"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Line 555">
                <a:extLst>
                  <a:ext uri="{FF2B5EF4-FFF2-40B4-BE49-F238E27FC236}">
                    <a16:creationId xmlns:a16="http://schemas.microsoft.com/office/drawing/2014/main" id="{B03762CA-8107-40F8-A1B8-DDCA95CF89B3}"/>
                  </a:ext>
                </a:extLst>
              </p:cNvPr>
              <p:cNvSpPr>
                <a:spLocks noChangeShapeType="1"/>
              </p:cNvSpPr>
              <p:nvPr/>
            </p:nvSpPr>
            <p:spPr bwMode="auto">
              <a:xfrm>
                <a:off x="3773" y="1658"/>
                <a:ext cx="59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Rectangle 556">
                <a:extLst>
                  <a:ext uri="{FF2B5EF4-FFF2-40B4-BE49-F238E27FC236}">
                    <a16:creationId xmlns:a16="http://schemas.microsoft.com/office/drawing/2014/main" id="{C64F69CA-411E-4E4C-9E67-3D4D72C3BFF4}"/>
                  </a:ext>
                </a:extLst>
              </p:cNvPr>
              <p:cNvSpPr>
                <a:spLocks noChangeArrowheads="1"/>
              </p:cNvSpPr>
              <p:nvPr/>
            </p:nvSpPr>
            <p:spPr bwMode="auto">
              <a:xfrm>
                <a:off x="3773" y="1658"/>
                <a:ext cx="59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Line 557">
                <a:extLst>
                  <a:ext uri="{FF2B5EF4-FFF2-40B4-BE49-F238E27FC236}">
                    <a16:creationId xmlns:a16="http://schemas.microsoft.com/office/drawing/2014/main" id="{6D52BD63-12D5-4C59-9D7B-29F696139F77}"/>
                  </a:ext>
                </a:extLst>
              </p:cNvPr>
              <p:cNvSpPr>
                <a:spLocks noChangeShapeType="1"/>
              </p:cNvSpPr>
              <p:nvPr/>
            </p:nvSpPr>
            <p:spPr bwMode="auto">
              <a:xfrm>
                <a:off x="4371" y="1658"/>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Rectangle 558">
                <a:extLst>
                  <a:ext uri="{FF2B5EF4-FFF2-40B4-BE49-F238E27FC236}">
                    <a16:creationId xmlns:a16="http://schemas.microsoft.com/office/drawing/2014/main" id="{5736AC26-F116-4769-967A-05F66467B05D}"/>
                  </a:ext>
                </a:extLst>
              </p:cNvPr>
              <p:cNvSpPr>
                <a:spLocks noChangeArrowheads="1"/>
              </p:cNvSpPr>
              <p:nvPr/>
            </p:nvSpPr>
            <p:spPr bwMode="auto">
              <a:xfrm>
                <a:off x="4371" y="1658"/>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Line 559">
                <a:extLst>
                  <a:ext uri="{FF2B5EF4-FFF2-40B4-BE49-F238E27FC236}">
                    <a16:creationId xmlns:a16="http://schemas.microsoft.com/office/drawing/2014/main" id="{14F7CB6A-82C9-43DC-A51A-4BCD3D288110}"/>
                  </a:ext>
                </a:extLst>
              </p:cNvPr>
              <p:cNvSpPr>
                <a:spLocks noChangeShapeType="1"/>
              </p:cNvSpPr>
              <p:nvPr/>
            </p:nvSpPr>
            <p:spPr bwMode="auto">
              <a:xfrm>
                <a:off x="4969" y="1658"/>
                <a:ext cx="5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Rectangle 560">
                <a:extLst>
                  <a:ext uri="{FF2B5EF4-FFF2-40B4-BE49-F238E27FC236}">
                    <a16:creationId xmlns:a16="http://schemas.microsoft.com/office/drawing/2014/main" id="{24CF11FE-A0DD-411B-B7F4-F9CCB2C2FE10}"/>
                  </a:ext>
                </a:extLst>
              </p:cNvPr>
              <p:cNvSpPr>
                <a:spLocks noChangeArrowheads="1"/>
              </p:cNvSpPr>
              <p:nvPr/>
            </p:nvSpPr>
            <p:spPr bwMode="auto">
              <a:xfrm>
                <a:off x="4969" y="1658"/>
                <a:ext cx="588"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Line 561">
                <a:extLst>
                  <a:ext uri="{FF2B5EF4-FFF2-40B4-BE49-F238E27FC236}">
                    <a16:creationId xmlns:a16="http://schemas.microsoft.com/office/drawing/2014/main" id="{110D179C-4BE5-4B25-8175-A703EA9C8D01}"/>
                  </a:ext>
                </a:extLst>
              </p:cNvPr>
              <p:cNvSpPr>
                <a:spLocks noChangeShapeType="1"/>
              </p:cNvSpPr>
              <p:nvPr/>
            </p:nvSpPr>
            <p:spPr bwMode="auto">
              <a:xfrm>
                <a:off x="54" y="1775"/>
                <a:ext cx="191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Rectangle 562">
                <a:extLst>
                  <a:ext uri="{FF2B5EF4-FFF2-40B4-BE49-F238E27FC236}">
                    <a16:creationId xmlns:a16="http://schemas.microsoft.com/office/drawing/2014/main" id="{DB2EECF9-13BA-4A98-9BD2-98CF56EF7D00}"/>
                  </a:ext>
                </a:extLst>
              </p:cNvPr>
              <p:cNvSpPr>
                <a:spLocks noChangeArrowheads="1"/>
              </p:cNvSpPr>
              <p:nvPr/>
            </p:nvSpPr>
            <p:spPr bwMode="auto">
              <a:xfrm>
                <a:off x="54" y="1775"/>
                <a:ext cx="191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Line 563">
                <a:extLst>
                  <a:ext uri="{FF2B5EF4-FFF2-40B4-BE49-F238E27FC236}">
                    <a16:creationId xmlns:a16="http://schemas.microsoft.com/office/drawing/2014/main" id="{26C8F8D9-F147-4041-9350-1721580A64CB}"/>
                  </a:ext>
                </a:extLst>
              </p:cNvPr>
              <p:cNvSpPr>
                <a:spLocks noChangeShapeType="1"/>
              </p:cNvSpPr>
              <p:nvPr/>
            </p:nvSpPr>
            <p:spPr bwMode="auto">
              <a:xfrm>
                <a:off x="1977" y="1775"/>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Rectangle 564">
                <a:extLst>
                  <a:ext uri="{FF2B5EF4-FFF2-40B4-BE49-F238E27FC236}">
                    <a16:creationId xmlns:a16="http://schemas.microsoft.com/office/drawing/2014/main" id="{FE2E0697-D733-4A63-8253-2425863CF976}"/>
                  </a:ext>
                </a:extLst>
              </p:cNvPr>
              <p:cNvSpPr>
                <a:spLocks noChangeArrowheads="1"/>
              </p:cNvSpPr>
              <p:nvPr/>
            </p:nvSpPr>
            <p:spPr bwMode="auto">
              <a:xfrm>
                <a:off x="1977" y="1775"/>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Line 565">
                <a:extLst>
                  <a:ext uri="{FF2B5EF4-FFF2-40B4-BE49-F238E27FC236}">
                    <a16:creationId xmlns:a16="http://schemas.microsoft.com/office/drawing/2014/main" id="{1C13F331-68A0-4107-903A-3C2C5E81458D}"/>
                  </a:ext>
                </a:extLst>
              </p:cNvPr>
              <p:cNvSpPr>
                <a:spLocks noChangeShapeType="1"/>
              </p:cNvSpPr>
              <p:nvPr/>
            </p:nvSpPr>
            <p:spPr bwMode="auto">
              <a:xfrm>
                <a:off x="2576" y="1775"/>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Rectangle 566">
                <a:extLst>
                  <a:ext uri="{FF2B5EF4-FFF2-40B4-BE49-F238E27FC236}">
                    <a16:creationId xmlns:a16="http://schemas.microsoft.com/office/drawing/2014/main" id="{BEB62200-E787-412D-8671-151A8A97C3FB}"/>
                  </a:ext>
                </a:extLst>
              </p:cNvPr>
              <p:cNvSpPr>
                <a:spLocks noChangeArrowheads="1"/>
              </p:cNvSpPr>
              <p:nvPr/>
            </p:nvSpPr>
            <p:spPr bwMode="auto">
              <a:xfrm>
                <a:off x="2576" y="1775"/>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Line 567">
                <a:extLst>
                  <a:ext uri="{FF2B5EF4-FFF2-40B4-BE49-F238E27FC236}">
                    <a16:creationId xmlns:a16="http://schemas.microsoft.com/office/drawing/2014/main" id="{2B84227D-FF21-4DEA-8CDC-3D1B9F5FB4F0}"/>
                  </a:ext>
                </a:extLst>
              </p:cNvPr>
              <p:cNvSpPr>
                <a:spLocks noChangeShapeType="1"/>
              </p:cNvSpPr>
              <p:nvPr/>
            </p:nvSpPr>
            <p:spPr bwMode="auto">
              <a:xfrm>
                <a:off x="3174" y="1775"/>
                <a:ext cx="58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Rectangle 568">
                <a:extLst>
                  <a:ext uri="{FF2B5EF4-FFF2-40B4-BE49-F238E27FC236}">
                    <a16:creationId xmlns:a16="http://schemas.microsoft.com/office/drawing/2014/main" id="{05D18242-A42F-4A61-B170-6DEE8E5E0885}"/>
                  </a:ext>
                </a:extLst>
              </p:cNvPr>
              <p:cNvSpPr>
                <a:spLocks noChangeArrowheads="1"/>
              </p:cNvSpPr>
              <p:nvPr/>
            </p:nvSpPr>
            <p:spPr bwMode="auto">
              <a:xfrm>
                <a:off x="3174" y="1775"/>
                <a:ext cx="587"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Line 569">
                <a:extLst>
                  <a:ext uri="{FF2B5EF4-FFF2-40B4-BE49-F238E27FC236}">
                    <a16:creationId xmlns:a16="http://schemas.microsoft.com/office/drawing/2014/main" id="{77223C3B-5B75-443A-9C09-8B7A25A0DF17}"/>
                  </a:ext>
                </a:extLst>
              </p:cNvPr>
              <p:cNvSpPr>
                <a:spLocks noChangeShapeType="1"/>
              </p:cNvSpPr>
              <p:nvPr/>
            </p:nvSpPr>
            <p:spPr bwMode="auto">
              <a:xfrm>
                <a:off x="3773" y="1775"/>
                <a:ext cx="59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Rectangle 570">
                <a:extLst>
                  <a:ext uri="{FF2B5EF4-FFF2-40B4-BE49-F238E27FC236}">
                    <a16:creationId xmlns:a16="http://schemas.microsoft.com/office/drawing/2014/main" id="{4401D9AF-D1CE-4186-97A8-C8EED1A871CC}"/>
                  </a:ext>
                </a:extLst>
              </p:cNvPr>
              <p:cNvSpPr>
                <a:spLocks noChangeArrowheads="1"/>
              </p:cNvSpPr>
              <p:nvPr/>
            </p:nvSpPr>
            <p:spPr bwMode="auto">
              <a:xfrm>
                <a:off x="3773" y="1775"/>
                <a:ext cx="59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Line 571">
                <a:extLst>
                  <a:ext uri="{FF2B5EF4-FFF2-40B4-BE49-F238E27FC236}">
                    <a16:creationId xmlns:a16="http://schemas.microsoft.com/office/drawing/2014/main" id="{1E34897B-0C0E-404B-8967-92EABCC196AE}"/>
                  </a:ext>
                </a:extLst>
              </p:cNvPr>
              <p:cNvSpPr>
                <a:spLocks noChangeShapeType="1"/>
              </p:cNvSpPr>
              <p:nvPr/>
            </p:nvSpPr>
            <p:spPr bwMode="auto">
              <a:xfrm>
                <a:off x="4371" y="1775"/>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Rectangle 572">
                <a:extLst>
                  <a:ext uri="{FF2B5EF4-FFF2-40B4-BE49-F238E27FC236}">
                    <a16:creationId xmlns:a16="http://schemas.microsoft.com/office/drawing/2014/main" id="{143EED60-6EEE-4FA4-B5D9-0CAD85CA0B07}"/>
                  </a:ext>
                </a:extLst>
              </p:cNvPr>
              <p:cNvSpPr>
                <a:spLocks noChangeArrowheads="1"/>
              </p:cNvSpPr>
              <p:nvPr/>
            </p:nvSpPr>
            <p:spPr bwMode="auto">
              <a:xfrm>
                <a:off x="4371" y="1775"/>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Line 573">
                <a:extLst>
                  <a:ext uri="{FF2B5EF4-FFF2-40B4-BE49-F238E27FC236}">
                    <a16:creationId xmlns:a16="http://schemas.microsoft.com/office/drawing/2014/main" id="{0AE6930B-C51C-4930-A650-0358CCC48F81}"/>
                  </a:ext>
                </a:extLst>
              </p:cNvPr>
              <p:cNvSpPr>
                <a:spLocks noChangeShapeType="1"/>
              </p:cNvSpPr>
              <p:nvPr/>
            </p:nvSpPr>
            <p:spPr bwMode="auto">
              <a:xfrm>
                <a:off x="4969" y="1775"/>
                <a:ext cx="5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Rectangle 574">
                <a:extLst>
                  <a:ext uri="{FF2B5EF4-FFF2-40B4-BE49-F238E27FC236}">
                    <a16:creationId xmlns:a16="http://schemas.microsoft.com/office/drawing/2014/main" id="{1C94FCAC-4775-42AC-909F-238A9B78F871}"/>
                  </a:ext>
                </a:extLst>
              </p:cNvPr>
              <p:cNvSpPr>
                <a:spLocks noChangeArrowheads="1"/>
              </p:cNvSpPr>
              <p:nvPr/>
            </p:nvSpPr>
            <p:spPr bwMode="auto">
              <a:xfrm>
                <a:off x="4969" y="1775"/>
                <a:ext cx="588"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Line 575">
                <a:extLst>
                  <a:ext uri="{FF2B5EF4-FFF2-40B4-BE49-F238E27FC236}">
                    <a16:creationId xmlns:a16="http://schemas.microsoft.com/office/drawing/2014/main" id="{4E665DFF-94DA-4149-85A1-3DC8D182CCF6}"/>
                  </a:ext>
                </a:extLst>
              </p:cNvPr>
              <p:cNvSpPr>
                <a:spLocks noChangeShapeType="1"/>
              </p:cNvSpPr>
              <p:nvPr/>
            </p:nvSpPr>
            <p:spPr bwMode="auto">
              <a:xfrm>
                <a:off x="54" y="1892"/>
                <a:ext cx="191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Rectangle 576">
                <a:extLst>
                  <a:ext uri="{FF2B5EF4-FFF2-40B4-BE49-F238E27FC236}">
                    <a16:creationId xmlns:a16="http://schemas.microsoft.com/office/drawing/2014/main" id="{34B1CEC3-F307-40E2-A8AE-05B510E35D44}"/>
                  </a:ext>
                </a:extLst>
              </p:cNvPr>
              <p:cNvSpPr>
                <a:spLocks noChangeArrowheads="1"/>
              </p:cNvSpPr>
              <p:nvPr/>
            </p:nvSpPr>
            <p:spPr bwMode="auto">
              <a:xfrm>
                <a:off x="54" y="1892"/>
                <a:ext cx="191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Line 577">
                <a:extLst>
                  <a:ext uri="{FF2B5EF4-FFF2-40B4-BE49-F238E27FC236}">
                    <a16:creationId xmlns:a16="http://schemas.microsoft.com/office/drawing/2014/main" id="{BFBD881A-0CB1-4394-8FA7-E7DA4FF4DACB}"/>
                  </a:ext>
                </a:extLst>
              </p:cNvPr>
              <p:cNvSpPr>
                <a:spLocks noChangeShapeType="1"/>
              </p:cNvSpPr>
              <p:nvPr/>
            </p:nvSpPr>
            <p:spPr bwMode="auto">
              <a:xfrm>
                <a:off x="1977" y="1892"/>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Rectangle 578">
                <a:extLst>
                  <a:ext uri="{FF2B5EF4-FFF2-40B4-BE49-F238E27FC236}">
                    <a16:creationId xmlns:a16="http://schemas.microsoft.com/office/drawing/2014/main" id="{3D06BD1B-ABB9-412B-BB68-FBFA7F16DD3E}"/>
                  </a:ext>
                </a:extLst>
              </p:cNvPr>
              <p:cNvSpPr>
                <a:spLocks noChangeArrowheads="1"/>
              </p:cNvSpPr>
              <p:nvPr/>
            </p:nvSpPr>
            <p:spPr bwMode="auto">
              <a:xfrm>
                <a:off x="1977" y="1892"/>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Line 579">
                <a:extLst>
                  <a:ext uri="{FF2B5EF4-FFF2-40B4-BE49-F238E27FC236}">
                    <a16:creationId xmlns:a16="http://schemas.microsoft.com/office/drawing/2014/main" id="{2D8EB6E0-0389-4C8B-B023-DB5FFB1F9435}"/>
                  </a:ext>
                </a:extLst>
              </p:cNvPr>
              <p:cNvSpPr>
                <a:spLocks noChangeShapeType="1"/>
              </p:cNvSpPr>
              <p:nvPr/>
            </p:nvSpPr>
            <p:spPr bwMode="auto">
              <a:xfrm>
                <a:off x="2576" y="1892"/>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Rectangle 580">
                <a:extLst>
                  <a:ext uri="{FF2B5EF4-FFF2-40B4-BE49-F238E27FC236}">
                    <a16:creationId xmlns:a16="http://schemas.microsoft.com/office/drawing/2014/main" id="{AD485A44-7058-46CA-A059-E63A04B5822A}"/>
                  </a:ext>
                </a:extLst>
              </p:cNvPr>
              <p:cNvSpPr>
                <a:spLocks noChangeArrowheads="1"/>
              </p:cNvSpPr>
              <p:nvPr/>
            </p:nvSpPr>
            <p:spPr bwMode="auto">
              <a:xfrm>
                <a:off x="2576" y="1892"/>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Line 581">
                <a:extLst>
                  <a:ext uri="{FF2B5EF4-FFF2-40B4-BE49-F238E27FC236}">
                    <a16:creationId xmlns:a16="http://schemas.microsoft.com/office/drawing/2014/main" id="{76149DCC-8DE0-437A-BFAC-3F795B88A35C}"/>
                  </a:ext>
                </a:extLst>
              </p:cNvPr>
              <p:cNvSpPr>
                <a:spLocks noChangeShapeType="1"/>
              </p:cNvSpPr>
              <p:nvPr/>
            </p:nvSpPr>
            <p:spPr bwMode="auto">
              <a:xfrm>
                <a:off x="3174" y="1892"/>
                <a:ext cx="58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Rectangle 582">
                <a:extLst>
                  <a:ext uri="{FF2B5EF4-FFF2-40B4-BE49-F238E27FC236}">
                    <a16:creationId xmlns:a16="http://schemas.microsoft.com/office/drawing/2014/main" id="{B787F2A4-3593-4B39-A556-F7159E0DCEDB}"/>
                  </a:ext>
                </a:extLst>
              </p:cNvPr>
              <p:cNvSpPr>
                <a:spLocks noChangeArrowheads="1"/>
              </p:cNvSpPr>
              <p:nvPr/>
            </p:nvSpPr>
            <p:spPr bwMode="auto">
              <a:xfrm>
                <a:off x="3174" y="1892"/>
                <a:ext cx="587"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Line 583">
                <a:extLst>
                  <a:ext uri="{FF2B5EF4-FFF2-40B4-BE49-F238E27FC236}">
                    <a16:creationId xmlns:a16="http://schemas.microsoft.com/office/drawing/2014/main" id="{D33AB48E-D22B-405E-9AE7-4EB496DF4F28}"/>
                  </a:ext>
                </a:extLst>
              </p:cNvPr>
              <p:cNvSpPr>
                <a:spLocks noChangeShapeType="1"/>
              </p:cNvSpPr>
              <p:nvPr/>
            </p:nvSpPr>
            <p:spPr bwMode="auto">
              <a:xfrm>
                <a:off x="3773" y="1892"/>
                <a:ext cx="59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Rectangle 584">
                <a:extLst>
                  <a:ext uri="{FF2B5EF4-FFF2-40B4-BE49-F238E27FC236}">
                    <a16:creationId xmlns:a16="http://schemas.microsoft.com/office/drawing/2014/main" id="{F7228865-F88D-46DD-B650-22C3FC405576}"/>
                  </a:ext>
                </a:extLst>
              </p:cNvPr>
              <p:cNvSpPr>
                <a:spLocks noChangeArrowheads="1"/>
              </p:cNvSpPr>
              <p:nvPr/>
            </p:nvSpPr>
            <p:spPr bwMode="auto">
              <a:xfrm>
                <a:off x="3773" y="1892"/>
                <a:ext cx="59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Line 585">
                <a:extLst>
                  <a:ext uri="{FF2B5EF4-FFF2-40B4-BE49-F238E27FC236}">
                    <a16:creationId xmlns:a16="http://schemas.microsoft.com/office/drawing/2014/main" id="{5B22D121-6845-44D9-8E0F-E4BD16F77EE6}"/>
                  </a:ext>
                </a:extLst>
              </p:cNvPr>
              <p:cNvSpPr>
                <a:spLocks noChangeShapeType="1"/>
              </p:cNvSpPr>
              <p:nvPr/>
            </p:nvSpPr>
            <p:spPr bwMode="auto">
              <a:xfrm>
                <a:off x="4371" y="1892"/>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Rectangle 586">
                <a:extLst>
                  <a:ext uri="{FF2B5EF4-FFF2-40B4-BE49-F238E27FC236}">
                    <a16:creationId xmlns:a16="http://schemas.microsoft.com/office/drawing/2014/main" id="{D96CA27D-DFB4-4810-B450-96A3B743B22E}"/>
                  </a:ext>
                </a:extLst>
              </p:cNvPr>
              <p:cNvSpPr>
                <a:spLocks noChangeArrowheads="1"/>
              </p:cNvSpPr>
              <p:nvPr/>
            </p:nvSpPr>
            <p:spPr bwMode="auto">
              <a:xfrm>
                <a:off x="4371" y="1892"/>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Line 587">
                <a:extLst>
                  <a:ext uri="{FF2B5EF4-FFF2-40B4-BE49-F238E27FC236}">
                    <a16:creationId xmlns:a16="http://schemas.microsoft.com/office/drawing/2014/main" id="{277321A6-E4A0-4974-9511-EE105385EE6B}"/>
                  </a:ext>
                </a:extLst>
              </p:cNvPr>
              <p:cNvSpPr>
                <a:spLocks noChangeShapeType="1"/>
              </p:cNvSpPr>
              <p:nvPr/>
            </p:nvSpPr>
            <p:spPr bwMode="auto">
              <a:xfrm>
                <a:off x="4969" y="1892"/>
                <a:ext cx="5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Rectangle 588">
                <a:extLst>
                  <a:ext uri="{FF2B5EF4-FFF2-40B4-BE49-F238E27FC236}">
                    <a16:creationId xmlns:a16="http://schemas.microsoft.com/office/drawing/2014/main" id="{C589B5C8-0219-4B64-8ECE-5B01DBE8DFC4}"/>
                  </a:ext>
                </a:extLst>
              </p:cNvPr>
              <p:cNvSpPr>
                <a:spLocks noChangeArrowheads="1"/>
              </p:cNvSpPr>
              <p:nvPr/>
            </p:nvSpPr>
            <p:spPr bwMode="auto">
              <a:xfrm>
                <a:off x="4969" y="1892"/>
                <a:ext cx="588"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Line 589">
                <a:extLst>
                  <a:ext uri="{FF2B5EF4-FFF2-40B4-BE49-F238E27FC236}">
                    <a16:creationId xmlns:a16="http://schemas.microsoft.com/office/drawing/2014/main" id="{2B9E129A-BA78-4FF3-807D-DB54FFD56C8B}"/>
                  </a:ext>
                </a:extLst>
              </p:cNvPr>
              <p:cNvSpPr>
                <a:spLocks noChangeShapeType="1"/>
              </p:cNvSpPr>
              <p:nvPr/>
            </p:nvSpPr>
            <p:spPr bwMode="auto">
              <a:xfrm>
                <a:off x="54" y="2009"/>
                <a:ext cx="191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Rectangle 590">
                <a:extLst>
                  <a:ext uri="{FF2B5EF4-FFF2-40B4-BE49-F238E27FC236}">
                    <a16:creationId xmlns:a16="http://schemas.microsoft.com/office/drawing/2014/main" id="{E4AE9A6C-F727-4C36-BE12-4184E2DC99C6}"/>
                  </a:ext>
                </a:extLst>
              </p:cNvPr>
              <p:cNvSpPr>
                <a:spLocks noChangeArrowheads="1"/>
              </p:cNvSpPr>
              <p:nvPr/>
            </p:nvSpPr>
            <p:spPr bwMode="auto">
              <a:xfrm>
                <a:off x="54" y="2009"/>
                <a:ext cx="191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Line 591">
                <a:extLst>
                  <a:ext uri="{FF2B5EF4-FFF2-40B4-BE49-F238E27FC236}">
                    <a16:creationId xmlns:a16="http://schemas.microsoft.com/office/drawing/2014/main" id="{A8EA5C63-A5B7-4848-AAA2-35E668C66B6F}"/>
                  </a:ext>
                </a:extLst>
              </p:cNvPr>
              <p:cNvSpPr>
                <a:spLocks noChangeShapeType="1"/>
              </p:cNvSpPr>
              <p:nvPr/>
            </p:nvSpPr>
            <p:spPr bwMode="auto">
              <a:xfrm>
                <a:off x="1977" y="2009"/>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Rectangle 592">
                <a:extLst>
                  <a:ext uri="{FF2B5EF4-FFF2-40B4-BE49-F238E27FC236}">
                    <a16:creationId xmlns:a16="http://schemas.microsoft.com/office/drawing/2014/main" id="{9BE6643A-89F3-4594-BF6A-CAF0FB2AEA2A}"/>
                  </a:ext>
                </a:extLst>
              </p:cNvPr>
              <p:cNvSpPr>
                <a:spLocks noChangeArrowheads="1"/>
              </p:cNvSpPr>
              <p:nvPr/>
            </p:nvSpPr>
            <p:spPr bwMode="auto">
              <a:xfrm>
                <a:off x="1977" y="2009"/>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Line 593">
                <a:extLst>
                  <a:ext uri="{FF2B5EF4-FFF2-40B4-BE49-F238E27FC236}">
                    <a16:creationId xmlns:a16="http://schemas.microsoft.com/office/drawing/2014/main" id="{D02BDEE8-7AF0-4BB5-BD6F-CB6A9FBD2394}"/>
                  </a:ext>
                </a:extLst>
              </p:cNvPr>
              <p:cNvSpPr>
                <a:spLocks noChangeShapeType="1"/>
              </p:cNvSpPr>
              <p:nvPr/>
            </p:nvSpPr>
            <p:spPr bwMode="auto">
              <a:xfrm>
                <a:off x="2576" y="2009"/>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Rectangle 594">
                <a:extLst>
                  <a:ext uri="{FF2B5EF4-FFF2-40B4-BE49-F238E27FC236}">
                    <a16:creationId xmlns:a16="http://schemas.microsoft.com/office/drawing/2014/main" id="{B26CE0B6-CC98-4402-A1DC-2E9EE1EDB766}"/>
                  </a:ext>
                </a:extLst>
              </p:cNvPr>
              <p:cNvSpPr>
                <a:spLocks noChangeArrowheads="1"/>
              </p:cNvSpPr>
              <p:nvPr/>
            </p:nvSpPr>
            <p:spPr bwMode="auto">
              <a:xfrm>
                <a:off x="2576" y="2009"/>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Line 595">
                <a:extLst>
                  <a:ext uri="{FF2B5EF4-FFF2-40B4-BE49-F238E27FC236}">
                    <a16:creationId xmlns:a16="http://schemas.microsoft.com/office/drawing/2014/main" id="{108D747C-472D-46AA-B2FB-BF2640646726}"/>
                  </a:ext>
                </a:extLst>
              </p:cNvPr>
              <p:cNvSpPr>
                <a:spLocks noChangeShapeType="1"/>
              </p:cNvSpPr>
              <p:nvPr/>
            </p:nvSpPr>
            <p:spPr bwMode="auto">
              <a:xfrm>
                <a:off x="3174" y="2009"/>
                <a:ext cx="587"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 name="Rectangle 596">
                <a:extLst>
                  <a:ext uri="{FF2B5EF4-FFF2-40B4-BE49-F238E27FC236}">
                    <a16:creationId xmlns:a16="http://schemas.microsoft.com/office/drawing/2014/main" id="{1FD97BA9-9CE1-445C-BF00-3B9ED9AC51A8}"/>
                  </a:ext>
                </a:extLst>
              </p:cNvPr>
              <p:cNvSpPr>
                <a:spLocks noChangeArrowheads="1"/>
              </p:cNvSpPr>
              <p:nvPr/>
            </p:nvSpPr>
            <p:spPr bwMode="auto">
              <a:xfrm>
                <a:off x="3174" y="2009"/>
                <a:ext cx="587"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Line 597">
                <a:extLst>
                  <a:ext uri="{FF2B5EF4-FFF2-40B4-BE49-F238E27FC236}">
                    <a16:creationId xmlns:a16="http://schemas.microsoft.com/office/drawing/2014/main" id="{BF759BC0-F024-4C73-8ADA-1031310295CC}"/>
                  </a:ext>
                </a:extLst>
              </p:cNvPr>
              <p:cNvSpPr>
                <a:spLocks noChangeShapeType="1"/>
              </p:cNvSpPr>
              <p:nvPr/>
            </p:nvSpPr>
            <p:spPr bwMode="auto">
              <a:xfrm>
                <a:off x="3773" y="2009"/>
                <a:ext cx="592"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Rectangle 598">
                <a:extLst>
                  <a:ext uri="{FF2B5EF4-FFF2-40B4-BE49-F238E27FC236}">
                    <a16:creationId xmlns:a16="http://schemas.microsoft.com/office/drawing/2014/main" id="{3A32641C-5CE0-4573-9A65-654A429821B9}"/>
                  </a:ext>
                </a:extLst>
              </p:cNvPr>
              <p:cNvSpPr>
                <a:spLocks noChangeArrowheads="1"/>
              </p:cNvSpPr>
              <p:nvPr/>
            </p:nvSpPr>
            <p:spPr bwMode="auto">
              <a:xfrm>
                <a:off x="3773" y="2009"/>
                <a:ext cx="592"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Line 599">
                <a:extLst>
                  <a:ext uri="{FF2B5EF4-FFF2-40B4-BE49-F238E27FC236}">
                    <a16:creationId xmlns:a16="http://schemas.microsoft.com/office/drawing/2014/main" id="{44714BA1-811A-48CE-B084-53D4C71AA172}"/>
                  </a:ext>
                </a:extLst>
              </p:cNvPr>
              <p:cNvSpPr>
                <a:spLocks noChangeShapeType="1"/>
              </p:cNvSpPr>
              <p:nvPr/>
            </p:nvSpPr>
            <p:spPr bwMode="auto">
              <a:xfrm>
                <a:off x="4371" y="2009"/>
                <a:ext cx="59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Rectangle 600">
                <a:extLst>
                  <a:ext uri="{FF2B5EF4-FFF2-40B4-BE49-F238E27FC236}">
                    <a16:creationId xmlns:a16="http://schemas.microsoft.com/office/drawing/2014/main" id="{2F5626D2-A39F-4B3F-9AAE-94DE6E39AC0E}"/>
                  </a:ext>
                </a:extLst>
              </p:cNvPr>
              <p:cNvSpPr>
                <a:spLocks noChangeArrowheads="1"/>
              </p:cNvSpPr>
              <p:nvPr/>
            </p:nvSpPr>
            <p:spPr bwMode="auto">
              <a:xfrm>
                <a:off x="4371" y="2009"/>
                <a:ext cx="59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Line 601">
                <a:extLst>
                  <a:ext uri="{FF2B5EF4-FFF2-40B4-BE49-F238E27FC236}">
                    <a16:creationId xmlns:a16="http://schemas.microsoft.com/office/drawing/2014/main" id="{B57050B3-FA20-44E8-A206-B052E436CB1B}"/>
                  </a:ext>
                </a:extLst>
              </p:cNvPr>
              <p:cNvSpPr>
                <a:spLocks noChangeShapeType="1"/>
              </p:cNvSpPr>
              <p:nvPr/>
            </p:nvSpPr>
            <p:spPr bwMode="auto">
              <a:xfrm>
                <a:off x="4969" y="2009"/>
                <a:ext cx="5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Rectangle 602">
                <a:extLst>
                  <a:ext uri="{FF2B5EF4-FFF2-40B4-BE49-F238E27FC236}">
                    <a16:creationId xmlns:a16="http://schemas.microsoft.com/office/drawing/2014/main" id="{D6B4AF90-3D64-4196-A1B0-82C0213FCDD9}"/>
                  </a:ext>
                </a:extLst>
              </p:cNvPr>
              <p:cNvSpPr>
                <a:spLocks noChangeArrowheads="1"/>
              </p:cNvSpPr>
              <p:nvPr/>
            </p:nvSpPr>
            <p:spPr bwMode="auto">
              <a:xfrm>
                <a:off x="4969" y="2009"/>
                <a:ext cx="588"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7" name="Line 604">
              <a:extLst>
                <a:ext uri="{FF2B5EF4-FFF2-40B4-BE49-F238E27FC236}">
                  <a16:creationId xmlns:a16="http://schemas.microsoft.com/office/drawing/2014/main" id="{8ED29429-8882-4B70-840C-EF8A793AE1D4}"/>
                </a:ext>
              </a:extLst>
            </p:cNvPr>
            <p:cNvSpPr>
              <a:spLocks noChangeShapeType="1"/>
            </p:cNvSpPr>
            <p:nvPr/>
          </p:nvSpPr>
          <p:spPr bwMode="auto">
            <a:xfrm>
              <a:off x="85725" y="3375025"/>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Rectangle 605">
              <a:extLst>
                <a:ext uri="{FF2B5EF4-FFF2-40B4-BE49-F238E27FC236}">
                  <a16:creationId xmlns:a16="http://schemas.microsoft.com/office/drawing/2014/main" id="{C9611387-18DA-497E-BCD6-F38E55F76779}"/>
                </a:ext>
              </a:extLst>
            </p:cNvPr>
            <p:cNvSpPr>
              <a:spLocks noChangeArrowheads="1"/>
            </p:cNvSpPr>
            <p:nvPr/>
          </p:nvSpPr>
          <p:spPr bwMode="auto">
            <a:xfrm>
              <a:off x="85725" y="3375025"/>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Line 606">
              <a:extLst>
                <a:ext uri="{FF2B5EF4-FFF2-40B4-BE49-F238E27FC236}">
                  <a16:creationId xmlns:a16="http://schemas.microsoft.com/office/drawing/2014/main" id="{724B6C46-5B80-48A3-93CE-B741CD23A4E3}"/>
                </a:ext>
              </a:extLst>
            </p:cNvPr>
            <p:cNvSpPr>
              <a:spLocks noChangeShapeType="1"/>
            </p:cNvSpPr>
            <p:nvPr/>
          </p:nvSpPr>
          <p:spPr bwMode="auto">
            <a:xfrm>
              <a:off x="3138488" y="3375025"/>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Rectangle 607">
              <a:extLst>
                <a:ext uri="{FF2B5EF4-FFF2-40B4-BE49-F238E27FC236}">
                  <a16:creationId xmlns:a16="http://schemas.microsoft.com/office/drawing/2014/main" id="{A20D533D-C60A-4C2D-839F-A8D3294A705F}"/>
                </a:ext>
              </a:extLst>
            </p:cNvPr>
            <p:cNvSpPr>
              <a:spLocks noChangeArrowheads="1"/>
            </p:cNvSpPr>
            <p:nvPr/>
          </p:nvSpPr>
          <p:spPr bwMode="auto">
            <a:xfrm>
              <a:off x="3138488" y="3375025"/>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Line 608">
              <a:extLst>
                <a:ext uri="{FF2B5EF4-FFF2-40B4-BE49-F238E27FC236}">
                  <a16:creationId xmlns:a16="http://schemas.microsoft.com/office/drawing/2014/main" id="{F1673A00-1C78-4ED9-9F3F-3F2376A71F1C}"/>
                </a:ext>
              </a:extLst>
            </p:cNvPr>
            <p:cNvSpPr>
              <a:spLocks noChangeShapeType="1"/>
            </p:cNvSpPr>
            <p:nvPr/>
          </p:nvSpPr>
          <p:spPr bwMode="auto">
            <a:xfrm>
              <a:off x="4089400" y="3375025"/>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Rectangle 609">
              <a:extLst>
                <a:ext uri="{FF2B5EF4-FFF2-40B4-BE49-F238E27FC236}">
                  <a16:creationId xmlns:a16="http://schemas.microsoft.com/office/drawing/2014/main" id="{60B7D5C8-1F05-4A62-A414-D4FFC3E262B5}"/>
                </a:ext>
              </a:extLst>
            </p:cNvPr>
            <p:cNvSpPr>
              <a:spLocks noChangeArrowheads="1"/>
            </p:cNvSpPr>
            <p:nvPr/>
          </p:nvSpPr>
          <p:spPr bwMode="auto">
            <a:xfrm>
              <a:off x="4089400" y="3375025"/>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Line 610">
              <a:extLst>
                <a:ext uri="{FF2B5EF4-FFF2-40B4-BE49-F238E27FC236}">
                  <a16:creationId xmlns:a16="http://schemas.microsoft.com/office/drawing/2014/main" id="{C9818FF3-963B-487A-BC2D-CD4076D7D69E}"/>
                </a:ext>
              </a:extLst>
            </p:cNvPr>
            <p:cNvSpPr>
              <a:spLocks noChangeShapeType="1"/>
            </p:cNvSpPr>
            <p:nvPr/>
          </p:nvSpPr>
          <p:spPr bwMode="auto">
            <a:xfrm>
              <a:off x="5038725" y="3375025"/>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Rectangle 611">
              <a:extLst>
                <a:ext uri="{FF2B5EF4-FFF2-40B4-BE49-F238E27FC236}">
                  <a16:creationId xmlns:a16="http://schemas.microsoft.com/office/drawing/2014/main" id="{4AA989DA-158E-4047-B609-AB3E3556A7CB}"/>
                </a:ext>
              </a:extLst>
            </p:cNvPr>
            <p:cNvSpPr>
              <a:spLocks noChangeArrowheads="1"/>
            </p:cNvSpPr>
            <p:nvPr/>
          </p:nvSpPr>
          <p:spPr bwMode="auto">
            <a:xfrm>
              <a:off x="5038725" y="3375025"/>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Line 612">
              <a:extLst>
                <a:ext uri="{FF2B5EF4-FFF2-40B4-BE49-F238E27FC236}">
                  <a16:creationId xmlns:a16="http://schemas.microsoft.com/office/drawing/2014/main" id="{1498CCD4-35EE-45A5-8927-3F6BE4A35DAF}"/>
                </a:ext>
              </a:extLst>
            </p:cNvPr>
            <p:cNvSpPr>
              <a:spLocks noChangeShapeType="1"/>
            </p:cNvSpPr>
            <p:nvPr/>
          </p:nvSpPr>
          <p:spPr bwMode="auto">
            <a:xfrm>
              <a:off x="5989638" y="3375025"/>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Rectangle 613">
              <a:extLst>
                <a:ext uri="{FF2B5EF4-FFF2-40B4-BE49-F238E27FC236}">
                  <a16:creationId xmlns:a16="http://schemas.microsoft.com/office/drawing/2014/main" id="{FC5EDC3A-7DAB-4D88-B8CB-3B7AF7FC9931}"/>
                </a:ext>
              </a:extLst>
            </p:cNvPr>
            <p:cNvSpPr>
              <a:spLocks noChangeArrowheads="1"/>
            </p:cNvSpPr>
            <p:nvPr/>
          </p:nvSpPr>
          <p:spPr bwMode="auto">
            <a:xfrm>
              <a:off x="5989638" y="3375025"/>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Line 614">
              <a:extLst>
                <a:ext uri="{FF2B5EF4-FFF2-40B4-BE49-F238E27FC236}">
                  <a16:creationId xmlns:a16="http://schemas.microsoft.com/office/drawing/2014/main" id="{EEA08157-C6FA-4263-9E35-E9744CAF39E0}"/>
                </a:ext>
              </a:extLst>
            </p:cNvPr>
            <p:cNvSpPr>
              <a:spLocks noChangeShapeType="1"/>
            </p:cNvSpPr>
            <p:nvPr/>
          </p:nvSpPr>
          <p:spPr bwMode="auto">
            <a:xfrm>
              <a:off x="6938963" y="3375025"/>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Rectangle 615">
              <a:extLst>
                <a:ext uri="{FF2B5EF4-FFF2-40B4-BE49-F238E27FC236}">
                  <a16:creationId xmlns:a16="http://schemas.microsoft.com/office/drawing/2014/main" id="{903C43C6-03B1-40FF-BB35-2907B35E256F}"/>
                </a:ext>
              </a:extLst>
            </p:cNvPr>
            <p:cNvSpPr>
              <a:spLocks noChangeArrowheads="1"/>
            </p:cNvSpPr>
            <p:nvPr/>
          </p:nvSpPr>
          <p:spPr bwMode="auto">
            <a:xfrm>
              <a:off x="6938963" y="3375025"/>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Line 616">
              <a:extLst>
                <a:ext uri="{FF2B5EF4-FFF2-40B4-BE49-F238E27FC236}">
                  <a16:creationId xmlns:a16="http://schemas.microsoft.com/office/drawing/2014/main" id="{BF621E2C-503F-499E-9E08-2EF64A223271}"/>
                </a:ext>
              </a:extLst>
            </p:cNvPr>
            <p:cNvSpPr>
              <a:spLocks noChangeShapeType="1"/>
            </p:cNvSpPr>
            <p:nvPr/>
          </p:nvSpPr>
          <p:spPr bwMode="auto">
            <a:xfrm>
              <a:off x="7888288" y="3375025"/>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Rectangle 617">
              <a:extLst>
                <a:ext uri="{FF2B5EF4-FFF2-40B4-BE49-F238E27FC236}">
                  <a16:creationId xmlns:a16="http://schemas.microsoft.com/office/drawing/2014/main" id="{BBE808A4-0B94-4498-A0D7-9D0A5B3E0E38}"/>
                </a:ext>
              </a:extLst>
            </p:cNvPr>
            <p:cNvSpPr>
              <a:spLocks noChangeArrowheads="1"/>
            </p:cNvSpPr>
            <p:nvPr/>
          </p:nvSpPr>
          <p:spPr bwMode="auto">
            <a:xfrm>
              <a:off x="7888288" y="3375025"/>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Line 618">
              <a:extLst>
                <a:ext uri="{FF2B5EF4-FFF2-40B4-BE49-F238E27FC236}">
                  <a16:creationId xmlns:a16="http://schemas.microsoft.com/office/drawing/2014/main" id="{EA0C8DC8-D5D9-4952-A651-A67EB8400451}"/>
                </a:ext>
              </a:extLst>
            </p:cNvPr>
            <p:cNvSpPr>
              <a:spLocks noChangeShapeType="1"/>
            </p:cNvSpPr>
            <p:nvPr/>
          </p:nvSpPr>
          <p:spPr bwMode="auto">
            <a:xfrm>
              <a:off x="85725" y="3560763"/>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Rectangle 619">
              <a:extLst>
                <a:ext uri="{FF2B5EF4-FFF2-40B4-BE49-F238E27FC236}">
                  <a16:creationId xmlns:a16="http://schemas.microsoft.com/office/drawing/2014/main" id="{3036F921-7D33-4AA6-97B1-1891E96A88C7}"/>
                </a:ext>
              </a:extLst>
            </p:cNvPr>
            <p:cNvSpPr>
              <a:spLocks noChangeArrowheads="1"/>
            </p:cNvSpPr>
            <p:nvPr/>
          </p:nvSpPr>
          <p:spPr bwMode="auto">
            <a:xfrm>
              <a:off x="85725" y="3560763"/>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Line 620">
              <a:extLst>
                <a:ext uri="{FF2B5EF4-FFF2-40B4-BE49-F238E27FC236}">
                  <a16:creationId xmlns:a16="http://schemas.microsoft.com/office/drawing/2014/main" id="{83BAEF74-AF18-458B-87BA-1FC19B510B1B}"/>
                </a:ext>
              </a:extLst>
            </p:cNvPr>
            <p:cNvSpPr>
              <a:spLocks noChangeShapeType="1"/>
            </p:cNvSpPr>
            <p:nvPr/>
          </p:nvSpPr>
          <p:spPr bwMode="auto">
            <a:xfrm>
              <a:off x="3138488" y="3560763"/>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Rectangle 621">
              <a:extLst>
                <a:ext uri="{FF2B5EF4-FFF2-40B4-BE49-F238E27FC236}">
                  <a16:creationId xmlns:a16="http://schemas.microsoft.com/office/drawing/2014/main" id="{816FBDF1-36BC-4A5F-8D54-8492786335E3}"/>
                </a:ext>
              </a:extLst>
            </p:cNvPr>
            <p:cNvSpPr>
              <a:spLocks noChangeArrowheads="1"/>
            </p:cNvSpPr>
            <p:nvPr/>
          </p:nvSpPr>
          <p:spPr bwMode="auto">
            <a:xfrm>
              <a:off x="3138488" y="3560763"/>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Line 622">
              <a:extLst>
                <a:ext uri="{FF2B5EF4-FFF2-40B4-BE49-F238E27FC236}">
                  <a16:creationId xmlns:a16="http://schemas.microsoft.com/office/drawing/2014/main" id="{E7FE95AF-C021-4F71-8507-893E77FB0407}"/>
                </a:ext>
              </a:extLst>
            </p:cNvPr>
            <p:cNvSpPr>
              <a:spLocks noChangeShapeType="1"/>
            </p:cNvSpPr>
            <p:nvPr/>
          </p:nvSpPr>
          <p:spPr bwMode="auto">
            <a:xfrm>
              <a:off x="4089400" y="3560763"/>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Rectangle 623">
              <a:extLst>
                <a:ext uri="{FF2B5EF4-FFF2-40B4-BE49-F238E27FC236}">
                  <a16:creationId xmlns:a16="http://schemas.microsoft.com/office/drawing/2014/main" id="{CEE4A997-FEE7-44B8-8F8A-567CC34A73E7}"/>
                </a:ext>
              </a:extLst>
            </p:cNvPr>
            <p:cNvSpPr>
              <a:spLocks noChangeArrowheads="1"/>
            </p:cNvSpPr>
            <p:nvPr/>
          </p:nvSpPr>
          <p:spPr bwMode="auto">
            <a:xfrm>
              <a:off x="4089400" y="3560763"/>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Line 624">
              <a:extLst>
                <a:ext uri="{FF2B5EF4-FFF2-40B4-BE49-F238E27FC236}">
                  <a16:creationId xmlns:a16="http://schemas.microsoft.com/office/drawing/2014/main" id="{072FD894-988F-4177-907D-242E2AEA3086}"/>
                </a:ext>
              </a:extLst>
            </p:cNvPr>
            <p:cNvSpPr>
              <a:spLocks noChangeShapeType="1"/>
            </p:cNvSpPr>
            <p:nvPr/>
          </p:nvSpPr>
          <p:spPr bwMode="auto">
            <a:xfrm>
              <a:off x="5038725" y="3560763"/>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Rectangle 625">
              <a:extLst>
                <a:ext uri="{FF2B5EF4-FFF2-40B4-BE49-F238E27FC236}">
                  <a16:creationId xmlns:a16="http://schemas.microsoft.com/office/drawing/2014/main" id="{0911AF83-2673-4B0B-B1BF-B05D344C0819}"/>
                </a:ext>
              </a:extLst>
            </p:cNvPr>
            <p:cNvSpPr>
              <a:spLocks noChangeArrowheads="1"/>
            </p:cNvSpPr>
            <p:nvPr/>
          </p:nvSpPr>
          <p:spPr bwMode="auto">
            <a:xfrm>
              <a:off x="5038725" y="3560763"/>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Line 626">
              <a:extLst>
                <a:ext uri="{FF2B5EF4-FFF2-40B4-BE49-F238E27FC236}">
                  <a16:creationId xmlns:a16="http://schemas.microsoft.com/office/drawing/2014/main" id="{8A6157D7-6C98-4CBA-927F-5DB20358A30C}"/>
                </a:ext>
              </a:extLst>
            </p:cNvPr>
            <p:cNvSpPr>
              <a:spLocks noChangeShapeType="1"/>
            </p:cNvSpPr>
            <p:nvPr/>
          </p:nvSpPr>
          <p:spPr bwMode="auto">
            <a:xfrm>
              <a:off x="5989638" y="3560763"/>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Rectangle 627">
              <a:extLst>
                <a:ext uri="{FF2B5EF4-FFF2-40B4-BE49-F238E27FC236}">
                  <a16:creationId xmlns:a16="http://schemas.microsoft.com/office/drawing/2014/main" id="{236C1F5B-445F-48C0-8B72-C8030BA5C7D0}"/>
                </a:ext>
              </a:extLst>
            </p:cNvPr>
            <p:cNvSpPr>
              <a:spLocks noChangeArrowheads="1"/>
            </p:cNvSpPr>
            <p:nvPr/>
          </p:nvSpPr>
          <p:spPr bwMode="auto">
            <a:xfrm>
              <a:off x="5989638" y="3560763"/>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Line 628">
              <a:extLst>
                <a:ext uri="{FF2B5EF4-FFF2-40B4-BE49-F238E27FC236}">
                  <a16:creationId xmlns:a16="http://schemas.microsoft.com/office/drawing/2014/main" id="{51DB8A8E-6EE5-49E4-985F-0B33BD74A621}"/>
                </a:ext>
              </a:extLst>
            </p:cNvPr>
            <p:cNvSpPr>
              <a:spLocks noChangeShapeType="1"/>
            </p:cNvSpPr>
            <p:nvPr/>
          </p:nvSpPr>
          <p:spPr bwMode="auto">
            <a:xfrm>
              <a:off x="6938963" y="3560763"/>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Rectangle 629">
              <a:extLst>
                <a:ext uri="{FF2B5EF4-FFF2-40B4-BE49-F238E27FC236}">
                  <a16:creationId xmlns:a16="http://schemas.microsoft.com/office/drawing/2014/main" id="{BA8081EC-7C80-4B28-936C-DD7A36A4BD85}"/>
                </a:ext>
              </a:extLst>
            </p:cNvPr>
            <p:cNvSpPr>
              <a:spLocks noChangeArrowheads="1"/>
            </p:cNvSpPr>
            <p:nvPr/>
          </p:nvSpPr>
          <p:spPr bwMode="auto">
            <a:xfrm>
              <a:off x="6938963" y="3560763"/>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Line 630">
              <a:extLst>
                <a:ext uri="{FF2B5EF4-FFF2-40B4-BE49-F238E27FC236}">
                  <a16:creationId xmlns:a16="http://schemas.microsoft.com/office/drawing/2014/main" id="{715342D3-685D-4673-81D2-9DB917793FC1}"/>
                </a:ext>
              </a:extLst>
            </p:cNvPr>
            <p:cNvSpPr>
              <a:spLocks noChangeShapeType="1"/>
            </p:cNvSpPr>
            <p:nvPr/>
          </p:nvSpPr>
          <p:spPr bwMode="auto">
            <a:xfrm>
              <a:off x="7888288" y="3560763"/>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Rectangle 631">
              <a:extLst>
                <a:ext uri="{FF2B5EF4-FFF2-40B4-BE49-F238E27FC236}">
                  <a16:creationId xmlns:a16="http://schemas.microsoft.com/office/drawing/2014/main" id="{96B59687-B08A-48D1-9079-F50E47F820E9}"/>
                </a:ext>
              </a:extLst>
            </p:cNvPr>
            <p:cNvSpPr>
              <a:spLocks noChangeArrowheads="1"/>
            </p:cNvSpPr>
            <p:nvPr/>
          </p:nvSpPr>
          <p:spPr bwMode="auto">
            <a:xfrm>
              <a:off x="7888288" y="3560763"/>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Line 632">
              <a:extLst>
                <a:ext uri="{FF2B5EF4-FFF2-40B4-BE49-F238E27FC236}">
                  <a16:creationId xmlns:a16="http://schemas.microsoft.com/office/drawing/2014/main" id="{B9F91CD7-5AE2-439B-B91F-26BECD8A845C}"/>
                </a:ext>
              </a:extLst>
            </p:cNvPr>
            <p:cNvSpPr>
              <a:spLocks noChangeShapeType="1"/>
            </p:cNvSpPr>
            <p:nvPr/>
          </p:nvSpPr>
          <p:spPr bwMode="auto">
            <a:xfrm>
              <a:off x="85725" y="3746500"/>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Rectangle 633">
              <a:extLst>
                <a:ext uri="{FF2B5EF4-FFF2-40B4-BE49-F238E27FC236}">
                  <a16:creationId xmlns:a16="http://schemas.microsoft.com/office/drawing/2014/main" id="{898CB33C-A581-4211-BF26-66DE4B391A3F}"/>
                </a:ext>
              </a:extLst>
            </p:cNvPr>
            <p:cNvSpPr>
              <a:spLocks noChangeArrowheads="1"/>
            </p:cNvSpPr>
            <p:nvPr/>
          </p:nvSpPr>
          <p:spPr bwMode="auto">
            <a:xfrm>
              <a:off x="85725" y="3746500"/>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Line 634">
              <a:extLst>
                <a:ext uri="{FF2B5EF4-FFF2-40B4-BE49-F238E27FC236}">
                  <a16:creationId xmlns:a16="http://schemas.microsoft.com/office/drawing/2014/main" id="{3FC67C77-EE64-4F48-8107-5B81461455A6}"/>
                </a:ext>
              </a:extLst>
            </p:cNvPr>
            <p:cNvSpPr>
              <a:spLocks noChangeShapeType="1"/>
            </p:cNvSpPr>
            <p:nvPr/>
          </p:nvSpPr>
          <p:spPr bwMode="auto">
            <a:xfrm>
              <a:off x="3138488" y="3746500"/>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Rectangle 635">
              <a:extLst>
                <a:ext uri="{FF2B5EF4-FFF2-40B4-BE49-F238E27FC236}">
                  <a16:creationId xmlns:a16="http://schemas.microsoft.com/office/drawing/2014/main" id="{56F423DA-DB08-4AF0-A324-CDF6664E771C}"/>
                </a:ext>
              </a:extLst>
            </p:cNvPr>
            <p:cNvSpPr>
              <a:spLocks noChangeArrowheads="1"/>
            </p:cNvSpPr>
            <p:nvPr/>
          </p:nvSpPr>
          <p:spPr bwMode="auto">
            <a:xfrm>
              <a:off x="3138488" y="3746500"/>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Line 636">
              <a:extLst>
                <a:ext uri="{FF2B5EF4-FFF2-40B4-BE49-F238E27FC236}">
                  <a16:creationId xmlns:a16="http://schemas.microsoft.com/office/drawing/2014/main" id="{E2655E7C-9198-45EB-BC77-0898CE4FC280}"/>
                </a:ext>
              </a:extLst>
            </p:cNvPr>
            <p:cNvSpPr>
              <a:spLocks noChangeShapeType="1"/>
            </p:cNvSpPr>
            <p:nvPr/>
          </p:nvSpPr>
          <p:spPr bwMode="auto">
            <a:xfrm>
              <a:off x="4089400" y="3746500"/>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Rectangle 637">
              <a:extLst>
                <a:ext uri="{FF2B5EF4-FFF2-40B4-BE49-F238E27FC236}">
                  <a16:creationId xmlns:a16="http://schemas.microsoft.com/office/drawing/2014/main" id="{A3EFC78E-6F08-492F-9903-5455AC412091}"/>
                </a:ext>
              </a:extLst>
            </p:cNvPr>
            <p:cNvSpPr>
              <a:spLocks noChangeArrowheads="1"/>
            </p:cNvSpPr>
            <p:nvPr/>
          </p:nvSpPr>
          <p:spPr bwMode="auto">
            <a:xfrm>
              <a:off x="4089400" y="3746500"/>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Line 638">
              <a:extLst>
                <a:ext uri="{FF2B5EF4-FFF2-40B4-BE49-F238E27FC236}">
                  <a16:creationId xmlns:a16="http://schemas.microsoft.com/office/drawing/2014/main" id="{9AB5574D-3A33-4F82-A448-8C1C0B99A79E}"/>
                </a:ext>
              </a:extLst>
            </p:cNvPr>
            <p:cNvSpPr>
              <a:spLocks noChangeShapeType="1"/>
            </p:cNvSpPr>
            <p:nvPr/>
          </p:nvSpPr>
          <p:spPr bwMode="auto">
            <a:xfrm>
              <a:off x="5038725" y="3746500"/>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Rectangle 639">
              <a:extLst>
                <a:ext uri="{FF2B5EF4-FFF2-40B4-BE49-F238E27FC236}">
                  <a16:creationId xmlns:a16="http://schemas.microsoft.com/office/drawing/2014/main" id="{8B5B1584-E5AF-4432-BD72-AEBCA9DFD776}"/>
                </a:ext>
              </a:extLst>
            </p:cNvPr>
            <p:cNvSpPr>
              <a:spLocks noChangeArrowheads="1"/>
            </p:cNvSpPr>
            <p:nvPr/>
          </p:nvSpPr>
          <p:spPr bwMode="auto">
            <a:xfrm>
              <a:off x="5038725" y="3746500"/>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Line 640">
              <a:extLst>
                <a:ext uri="{FF2B5EF4-FFF2-40B4-BE49-F238E27FC236}">
                  <a16:creationId xmlns:a16="http://schemas.microsoft.com/office/drawing/2014/main" id="{8589C84A-26D4-40B9-A6E7-3CEAAB92AE8C}"/>
                </a:ext>
              </a:extLst>
            </p:cNvPr>
            <p:cNvSpPr>
              <a:spLocks noChangeShapeType="1"/>
            </p:cNvSpPr>
            <p:nvPr/>
          </p:nvSpPr>
          <p:spPr bwMode="auto">
            <a:xfrm>
              <a:off x="5989638" y="3746500"/>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Rectangle 641">
              <a:extLst>
                <a:ext uri="{FF2B5EF4-FFF2-40B4-BE49-F238E27FC236}">
                  <a16:creationId xmlns:a16="http://schemas.microsoft.com/office/drawing/2014/main" id="{DCCB1B99-82E1-425A-B1E7-20CAC4BA2120}"/>
                </a:ext>
              </a:extLst>
            </p:cNvPr>
            <p:cNvSpPr>
              <a:spLocks noChangeArrowheads="1"/>
            </p:cNvSpPr>
            <p:nvPr/>
          </p:nvSpPr>
          <p:spPr bwMode="auto">
            <a:xfrm>
              <a:off x="5989638" y="3746500"/>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Line 642">
              <a:extLst>
                <a:ext uri="{FF2B5EF4-FFF2-40B4-BE49-F238E27FC236}">
                  <a16:creationId xmlns:a16="http://schemas.microsoft.com/office/drawing/2014/main" id="{D4D6B5FA-B7FA-48CC-913E-03428F6BF0ED}"/>
                </a:ext>
              </a:extLst>
            </p:cNvPr>
            <p:cNvSpPr>
              <a:spLocks noChangeShapeType="1"/>
            </p:cNvSpPr>
            <p:nvPr/>
          </p:nvSpPr>
          <p:spPr bwMode="auto">
            <a:xfrm>
              <a:off x="6938963" y="3746500"/>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Rectangle 643">
              <a:extLst>
                <a:ext uri="{FF2B5EF4-FFF2-40B4-BE49-F238E27FC236}">
                  <a16:creationId xmlns:a16="http://schemas.microsoft.com/office/drawing/2014/main" id="{BCF70033-C5FD-4D78-8289-ACE81EFCDBE2}"/>
                </a:ext>
              </a:extLst>
            </p:cNvPr>
            <p:cNvSpPr>
              <a:spLocks noChangeArrowheads="1"/>
            </p:cNvSpPr>
            <p:nvPr/>
          </p:nvSpPr>
          <p:spPr bwMode="auto">
            <a:xfrm>
              <a:off x="6938963" y="3746500"/>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Line 644">
              <a:extLst>
                <a:ext uri="{FF2B5EF4-FFF2-40B4-BE49-F238E27FC236}">
                  <a16:creationId xmlns:a16="http://schemas.microsoft.com/office/drawing/2014/main" id="{BF8A3FE5-1310-412D-9E65-E8A0B45D745B}"/>
                </a:ext>
              </a:extLst>
            </p:cNvPr>
            <p:cNvSpPr>
              <a:spLocks noChangeShapeType="1"/>
            </p:cNvSpPr>
            <p:nvPr/>
          </p:nvSpPr>
          <p:spPr bwMode="auto">
            <a:xfrm>
              <a:off x="7888288" y="3746500"/>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Rectangle 645">
              <a:extLst>
                <a:ext uri="{FF2B5EF4-FFF2-40B4-BE49-F238E27FC236}">
                  <a16:creationId xmlns:a16="http://schemas.microsoft.com/office/drawing/2014/main" id="{4541CD0D-A6F0-4E20-AE49-564FE9A2B9A1}"/>
                </a:ext>
              </a:extLst>
            </p:cNvPr>
            <p:cNvSpPr>
              <a:spLocks noChangeArrowheads="1"/>
            </p:cNvSpPr>
            <p:nvPr/>
          </p:nvSpPr>
          <p:spPr bwMode="auto">
            <a:xfrm>
              <a:off x="7888288" y="3746500"/>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Line 646">
              <a:extLst>
                <a:ext uri="{FF2B5EF4-FFF2-40B4-BE49-F238E27FC236}">
                  <a16:creationId xmlns:a16="http://schemas.microsoft.com/office/drawing/2014/main" id="{95B9BBE0-6AC0-4CE5-BFC9-B4A5803F9C91}"/>
                </a:ext>
              </a:extLst>
            </p:cNvPr>
            <p:cNvSpPr>
              <a:spLocks noChangeShapeType="1"/>
            </p:cNvSpPr>
            <p:nvPr/>
          </p:nvSpPr>
          <p:spPr bwMode="auto">
            <a:xfrm>
              <a:off x="85725" y="3932238"/>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Rectangle 647">
              <a:extLst>
                <a:ext uri="{FF2B5EF4-FFF2-40B4-BE49-F238E27FC236}">
                  <a16:creationId xmlns:a16="http://schemas.microsoft.com/office/drawing/2014/main" id="{41F1ED24-12CF-44DB-A0B6-5E250B885AAF}"/>
                </a:ext>
              </a:extLst>
            </p:cNvPr>
            <p:cNvSpPr>
              <a:spLocks noChangeArrowheads="1"/>
            </p:cNvSpPr>
            <p:nvPr/>
          </p:nvSpPr>
          <p:spPr bwMode="auto">
            <a:xfrm>
              <a:off x="85725" y="3932238"/>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Line 648">
              <a:extLst>
                <a:ext uri="{FF2B5EF4-FFF2-40B4-BE49-F238E27FC236}">
                  <a16:creationId xmlns:a16="http://schemas.microsoft.com/office/drawing/2014/main" id="{AF47A279-24FC-40E0-83AB-DD518A2126B3}"/>
                </a:ext>
              </a:extLst>
            </p:cNvPr>
            <p:cNvSpPr>
              <a:spLocks noChangeShapeType="1"/>
            </p:cNvSpPr>
            <p:nvPr/>
          </p:nvSpPr>
          <p:spPr bwMode="auto">
            <a:xfrm>
              <a:off x="3138488" y="3932238"/>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Rectangle 649">
              <a:extLst>
                <a:ext uri="{FF2B5EF4-FFF2-40B4-BE49-F238E27FC236}">
                  <a16:creationId xmlns:a16="http://schemas.microsoft.com/office/drawing/2014/main" id="{31CF3113-A39D-4F79-A996-4AF04C95B23D}"/>
                </a:ext>
              </a:extLst>
            </p:cNvPr>
            <p:cNvSpPr>
              <a:spLocks noChangeArrowheads="1"/>
            </p:cNvSpPr>
            <p:nvPr/>
          </p:nvSpPr>
          <p:spPr bwMode="auto">
            <a:xfrm>
              <a:off x="3138488" y="3932238"/>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Line 650">
              <a:extLst>
                <a:ext uri="{FF2B5EF4-FFF2-40B4-BE49-F238E27FC236}">
                  <a16:creationId xmlns:a16="http://schemas.microsoft.com/office/drawing/2014/main" id="{BCDD2877-732B-4A41-A6B5-46BBDA03245C}"/>
                </a:ext>
              </a:extLst>
            </p:cNvPr>
            <p:cNvSpPr>
              <a:spLocks noChangeShapeType="1"/>
            </p:cNvSpPr>
            <p:nvPr/>
          </p:nvSpPr>
          <p:spPr bwMode="auto">
            <a:xfrm>
              <a:off x="4089400" y="3932238"/>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Rectangle 651">
              <a:extLst>
                <a:ext uri="{FF2B5EF4-FFF2-40B4-BE49-F238E27FC236}">
                  <a16:creationId xmlns:a16="http://schemas.microsoft.com/office/drawing/2014/main" id="{2575D8B0-CD7A-4050-A9EB-BDDCB9543860}"/>
                </a:ext>
              </a:extLst>
            </p:cNvPr>
            <p:cNvSpPr>
              <a:spLocks noChangeArrowheads="1"/>
            </p:cNvSpPr>
            <p:nvPr/>
          </p:nvSpPr>
          <p:spPr bwMode="auto">
            <a:xfrm>
              <a:off x="4089400" y="3932238"/>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Line 652">
              <a:extLst>
                <a:ext uri="{FF2B5EF4-FFF2-40B4-BE49-F238E27FC236}">
                  <a16:creationId xmlns:a16="http://schemas.microsoft.com/office/drawing/2014/main" id="{E2D98FC0-BACF-4F85-8800-1DA8BE5C8BB2}"/>
                </a:ext>
              </a:extLst>
            </p:cNvPr>
            <p:cNvSpPr>
              <a:spLocks noChangeShapeType="1"/>
            </p:cNvSpPr>
            <p:nvPr/>
          </p:nvSpPr>
          <p:spPr bwMode="auto">
            <a:xfrm>
              <a:off x="5038725" y="3932238"/>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Rectangle 653">
              <a:extLst>
                <a:ext uri="{FF2B5EF4-FFF2-40B4-BE49-F238E27FC236}">
                  <a16:creationId xmlns:a16="http://schemas.microsoft.com/office/drawing/2014/main" id="{3F96B5F3-6216-4669-87D4-753784A185A6}"/>
                </a:ext>
              </a:extLst>
            </p:cNvPr>
            <p:cNvSpPr>
              <a:spLocks noChangeArrowheads="1"/>
            </p:cNvSpPr>
            <p:nvPr/>
          </p:nvSpPr>
          <p:spPr bwMode="auto">
            <a:xfrm>
              <a:off x="5038725" y="3932238"/>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Line 654">
              <a:extLst>
                <a:ext uri="{FF2B5EF4-FFF2-40B4-BE49-F238E27FC236}">
                  <a16:creationId xmlns:a16="http://schemas.microsoft.com/office/drawing/2014/main" id="{1355F009-CBA4-4B2F-939D-D896671E5001}"/>
                </a:ext>
              </a:extLst>
            </p:cNvPr>
            <p:cNvSpPr>
              <a:spLocks noChangeShapeType="1"/>
            </p:cNvSpPr>
            <p:nvPr/>
          </p:nvSpPr>
          <p:spPr bwMode="auto">
            <a:xfrm>
              <a:off x="5989638" y="3932238"/>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Rectangle 655">
              <a:extLst>
                <a:ext uri="{FF2B5EF4-FFF2-40B4-BE49-F238E27FC236}">
                  <a16:creationId xmlns:a16="http://schemas.microsoft.com/office/drawing/2014/main" id="{2C4EAABF-65F8-4900-8786-E798EC0BB132}"/>
                </a:ext>
              </a:extLst>
            </p:cNvPr>
            <p:cNvSpPr>
              <a:spLocks noChangeArrowheads="1"/>
            </p:cNvSpPr>
            <p:nvPr/>
          </p:nvSpPr>
          <p:spPr bwMode="auto">
            <a:xfrm>
              <a:off x="5989638" y="3932238"/>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Line 656">
              <a:extLst>
                <a:ext uri="{FF2B5EF4-FFF2-40B4-BE49-F238E27FC236}">
                  <a16:creationId xmlns:a16="http://schemas.microsoft.com/office/drawing/2014/main" id="{FCC04CD8-1020-473E-8FBC-90F238138890}"/>
                </a:ext>
              </a:extLst>
            </p:cNvPr>
            <p:cNvSpPr>
              <a:spLocks noChangeShapeType="1"/>
            </p:cNvSpPr>
            <p:nvPr/>
          </p:nvSpPr>
          <p:spPr bwMode="auto">
            <a:xfrm>
              <a:off x="6938963" y="3932238"/>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Rectangle 657">
              <a:extLst>
                <a:ext uri="{FF2B5EF4-FFF2-40B4-BE49-F238E27FC236}">
                  <a16:creationId xmlns:a16="http://schemas.microsoft.com/office/drawing/2014/main" id="{C0F929C0-7B16-41BA-904F-5AB25E546B99}"/>
                </a:ext>
              </a:extLst>
            </p:cNvPr>
            <p:cNvSpPr>
              <a:spLocks noChangeArrowheads="1"/>
            </p:cNvSpPr>
            <p:nvPr/>
          </p:nvSpPr>
          <p:spPr bwMode="auto">
            <a:xfrm>
              <a:off x="6938963" y="3932238"/>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Line 658">
              <a:extLst>
                <a:ext uri="{FF2B5EF4-FFF2-40B4-BE49-F238E27FC236}">
                  <a16:creationId xmlns:a16="http://schemas.microsoft.com/office/drawing/2014/main" id="{EC7D4528-D828-4B33-8232-BE2BB5E274AC}"/>
                </a:ext>
              </a:extLst>
            </p:cNvPr>
            <p:cNvSpPr>
              <a:spLocks noChangeShapeType="1"/>
            </p:cNvSpPr>
            <p:nvPr/>
          </p:nvSpPr>
          <p:spPr bwMode="auto">
            <a:xfrm>
              <a:off x="7888288" y="3932238"/>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Rectangle 659">
              <a:extLst>
                <a:ext uri="{FF2B5EF4-FFF2-40B4-BE49-F238E27FC236}">
                  <a16:creationId xmlns:a16="http://schemas.microsoft.com/office/drawing/2014/main" id="{2BD11160-ABBC-4738-ABBA-93718B1008B6}"/>
                </a:ext>
              </a:extLst>
            </p:cNvPr>
            <p:cNvSpPr>
              <a:spLocks noChangeArrowheads="1"/>
            </p:cNvSpPr>
            <p:nvPr/>
          </p:nvSpPr>
          <p:spPr bwMode="auto">
            <a:xfrm>
              <a:off x="7888288" y="3932238"/>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Line 660">
              <a:extLst>
                <a:ext uri="{FF2B5EF4-FFF2-40B4-BE49-F238E27FC236}">
                  <a16:creationId xmlns:a16="http://schemas.microsoft.com/office/drawing/2014/main" id="{394BDDC3-146E-4369-8DEB-0AFBD1E68BB8}"/>
                </a:ext>
              </a:extLst>
            </p:cNvPr>
            <p:cNvSpPr>
              <a:spLocks noChangeShapeType="1"/>
            </p:cNvSpPr>
            <p:nvPr/>
          </p:nvSpPr>
          <p:spPr bwMode="auto">
            <a:xfrm>
              <a:off x="85725" y="4117975"/>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Rectangle 661">
              <a:extLst>
                <a:ext uri="{FF2B5EF4-FFF2-40B4-BE49-F238E27FC236}">
                  <a16:creationId xmlns:a16="http://schemas.microsoft.com/office/drawing/2014/main" id="{905B73F1-AFD1-4B64-BE5A-43ECB7CCFDB8}"/>
                </a:ext>
              </a:extLst>
            </p:cNvPr>
            <p:cNvSpPr>
              <a:spLocks noChangeArrowheads="1"/>
            </p:cNvSpPr>
            <p:nvPr/>
          </p:nvSpPr>
          <p:spPr bwMode="auto">
            <a:xfrm>
              <a:off x="85725" y="4117975"/>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Line 662">
              <a:extLst>
                <a:ext uri="{FF2B5EF4-FFF2-40B4-BE49-F238E27FC236}">
                  <a16:creationId xmlns:a16="http://schemas.microsoft.com/office/drawing/2014/main" id="{04593DE3-8395-472A-9BEF-088CD5A68C5E}"/>
                </a:ext>
              </a:extLst>
            </p:cNvPr>
            <p:cNvSpPr>
              <a:spLocks noChangeShapeType="1"/>
            </p:cNvSpPr>
            <p:nvPr/>
          </p:nvSpPr>
          <p:spPr bwMode="auto">
            <a:xfrm>
              <a:off x="3138488" y="4117975"/>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Rectangle 663">
              <a:extLst>
                <a:ext uri="{FF2B5EF4-FFF2-40B4-BE49-F238E27FC236}">
                  <a16:creationId xmlns:a16="http://schemas.microsoft.com/office/drawing/2014/main" id="{4588C236-43C9-4DC5-A121-8EC0966187AB}"/>
                </a:ext>
              </a:extLst>
            </p:cNvPr>
            <p:cNvSpPr>
              <a:spLocks noChangeArrowheads="1"/>
            </p:cNvSpPr>
            <p:nvPr/>
          </p:nvSpPr>
          <p:spPr bwMode="auto">
            <a:xfrm>
              <a:off x="3138488" y="4117975"/>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Line 664">
              <a:extLst>
                <a:ext uri="{FF2B5EF4-FFF2-40B4-BE49-F238E27FC236}">
                  <a16:creationId xmlns:a16="http://schemas.microsoft.com/office/drawing/2014/main" id="{13B06264-A87E-452C-AD3B-202ABD931E95}"/>
                </a:ext>
              </a:extLst>
            </p:cNvPr>
            <p:cNvSpPr>
              <a:spLocks noChangeShapeType="1"/>
            </p:cNvSpPr>
            <p:nvPr/>
          </p:nvSpPr>
          <p:spPr bwMode="auto">
            <a:xfrm>
              <a:off x="4089400" y="4117975"/>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Rectangle 665">
              <a:extLst>
                <a:ext uri="{FF2B5EF4-FFF2-40B4-BE49-F238E27FC236}">
                  <a16:creationId xmlns:a16="http://schemas.microsoft.com/office/drawing/2014/main" id="{D664B2EB-D44D-4F5D-BE14-6E904A767D2B}"/>
                </a:ext>
              </a:extLst>
            </p:cNvPr>
            <p:cNvSpPr>
              <a:spLocks noChangeArrowheads="1"/>
            </p:cNvSpPr>
            <p:nvPr/>
          </p:nvSpPr>
          <p:spPr bwMode="auto">
            <a:xfrm>
              <a:off x="4089400" y="4117975"/>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Line 666">
              <a:extLst>
                <a:ext uri="{FF2B5EF4-FFF2-40B4-BE49-F238E27FC236}">
                  <a16:creationId xmlns:a16="http://schemas.microsoft.com/office/drawing/2014/main" id="{440BEF87-AF98-4977-B007-70E1FD657C0D}"/>
                </a:ext>
              </a:extLst>
            </p:cNvPr>
            <p:cNvSpPr>
              <a:spLocks noChangeShapeType="1"/>
            </p:cNvSpPr>
            <p:nvPr/>
          </p:nvSpPr>
          <p:spPr bwMode="auto">
            <a:xfrm>
              <a:off x="5038725" y="4117975"/>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Rectangle 667">
              <a:extLst>
                <a:ext uri="{FF2B5EF4-FFF2-40B4-BE49-F238E27FC236}">
                  <a16:creationId xmlns:a16="http://schemas.microsoft.com/office/drawing/2014/main" id="{7DAAE87A-D845-4C61-8ABA-BB0C1B7A58E2}"/>
                </a:ext>
              </a:extLst>
            </p:cNvPr>
            <p:cNvSpPr>
              <a:spLocks noChangeArrowheads="1"/>
            </p:cNvSpPr>
            <p:nvPr/>
          </p:nvSpPr>
          <p:spPr bwMode="auto">
            <a:xfrm>
              <a:off x="5038725" y="4117975"/>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Line 668">
              <a:extLst>
                <a:ext uri="{FF2B5EF4-FFF2-40B4-BE49-F238E27FC236}">
                  <a16:creationId xmlns:a16="http://schemas.microsoft.com/office/drawing/2014/main" id="{BDF510F8-4AB6-4629-92E8-2B8CFC399EF1}"/>
                </a:ext>
              </a:extLst>
            </p:cNvPr>
            <p:cNvSpPr>
              <a:spLocks noChangeShapeType="1"/>
            </p:cNvSpPr>
            <p:nvPr/>
          </p:nvSpPr>
          <p:spPr bwMode="auto">
            <a:xfrm>
              <a:off x="5989638" y="4117975"/>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Rectangle 669">
              <a:extLst>
                <a:ext uri="{FF2B5EF4-FFF2-40B4-BE49-F238E27FC236}">
                  <a16:creationId xmlns:a16="http://schemas.microsoft.com/office/drawing/2014/main" id="{B4B92624-0761-40EE-A68A-AE24EFAD282C}"/>
                </a:ext>
              </a:extLst>
            </p:cNvPr>
            <p:cNvSpPr>
              <a:spLocks noChangeArrowheads="1"/>
            </p:cNvSpPr>
            <p:nvPr/>
          </p:nvSpPr>
          <p:spPr bwMode="auto">
            <a:xfrm>
              <a:off x="5989638" y="4117975"/>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Line 670">
              <a:extLst>
                <a:ext uri="{FF2B5EF4-FFF2-40B4-BE49-F238E27FC236}">
                  <a16:creationId xmlns:a16="http://schemas.microsoft.com/office/drawing/2014/main" id="{4553891B-A2ED-4EA8-8E38-7BDDF3C354FA}"/>
                </a:ext>
              </a:extLst>
            </p:cNvPr>
            <p:cNvSpPr>
              <a:spLocks noChangeShapeType="1"/>
            </p:cNvSpPr>
            <p:nvPr/>
          </p:nvSpPr>
          <p:spPr bwMode="auto">
            <a:xfrm>
              <a:off x="6938963" y="4117975"/>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Rectangle 671">
              <a:extLst>
                <a:ext uri="{FF2B5EF4-FFF2-40B4-BE49-F238E27FC236}">
                  <a16:creationId xmlns:a16="http://schemas.microsoft.com/office/drawing/2014/main" id="{05A063DC-3AE8-49CF-AF0F-F4C11811C2E5}"/>
                </a:ext>
              </a:extLst>
            </p:cNvPr>
            <p:cNvSpPr>
              <a:spLocks noChangeArrowheads="1"/>
            </p:cNvSpPr>
            <p:nvPr/>
          </p:nvSpPr>
          <p:spPr bwMode="auto">
            <a:xfrm>
              <a:off x="6938963" y="4117975"/>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Line 672">
              <a:extLst>
                <a:ext uri="{FF2B5EF4-FFF2-40B4-BE49-F238E27FC236}">
                  <a16:creationId xmlns:a16="http://schemas.microsoft.com/office/drawing/2014/main" id="{13D5F2CB-1F6F-4316-98A0-84D814803BEF}"/>
                </a:ext>
              </a:extLst>
            </p:cNvPr>
            <p:cNvSpPr>
              <a:spLocks noChangeShapeType="1"/>
            </p:cNvSpPr>
            <p:nvPr/>
          </p:nvSpPr>
          <p:spPr bwMode="auto">
            <a:xfrm>
              <a:off x="7888288" y="4117975"/>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Rectangle 673">
              <a:extLst>
                <a:ext uri="{FF2B5EF4-FFF2-40B4-BE49-F238E27FC236}">
                  <a16:creationId xmlns:a16="http://schemas.microsoft.com/office/drawing/2014/main" id="{C87B9471-2021-4093-B6B6-06B21AA4E4BB}"/>
                </a:ext>
              </a:extLst>
            </p:cNvPr>
            <p:cNvSpPr>
              <a:spLocks noChangeArrowheads="1"/>
            </p:cNvSpPr>
            <p:nvPr/>
          </p:nvSpPr>
          <p:spPr bwMode="auto">
            <a:xfrm>
              <a:off x="7888288" y="4117975"/>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Line 674">
              <a:extLst>
                <a:ext uri="{FF2B5EF4-FFF2-40B4-BE49-F238E27FC236}">
                  <a16:creationId xmlns:a16="http://schemas.microsoft.com/office/drawing/2014/main" id="{5AA1B683-90FD-4A09-8C94-968ECD416A8F}"/>
                </a:ext>
              </a:extLst>
            </p:cNvPr>
            <p:cNvSpPr>
              <a:spLocks noChangeShapeType="1"/>
            </p:cNvSpPr>
            <p:nvPr/>
          </p:nvSpPr>
          <p:spPr bwMode="auto">
            <a:xfrm>
              <a:off x="85725" y="4303713"/>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Rectangle 675">
              <a:extLst>
                <a:ext uri="{FF2B5EF4-FFF2-40B4-BE49-F238E27FC236}">
                  <a16:creationId xmlns:a16="http://schemas.microsoft.com/office/drawing/2014/main" id="{971C1A75-8368-4E5C-B83B-086482B5B7EF}"/>
                </a:ext>
              </a:extLst>
            </p:cNvPr>
            <p:cNvSpPr>
              <a:spLocks noChangeArrowheads="1"/>
            </p:cNvSpPr>
            <p:nvPr/>
          </p:nvSpPr>
          <p:spPr bwMode="auto">
            <a:xfrm>
              <a:off x="85725" y="4303713"/>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Line 676">
              <a:extLst>
                <a:ext uri="{FF2B5EF4-FFF2-40B4-BE49-F238E27FC236}">
                  <a16:creationId xmlns:a16="http://schemas.microsoft.com/office/drawing/2014/main" id="{94E428AB-488B-4A54-821E-37A96A53747E}"/>
                </a:ext>
              </a:extLst>
            </p:cNvPr>
            <p:cNvSpPr>
              <a:spLocks noChangeShapeType="1"/>
            </p:cNvSpPr>
            <p:nvPr/>
          </p:nvSpPr>
          <p:spPr bwMode="auto">
            <a:xfrm>
              <a:off x="3138488" y="4303713"/>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Rectangle 677">
              <a:extLst>
                <a:ext uri="{FF2B5EF4-FFF2-40B4-BE49-F238E27FC236}">
                  <a16:creationId xmlns:a16="http://schemas.microsoft.com/office/drawing/2014/main" id="{5BE35019-E9EB-4ADF-972D-233BE6C116C3}"/>
                </a:ext>
              </a:extLst>
            </p:cNvPr>
            <p:cNvSpPr>
              <a:spLocks noChangeArrowheads="1"/>
            </p:cNvSpPr>
            <p:nvPr/>
          </p:nvSpPr>
          <p:spPr bwMode="auto">
            <a:xfrm>
              <a:off x="3138488" y="4303713"/>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Line 678">
              <a:extLst>
                <a:ext uri="{FF2B5EF4-FFF2-40B4-BE49-F238E27FC236}">
                  <a16:creationId xmlns:a16="http://schemas.microsoft.com/office/drawing/2014/main" id="{5AA378FE-5A9A-40F7-8384-94A510A9BD44}"/>
                </a:ext>
              </a:extLst>
            </p:cNvPr>
            <p:cNvSpPr>
              <a:spLocks noChangeShapeType="1"/>
            </p:cNvSpPr>
            <p:nvPr/>
          </p:nvSpPr>
          <p:spPr bwMode="auto">
            <a:xfrm>
              <a:off x="4089400" y="4303713"/>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Rectangle 679">
              <a:extLst>
                <a:ext uri="{FF2B5EF4-FFF2-40B4-BE49-F238E27FC236}">
                  <a16:creationId xmlns:a16="http://schemas.microsoft.com/office/drawing/2014/main" id="{1EE3E0E6-9D39-405D-A297-5BBEE53B832D}"/>
                </a:ext>
              </a:extLst>
            </p:cNvPr>
            <p:cNvSpPr>
              <a:spLocks noChangeArrowheads="1"/>
            </p:cNvSpPr>
            <p:nvPr/>
          </p:nvSpPr>
          <p:spPr bwMode="auto">
            <a:xfrm>
              <a:off x="4089400" y="4303713"/>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Line 680">
              <a:extLst>
                <a:ext uri="{FF2B5EF4-FFF2-40B4-BE49-F238E27FC236}">
                  <a16:creationId xmlns:a16="http://schemas.microsoft.com/office/drawing/2014/main" id="{4879EF91-7D30-441C-B988-32EB80107ADB}"/>
                </a:ext>
              </a:extLst>
            </p:cNvPr>
            <p:cNvSpPr>
              <a:spLocks noChangeShapeType="1"/>
            </p:cNvSpPr>
            <p:nvPr/>
          </p:nvSpPr>
          <p:spPr bwMode="auto">
            <a:xfrm>
              <a:off x="5038725" y="4303713"/>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Rectangle 681">
              <a:extLst>
                <a:ext uri="{FF2B5EF4-FFF2-40B4-BE49-F238E27FC236}">
                  <a16:creationId xmlns:a16="http://schemas.microsoft.com/office/drawing/2014/main" id="{E085352C-42D2-41FC-B60C-B7B723172BBC}"/>
                </a:ext>
              </a:extLst>
            </p:cNvPr>
            <p:cNvSpPr>
              <a:spLocks noChangeArrowheads="1"/>
            </p:cNvSpPr>
            <p:nvPr/>
          </p:nvSpPr>
          <p:spPr bwMode="auto">
            <a:xfrm>
              <a:off x="5038725" y="4303713"/>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Line 682">
              <a:extLst>
                <a:ext uri="{FF2B5EF4-FFF2-40B4-BE49-F238E27FC236}">
                  <a16:creationId xmlns:a16="http://schemas.microsoft.com/office/drawing/2014/main" id="{55839600-7173-45B6-9512-1F4C1305C9B9}"/>
                </a:ext>
              </a:extLst>
            </p:cNvPr>
            <p:cNvSpPr>
              <a:spLocks noChangeShapeType="1"/>
            </p:cNvSpPr>
            <p:nvPr/>
          </p:nvSpPr>
          <p:spPr bwMode="auto">
            <a:xfrm>
              <a:off x="5989638" y="4303713"/>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Rectangle 683">
              <a:extLst>
                <a:ext uri="{FF2B5EF4-FFF2-40B4-BE49-F238E27FC236}">
                  <a16:creationId xmlns:a16="http://schemas.microsoft.com/office/drawing/2014/main" id="{4D8081EC-E389-421C-BED4-FEAB3FA80524}"/>
                </a:ext>
              </a:extLst>
            </p:cNvPr>
            <p:cNvSpPr>
              <a:spLocks noChangeArrowheads="1"/>
            </p:cNvSpPr>
            <p:nvPr/>
          </p:nvSpPr>
          <p:spPr bwMode="auto">
            <a:xfrm>
              <a:off x="5989638" y="4303713"/>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Line 684">
              <a:extLst>
                <a:ext uri="{FF2B5EF4-FFF2-40B4-BE49-F238E27FC236}">
                  <a16:creationId xmlns:a16="http://schemas.microsoft.com/office/drawing/2014/main" id="{01FB2145-41AD-453E-86FB-B7F014C50A44}"/>
                </a:ext>
              </a:extLst>
            </p:cNvPr>
            <p:cNvSpPr>
              <a:spLocks noChangeShapeType="1"/>
            </p:cNvSpPr>
            <p:nvPr/>
          </p:nvSpPr>
          <p:spPr bwMode="auto">
            <a:xfrm>
              <a:off x="6938963" y="4303713"/>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Rectangle 685">
              <a:extLst>
                <a:ext uri="{FF2B5EF4-FFF2-40B4-BE49-F238E27FC236}">
                  <a16:creationId xmlns:a16="http://schemas.microsoft.com/office/drawing/2014/main" id="{91C3E043-19BA-4D42-8A9F-69A70DD5B2FE}"/>
                </a:ext>
              </a:extLst>
            </p:cNvPr>
            <p:cNvSpPr>
              <a:spLocks noChangeArrowheads="1"/>
            </p:cNvSpPr>
            <p:nvPr/>
          </p:nvSpPr>
          <p:spPr bwMode="auto">
            <a:xfrm>
              <a:off x="6938963" y="4303713"/>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Line 686">
              <a:extLst>
                <a:ext uri="{FF2B5EF4-FFF2-40B4-BE49-F238E27FC236}">
                  <a16:creationId xmlns:a16="http://schemas.microsoft.com/office/drawing/2014/main" id="{DC5DE077-9345-42B3-904F-8A80DCFF7DC7}"/>
                </a:ext>
              </a:extLst>
            </p:cNvPr>
            <p:cNvSpPr>
              <a:spLocks noChangeShapeType="1"/>
            </p:cNvSpPr>
            <p:nvPr/>
          </p:nvSpPr>
          <p:spPr bwMode="auto">
            <a:xfrm>
              <a:off x="7888288" y="4303713"/>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Rectangle 687">
              <a:extLst>
                <a:ext uri="{FF2B5EF4-FFF2-40B4-BE49-F238E27FC236}">
                  <a16:creationId xmlns:a16="http://schemas.microsoft.com/office/drawing/2014/main" id="{BA7841F9-BB62-4149-987E-A1BC55772B41}"/>
                </a:ext>
              </a:extLst>
            </p:cNvPr>
            <p:cNvSpPr>
              <a:spLocks noChangeArrowheads="1"/>
            </p:cNvSpPr>
            <p:nvPr/>
          </p:nvSpPr>
          <p:spPr bwMode="auto">
            <a:xfrm>
              <a:off x="7888288" y="4303713"/>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Line 688">
              <a:extLst>
                <a:ext uri="{FF2B5EF4-FFF2-40B4-BE49-F238E27FC236}">
                  <a16:creationId xmlns:a16="http://schemas.microsoft.com/office/drawing/2014/main" id="{A6524B9D-0CBB-40CC-8DD1-E6608A08AB65}"/>
                </a:ext>
              </a:extLst>
            </p:cNvPr>
            <p:cNvSpPr>
              <a:spLocks noChangeShapeType="1"/>
            </p:cNvSpPr>
            <p:nvPr/>
          </p:nvSpPr>
          <p:spPr bwMode="auto">
            <a:xfrm>
              <a:off x="85725" y="4489450"/>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Rectangle 689">
              <a:extLst>
                <a:ext uri="{FF2B5EF4-FFF2-40B4-BE49-F238E27FC236}">
                  <a16:creationId xmlns:a16="http://schemas.microsoft.com/office/drawing/2014/main" id="{8FD8594D-D194-40D4-A843-67017930396A}"/>
                </a:ext>
              </a:extLst>
            </p:cNvPr>
            <p:cNvSpPr>
              <a:spLocks noChangeArrowheads="1"/>
            </p:cNvSpPr>
            <p:nvPr/>
          </p:nvSpPr>
          <p:spPr bwMode="auto">
            <a:xfrm>
              <a:off x="85725" y="4489450"/>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Line 690">
              <a:extLst>
                <a:ext uri="{FF2B5EF4-FFF2-40B4-BE49-F238E27FC236}">
                  <a16:creationId xmlns:a16="http://schemas.microsoft.com/office/drawing/2014/main" id="{2A889E92-616C-4A02-93AC-84B677EFAB8F}"/>
                </a:ext>
              </a:extLst>
            </p:cNvPr>
            <p:cNvSpPr>
              <a:spLocks noChangeShapeType="1"/>
            </p:cNvSpPr>
            <p:nvPr/>
          </p:nvSpPr>
          <p:spPr bwMode="auto">
            <a:xfrm>
              <a:off x="3138488" y="4489450"/>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Rectangle 691">
              <a:extLst>
                <a:ext uri="{FF2B5EF4-FFF2-40B4-BE49-F238E27FC236}">
                  <a16:creationId xmlns:a16="http://schemas.microsoft.com/office/drawing/2014/main" id="{4A77263D-BA85-4250-A172-DF02F7B685E0}"/>
                </a:ext>
              </a:extLst>
            </p:cNvPr>
            <p:cNvSpPr>
              <a:spLocks noChangeArrowheads="1"/>
            </p:cNvSpPr>
            <p:nvPr/>
          </p:nvSpPr>
          <p:spPr bwMode="auto">
            <a:xfrm>
              <a:off x="3138488" y="4489450"/>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Line 692">
              <a:extLst>
                <a:ext uri="{FF2B5EF4-FFF2-40B4-BE49-F238E27FC236}">
                  <a16:creationId xmlns:a16="http://schemas.microsoft.com/office/drawing/2014/main" id="{7DEC1D55-F63E-47AC-B250-D750FB33578A}"/>
                </a:ext>
              </a:extLst>
            </p:cNvPr>
            <p:cNvSpPr>
              <a:spLocks noChangeShapeType="1"/>
            </p:cNvSpPr>
            <p:nvPr/>
          </p:nvSpPr>
          <p:spPr bwMode="auto">
            <a:xfrm>
              <a:off x="4089400" y="4489450"/>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Rectangle 693">
              <a:extLst>
                <a:ext uri="{FF2B5EF4-FFF2-40B4-BE49-F238E27FC236}">
                  <a16:creationId xmlns:a16="http://schemas.microsoft.com/office/drawing/2014/main" id="{599CB83C-3CF0-461B-AAC1-2AFC59028B0E}"/>
                </a:ext>
              </a:extLst>
            </p:cNvPr>
            <p:cNvSpPr>
              <a:spLocks noChangeArrowheads="1"/>
            </p:cNvSpPr>
            <p:nvPr/>
          </p:nvSpPr>
          <p:spPr bwMode="auto">
            <a:xfrm>
              <a:off x="4089400" y="4489450"/>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Line 694">
              <a:extLst>
                <a:ext uri="{FF2B5EF4-FFF2-40B4-BE49-F238E27FC236}">
                  <a16:creationId xmlns:a16="http://schemas.microsoft.com/office/drawing/2014/main" id="{C5F131CA-0C33-4E01-A53C-9A4F0FF35A0A}"/>
                </a:ext>
              </a:extLst>
            </p:cNvPr>
            <p:cNvSpPr>
              <a:spLocks noChangeShapeType="1"/>
            </p:cNvSpPr>
            <p:nvPr/>
          </p:nvSpPr>
          <p:spPr bwMode="auto">
            <a:xfrm>
              <a:off x="5038725" y="4489450"/>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Rectangle 695">
              <a:extLst>
                <a:ext uri="{FF2B5EF4-FFF2-40B4-BE49-F238E27FC236}">
                  <a16:creationId xmlns:a16="http://schemas.microsoft.com/office/drawing/2014/main" id="{189B0466-224B-44CD-9ABC-0B45F90DF1AC}"/>
                </a:ext>
              </a:extLst>
            </p:cNvPr>
            <p:cNvSpPr>
              <a:spLocks noChangeArrowheads="1"/>
            </p:cNvSpPr>
            <p:nvPr/>
          </p:nvSpPr>
          <p:spPr bwMode="auto">
            <a:xfrm>
              <a:off x="5038725" y="4489450"/>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Line 696">
              <a:extLst>
                <a:ext uri="{FF2B5EF4-FFF2-40B4-BE49-F238E27FC236}">
                  <a16:creationId xmlns:a16="http://schemas.microsoft.com/office/drawing/2014/main" id="{7E85C651-2A35-4572-B6BC-A1BB2BA3745C}"/>
                </a:ext>
              </a:extLst>
            </p:cNvPr>
            <p:cNvSpPr>
              <a:spLocks noChangeShapeType="1"/>
            </p:cNvSpPr>
            <p:nvPr/>
          </p:nvSpPr>
          <p:spPr bwMode="auto">
            <a:xfrm>
              <a:off x="5989638" y="4489450"/>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Rectangle 697">
              <a:extLst>
                <a:ext uri="{FF2B5EF4-FFF2-40B4-BE49-F238E27FC236}">
                  <a16:creationId xmlns:a16="http://schemas.microsoft.com/office/drawing/2014/main" id="{855EAB64-A509-4B88-A7A3-6F1C4050DAA5}"/>
                </a:ext>
              </a:extLst>
            </p:cNvPr>
            <p:cNvSpPr>
              <a:spLocks noChangeArrowheads="1"/>
            </p:cNvSpPr>
            <p:nvPr/>
          </p:nvSpPr>
          <p:spPr bwMode="auto">
            <a:xfrm>
              <a:off x="5989638" y="4489450"/>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Line 698">
              <a:extLst>
                <a:ext uri="{FF2B5EF4-FFF2-40B4-BE49-F238E27FC236}">
                  <a16:creationId xmlns:a16="http://schemas.microsoft.com/office/drawing/2014/main" id="{B66578A5-4E01-46C6-920B-8B6A3B6B8C60}"/>
                </a:ext>
              </a:extLst>
            </p:cNvPr>
            <p:cNvSpPr>
              <a:spLocks noChangeShapeType="1"/>
            </p:cNvSpPr>
            <p:nvPr/>
          </p:nvSpPr>
          <p:spPr bwMode="auto">
            <a:xfrm>
              <a:off x="6938963" y="4489450"/>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Rectangle 699">
              <a:extLst>
                <a:ext uri="{FF2B5EF4-FFF2-40B4-BE49-F238E27FC236}">
                  <a16:creationId xmlns:a16="http://schemas.microsoft.com/office/drawing/2014/main" id="{E7BAF132-2A15-4EF0-98F3-1ECB3A3CF359}"/>
                </a:ext>
              </a:extLst>
            </p:cNvPr>
            <p:cNvSpPr>
              <a:spLocks noChangeArrowheads="1"/>
            </p:cNvSpPr>
            <p:nvPr/>
          </p:nvSpPr>
          <p:spPr bwMode="auto">
            <a:xfrm>
              <a:off x="6938963" y="4489450"/>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Line 700">
              <a:extLst>
                <a:ext uri="{FF2B5EF4-FFF2-40B4-BE49-F238E27FC236}">
                  <a16:creationId xmlns:a16="http://schemas.microsoft.com/office/drawing/2014/main" id="{91767AC1-0EF6-4A04-8461-D6DE070E226A}"/>
                </a:ext>
              </a:extLst>
            </p:cNvPr>
            <p:cNvSpPr>
              <a:spLocks noChangeShapeType="1"/>
            </p:cNvSpPr>
            <p:nvPr/>
          </p:nvSpPr>
          <p:spPr bwMode="auto">
            <a:xfrm>
              <a:off x="7888288" y="4489450"/>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Rectangle 701">
              <a:extLst>
                <a:ext uri="{FF2B5EF4-FFF2-40B4-BE49-F238E27FC236}">
                  <a16:creationId xmlns:a16="http://schemas.microsoft.com/office/drawing/2014/main" id="{4F9D429C-A4FC-47FD-8A5D-86D53B4A66E3}"/>
                </a:ext>
              </a:extLst>
            </p:cNvPr>
            <p:cNvSpPr>
              <a:spLocks noChangeArrowheads="1"/>
            </p:cNvSpPr>
            <p:nvPr/>
          </p:nvSpPr>
          <p:spPr bwMode="auto">
            <a:xfrm>
              <a:off x="7888288" y="4489450"/>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Line 702">
              <a:extLst>
                <a:ext uri="{FF2B5EF4-FFF2-40B4-BE49-F238E27FC236}">
                  <a16:creationId xmlns:a16="http://schemas.microsoft.com/office/drawing/2014/main" id="{A2B06A8F-2C32-480B-A0AD-79F4480A8E3A}"/>
                </a:ext>
              </a:extLst>
            </p:cNvPr>
            <p:cNvSpPr>
              <a:spLocks noChangeShapeType="1"/>
            </p:cNvSpPr>
            <p:nvPr/>
          </p:nvSpPr>
          <p:spPr bwMode="auto">
            <a:xfrm>
              <a:off x="85725" y="4675188"/>
              <a:ext cx="30353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Rectangle 703">
              <a:extLst>
                <a:ext uri="{FF2B5EF4-FFF2-40B4-BE49-F238E27FC236}">
                  <a16:creationId xmlns:a16="http://schemas.microsoft.com/office/drawing/2014/main" id="{E2B36728-F509-4ABA-8897-4A37C97E0C40}"/>
                </a:ext>
              </a:extLst>
            </p:cNvPr>
            <p:cNvSpPr>
              <a:spLocks noChangeArrowheads="1"/>
            </p:cNvSpPr>
            <p:nvPr/>
          </p:nvSpPr>
          <p:spPr bwMode="auto">
            <a:xfrm>
              <a:off x="85725" y="4675188"/>
              <a:ext cx="30353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Line 704">
              <a:extLst>
                <a:ext uri="{FF2B5EF4-FFF2-40B4-BE49-F238E27FC236}">
                  <a16:creationId xmlns:a16="http://schemas.microsoft.com/office/drawing/2014/main" id="{93168325-6B9C-41FF-BE66-0A519861D812}"/>
                </a:ext>
              </a:extLst>
            </p:cNvPr>
            <p:cNvSpPr>
              <a:spLocks noChangeShapeType="1"/>
            </p:cNvSpPr>
            <p:nvPr/>
          </p:nvSpPr>
          <p:spPr bwMode="auto">
            <a:xfrm>
              <a:off x="3138488" y="4675188"/>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Rectangle 705">
              <a:extLst>
                <a:ext uri="{FF2B5EF4-FFF2-40B4-BE49-F238E27FC236}">
                  <a16:creationId xmlns:a16="http://schemas.microsoft.com/office/drawing/2014/main" id="{91141653-A7DD-4F0E-AC5F-1CF59443F619}"/>
                </a:ext>
              </a:extLst>
            </p:cNvPr>
            <p:cNvSpPr>
              <a:spLocks noChangeArrowheads="1"/>
            </p:cNvSpPr>
            <p:nvPr/>
          </p:nvSpPr>
          <p:spPr bwMode="auto">
            <a:xfrm>
              <a:off x="3138488" y="4675188"/>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Line 706">
              <a:extLst>
                <a:ext uri="{FF2B5EF4-FFF2-40B4-BE49-F238E27FC236}">
                  <a16:creationId xmlns:a16="http://schemas.microsoft.com/office/drawing/2014/main" id="{65E41236-81E7-41DD-8466-93E65101C368}"/>
                </a:ext>
              </a:extLst>
            </p:cNvPr>
            <p:cNvSpPr>
              <a:spLocks noChangeShapeType="1"/>
            </p:cNvSpPr>
            <p:nvPr/>
          </p:nvSpPr>
          <p:spPr bwMode="auto">
            <a:xfrm>
              <a:off x="4089400" y="4675188"/>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Rectangle 707">
              <a:extLst>
                <a:ext uri="{FF2B5EF4-FFF2-40B4-BE49-F238E27FC236}">
                  <a16:creationId xmlns:a16="http://schemas.microsoft.com/office/drawing/2014/main" id="{CC5911B5-B76A-4381-A765-BF34AB26F664}"/>
                </a:ext>
              </a:extLst>
            </p:cNvPr>
            <p:cNvSpPr>
              <a:spLocks noChangeArrowheads="1"/>
            </p:cNvSpPr>
            <p:nvPr/>
          </p:nvSpPr>
          <p:spPr bwMode="auto">
            <a:xfrm>
              <a:off x="4089400" y="4675188"/>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Line 708">
              <a:extLst>
                <a:ext uri="{FF2B5EF4-FFF2-40B4-BE49-F238E27FC236}">
                  <a16:creationId xmlns:a16="http://schemas.microsoft.com/office/drawing/2014/main" id="{E7E43AA8-8AAA-4F6C-8693-3C1C901BED04}"/>
                </a:ext>
              </a:extLst>
            </p:cNvPr>
            <p:cNvSpPr>
              <a:spLocks noChangeShapeType="1"/>
            </p:cNvSpPr>
            <p:nvPr/>
          </p:nvSpPr>
          <p:spPr bwMode="auto">
            <a:xfrm>
              <a:off x="5038725" y="4675188"/>
              <a:ext cx="9318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Rectangle 709">
              <a:extLst>
                <a:ext uri="{FF2B5EF4-FFF2-40B4-BE49-F238E27FC236}">
                  <a16:creationId xmlns:a16="http://schemas.microsoft.com/office/drawing/2014/main" id="{84212ED0-2CE7-497E-B8AE-E13F5D8176E8}"/>
                </a:ext>
              </a:extLst>
            </p:cNvPr>
            <p:cNvSpPr>
              <a:spLocks noChangeArrowheads="1"/>
            </p:cNvSpPr>
            <p:nvPr/>
          </p:nvSpPr>
          <p:spPr bwMode="auto">
            <a:xfrm>
              <a:off x="5038725" y="4675188"/>
              <a:ext cx="931863"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Line 710">
              <a:extLst>
                <a:ext uri="{FF2B5EF4-FFF2-40B4-BE49-F238E27FC236}">
                  <a16:creationId xmlns:a16="http://schemas.microsoft.com/office/drawing/2014/main" id="{0C94B51F-9486-496A-9EE0-E9DB7B18D8B5}"/>
                </a:ext>
              </a:extLst>
            </p:cNvPr>
            <p:cNvSpPr>
              <a:spLocks noChangeShapeType="1"/>
            </p:cNvSpPr>
            <p:nvPr/>
          </p:nvSpPr>
          <p:spPr bwMode="auto">
            <a:xfrm>
              <a:off x="5989638" y="4675188"/>
              <a:ext cx="93980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Rectangle 711">
              <a:extLst>
                <a:ext uri="{FF2B5EF4-FFF2-40B4-BE49-F238E27FC236}">
                  <a16:creationId xmlns:a16="http://schemas.microsoft.com/office/drawing/2014/main" id="{C389D0FE-A4F7-40A2-B755-93B1EA9647FC}"/>
                </a:ext>
              </a:extLst>
            </p:cNvPr>
            <p:cNvSpPr>
              <a:spLocks noChangeArrowheads="1"/>
            </p:cNvSpPr>
            <p:nvPr/>
          </p:nvSpPr>
          <p:spPr bwMode="auto">
            <a:xfrm>
              <a:off x="5989638" y="4675188"/>
              <a:ext cx="93980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Line 712">
              <a:extLst>
                <a:ext uri="{FF2B5EF4-FFF2-40B4-BE49-F238E27FC236}">
                  <a16:creationId xmlns:a16="http://schemas.microsoft.com/office/drawing/2014/main" id="{6E4806F6-9096-455C-B411-C82D6F939348}"/>
                </a:ext>
              </a:extLst>
            </p:cNvPr>
            <p:cNvSpPr>
              <a:spLocks noChangeShapeType="1"/>
            </p:cNvSpPr>
            <p:nvPr/>
          </p:nvSpPr>
          <p:spPr bwMode="auto">
            <a:xfrm>
              <a:off x="6938963" y="4675188"/>
              <a:ext cx="94138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Rectangle 713">
              <a:extLst>
                <a:ext uri="{FF2B5EF4-FFF2-40B4-BE49-F238E27FC236}">
                  <a16:creationId xmlns:a16="http://schemas.microsoft.com/office/drawing/2014/main" id="{9124FB7D-15B8-4E70-A003-CEE9271F1AF6}"/>
                </a:ext>
              </a:extLst>
            </p:cNvPr>
            <p:cNvSpPr>
              <a:spLocks noChangeArrowheads="1"/>
            </p:cNvSpPr>
            <p:nvPr/>
          </p:nvSpPr>
          <p:spPr bwMode="auto">
            <a:xfrm>
              <a:off x="6938963" y="4675188"/>
              <a:ext cx="9413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Line 714">
              <a:extLst>
                <a:ext uri="{FF2B5EF4-FFF2-40B4-BE49-F238E27FC236}">
                  <a16:creationId xmlns:a16="http://schemas.microsoft.com/office/drawing/2014/main" id="{769E3340-0DE2-48C1-B320-D4BA161B5DA9}"/>
                </a:ext>
              </a:extLst>
            </p:cNvPr>
            <p:cNvSpPr>
              <a:spLocks noChangeShapeType="1"/>
            </p:cNvSpPr>
            <p:nvPr/>
          </p:nvSpPr>
          <p:spPr bwMode="auto">
            <a:xfrm>
              <a:off x="7888288" y="4675188"/>
              <a:ext cx="9334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Rectangle 715">
              <a:extLst>
                <a:ext uri="{FF2B5EF4-FFF2-40B4-BE49-F238E27FC236}">
                  <a16:creationId xmlns:a16="http://schemas.microsoft.com/office/drawing/2014/main" id="{5B10450B-BBF1-4FC8-A3DA-78E7A18E362B}"/>
                </a:ext>
              </a:extLst>
            </p:cNvPr>
            <p:cNvSpPr>
              <a:spLocks noChangeArrowheads="1"/>
            </p:cNvSpPr>
            <p:nvPr/>
          </p:nvSpPr>
          <p:spPr bwMode="auto">
            <a:xfrm>
              <a:off x="7888288" y="4675188"/>
              <a:ext cx="9334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Line 716">
              <a:extLst>
                <a:ext uri="{FF2B5EF4-FFF2-40B4-BE49-F238E27FC236}">
                  <a16:creationId xmlns:a16="http://schemas.microsoft.com/office/drawing/2014/main" id="{E73DB47F-2BF1-4FD9-9BEA-DF76CCE1F234}"/>
                </a:ext>
              </a:extLst>
            </p:cNvPr>
            <p:cNvSpPr>
              <a:spLocks noChangeShapeType="1"/>
            </p:cNvSpPr>
            <p:nvPr/>
          </p:nvSpPr>
          <p:spPr bwMode="auto">
            <a:xfrm>
              <a:off x="4079875" y="2452688"/>
              <a:ext cx="0" cy="2401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Rectangle 717">
              <a:extLst>
                <a:ext uri="{FF2B5EF4-FFF2-40B4-BE49-F238E27FC236}">
                  <a16:creationId xmlns:a16="http://schemas.microsoft.com/office/drawing/2014/main" id="{3350474C-75BA-4680-805F-9F3BC584739A}"/>
                </a:ext>
              </a:extLst>
            </p:cNvPr>
            <p:cNvSpPr>
              <a:spLocks noChangeArrowheads="1"/>
            </p:cNvSpPr>
            <p:nvPr/>
          </p:nvSpPr>
          <p:spPr bwMode="auto">
            <a:xfrm>
              <a:off x="4079875" y="2452688"/>
              <a:ext cx="9525" cy="2401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Line 718">
              <a:extLst>
                <a:ext uri="{FF2B5EF4-FFF2-40B4-BE49-F238E27FC236}">
                  <a16:creationId xmlns:a16="http://schemas.microsoft.com/office/drawing/2014/main" id="{44541D19-D22A-442C-91B5-A77E482C4CC6}"/>
                </a:ext>
              </a:extLst>
            </p:cNvPr>
            <p:cNvSpPr>
              <a:spLocks noChangeShapeType="1"/>
            </p:cNvSpPr>
            <p:nvPr/>
          </p:nvSpPr>
          <p:spPr bwMode="auto">
            <a:xfrm>
              <a:off x="5030788" y="2452688"/>
              <a:ext cx="0" cy="2401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Rectangle 719">
              <a:extLst>
                <a:ext uri="{FF2B5EF4-FFF2-40B4-BE49-F238E27FC236}">
                  <a16:creationId xmlns:a16="http://schemas.microsoft.com/office/drawing/2014/main" id="{5A61C2B2-CB77-4DE3-B016-4EA0D056ED78}"/>
                </a:ext>
              </a:extLst>
            </p:cNvPr>
            <p:cNvSpPr>
              <a:spLocks noChangeArrowheads="1"/>
            </p:cNvSpPr>
            <p:nvPr/>
          </p:nvSpPr>
          <p:spPr bwMode="auto">
            <a:xfrm>
              <a:off x="5030788" y="2452688"/>
              <a:ext cx="7938" cy="2401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Line 720">
              <a:extLst>
                <a:ext uri="{FF2B5EF4-FFF2-40B4-BE49-F238E27FC236}">
                  <a16:creationId xmlns:a16="http://schemas.microsoft.com/office/drawing/2014/main" id="{5FA48A4D-2B54-48F5-8CC1-160151C8E433}"/>
                </a:ext>
              </a:extLst>
            </p:cNvPr>
            <p:cNvSpPr>
              <a:spLocks noChangeShapeType="1"/>
            </p:cNvSpPr>
            <p:nvPr/>
          </p:nvSpPr>
          <p:spPr bwMode="auto">
            <a:xfrm>
              <a:off x="6929438" y="2452688"/>
              <a:ext cx="0" cy="2401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Rectangle 721">
              <a:extLst>
                <a:ext uri="{FF2B5EF4-FFF2-40B4-BE49-F238E27FC236}">
                  <a16:creationId xmlns:a16="http://schemas.microsoft.com/office/drawing/2014/main" id="{18D3FCBB-51BD-4105-8CD4-3C145F7E48B7}"/>
                </a:ext>
              </a:extLst>
            </p:cNvPr>
            <p:cNvSpPr>
              <a:spLocks noChangeArrowheads="1"/>
            </p:cNvSpPr>
            <p:nvPr/>
          </p:nvSpPr>
          <p:spPr bwMode="auto">
            <a:xfrm>
              <a:off x="6929438" y="2452688"/>
              <a:ext cx="9525" cy="2401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Line 722">
              <a:extLst>
                <a:ext uri="{FF2B5EF4-FFF2-40B4-BE49-F238E27FC236}">
                  <a16:creationId xmlns:a16="http://schemas.microsoft.com/office/drawing/2014/main" id="{B6CB8635-3F20-45B8-93FF-135447A8FCA3}"/>
                </a:ext>
              </a:extLst>
            </p:cNvPr>
            <p:cNvSpPr>
              <a:spLocks noChangeShapeType="1"/>
            </p:cNvSpPr>
            <p:nvPr/>
          </p:nvSpPr>
          <p:spPr bwMode="auto">
            <a:xfrm>
              <a:off x="7880350" y="2452688"/>
              <a:ext cx="0" cy="24018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Rectangle 723">
              <a:extLst>
                <a:ext uri="{FF2B5EF4-FFF2-40B4-BE49-F238E27FC236}">
                  <a16:creationId xmlns:a16="http://schemas.microsoft.com/office/drawing/2014/main" id="{B35E6A20-DAFB-4B8B-9037-D7B404897E41}"/>
                </a:ext>
              </a:extLst>
            </p:cNvPr>
            <p:cNvSpPr>
              <a:spLocks noChangeArrowheads="1"/>
            </p:cNvSpPr>
            <p:nvPr/>
          </p:nvSpPr>
          <p:spPr bwMode="auto">
            <a:xfrm>
              <a:off x="7880350" y="2452688"/>
              <a:ext cx="7938" cy="2401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Rectangle 724">
              <a:extLst>
                <a:ext uri="{FF2B5EF4-FFF2-40B4-BE49-F238E27FC236}">
                  <a16:creationId xmlns:a16="http://schemas.microsoft.com/office/drawing/2014/main" id="{AAEF4CBF-8E54-4764-80EF-601B370AEB1D}"/>
                </a:ext>
              </a:extLst>
            </p:cNvPr>
            <p:cNvSpPr>
              <a:spLocks noChangeArrowheads="1"/>
            </p:cNvSpPr>
            <p:nvPr/>
          </p:nvSpPr>
          <p:spPr bwMode="auto">
            <a:xfrm>
              <a:off x="85725" y="4854575"/>
              <a:ext cx="87534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725">
              <a:extLst>
                <a:ext uri="{FF2B5EF4-FFF2-40B4-BE49-F238E27FC236}">
                  <a16:creationId xmlns:a16="http://schemas.microsoft.com/office/drawing/2014/main" id="{CB0793DD-104A-4CB2-9B38-801B915B74EE}"/>
                </a:ext>
              </a:extLst>
            </p:cNvPr>
            <p:cNvSpPr>
              <a:spLocks noChangeArrowheads="1"/>
            </p:cNvSpPr>
            <p:nvPr/>
          </p:nvSpPr>
          <p:spPr bwMode="auto">
            <a:xfrm>
              <a:off x="66675" y="1563688"/>
              <a:ext cx="19050" cy="3489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726">
              <a:extLst>
                <a:ext uri="{FF2B5EF4-FFF2-40B4-BE49-F238E27FC236}">
                  <a16:creationId xmlns:a16="http://schemas.microsoft.com/office/drawing/2014/main" id="{293E2DF0-B3E8-42CC-924E-CC8E1575D5E2}"/>
                </a:ext>
              </a:extLst>
            </p:cNvPr>
            <p:cNvSpPr>
              <a:spLocks noChangeArrowheads="1"/>
            </p:cNvSpPr>
            <p:nvPr/>
          </p:nvSpPr>
          <p:spPr bwMode="auto">
            <a:xfrm>
              <a:off x="3121025" y="1577975"/>
              <a:ext cx="17463" cy="3475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Line 727">
              <a:extLst>
                <a:ext uri="{FF2B5EF4-FFF2-40B4-BE49-F238E27FC236}">
                  <a16:creationId xmlns:a16="http://schemas.microsoft.com/office/drawing/2014/main" id="{154E1D3E-4454-4155-B383-1B290132664B}"/>
                </a:ext>
              </a:extLst>
            </p:cNvPr>
            <p:cNvSpPr>
              <a:spLocks noChangeShapeType="1"/>
            </p:cNvSpPr>
            <p:nvPr/>
          </p:nvSpPr>
          <p:spPr bwMode="auto">
            <a:xfrm>
              <a:off x="4079875" y="4867275"/>
              <a:ext cx="0" cy="173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Rectangle 728">
              <a:extLst>
                <a:ext uri="{FF2B5EF4-FFF2-40B4-BE49-F238E27FC236}">
                  <a16:creationId xmlns:a16="http://schemas.microsoft.com/office/drawing/2014/main" id="{77E9C381-552F-45D1-841B-A9F2469644C4}"/>
                </a:ext>
              </a:extLst>
            </p:cNvPr>
            <p:cNvSpPr>
              <a:spLocks noChangeArrowheads="1"/>
            </p:cNvSpPr>
            <p:nvPr/>
          </p:nvSpPr>
          <p:spPr bwMode="auto">
            <a:xfrm>
              <a:off x="4079875" y="4867275"/>
              <a:ext cx="9525" cy="173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Line 729">
              <a:extLst>
                <a:ext uri="{FF2B5EF4-FFF2-40B4-BE49-F238E27FC236}">
                  <a16:creationId xmlns:a16="http://schemas.microsoft.com/office/drawing/2014/main" id="{B1399380-822E-4CB3-9B6C-6E4BAC44201A}"/>
                </a:ext>
              </a:extLst>
            </p:cNvPr>
            <p:cNvSpPr>
              <a:spLocks noChangeShapeType="1"/>
            </p:cNvSpPr>
            <p:nvPr/>
          </p:nvSpPr>
          <p:spPr bwMode="auto">
            <a:xfrm>
              <a:off x="5030788" y="4867275"/>
              <a:ext cx="0" cy="173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Rectangle 730">
              <a:extLst>
                <a:ext uri="{FF2B5EF4-FFF2-40B4-BE49-F238E27FC236}">
                  <a16:creationId xmlns:a16="http://schemas.microsoft.com/office/drawing/2014/main" id="{A770E508-AC37-450F-ABC5-4100BD71D5C8}"/>
                </a:ext>
              </a:extLst>
            </p:cNvPr>
            <p:cNvSpPr>
              <a:spLocks noChangeArrowheads="1"/>
            </p:cNvSpPr>
            <p:nvPr/>
          </p:nvSpPr>
          <p:spPr bwMode="auto">
            <a:xfrm>
              <a:off x="5030788" y="4867275"/>
              <a:ext cx="7938" cy="173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731">
              <a:extLst>
                <a:ext uri="{FF2B5EF4-FFF2-40B4-BE49-F238E27FC236}">
                  <a16:creationId xmlns:a16="http://schemas.microsoft.com/office/drawing/2014/main" id="{84B18414-1946-47E5-B985-84E41C70973C}"/>
                </a:ext>
              </a:extLst>
            </p:cNvPr>
            <p:cNvSpPr>
              <a:spLocks noChangeArrowheads="1"/>
            </p:cNvSpPr>
            <p:nvPr/>
          </p:nvSpPr>
          <p:spPr bwMode="auto">
            <a:xfrm>
              <a:off x="5970588" y="1577975"/>
              <a:ext cx="19050" cy="3475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Line 732">
              <a:extLst>
                <a:ext uri="{FF2B5EF4-FFF2-40B4-BE49-F238E27FC236}">
                  <a16:creationId xmlns:a16="http://schemas.microsoft.com/office/drawing/2014/main" id="{2F867EB8-B625-4B5F-B885-44E12178FD17}"/>
                </a:ext>
              </a:extLst>
            </p:cNvPr>
            <p:cNvSpPr>
              <a:spLocks noChangeShapeType="1"/>
            </p:cNvSpPr>
            <p:nvPr/>
          </p:nvSpPr>
          <p:spPr bwMode="auto">
            <a:xfrm>
              <a:off x="6929438" y="4867275"/>
              <a:ext cx="0" cy="173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Rectangle 733">
              <a:extLst>
                <a:ext uri="{FF2B5EF4-FFF2-40B4-BE49-F238E27FC236}">
                  <a16:creationId xmlns:a16="http://schemas.microsoft.com/office/drawing/2014/main" id="{E02B70B2-554B-4C9C-A163-D8708EC2D51A}"/>
                </a:ext>
              </a:extLst>
            </p:cNvPr>
            <p:cNvSpPr>
              <a:spLocks noChangeArrowheads="1"/>
            </p:cNvSpPr>
            <p:nvPr/>
          </p:nvSpPr>
          <p:spPr bwMode="auto">
            <a:xfrm>
              <a:off x="6929438" y="4867275"/>
              <a:ext cx="9525" cy="173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Line 734">
              <a:extLst>
                <a:ext uri="{FF2B5EF4-FFF2-40B4-BE49-F238E27FC236}">
                  <a16:creationId xmlns:a16="http://schemas.microsoft.com/office/drawing/2014/main" id="{B687A407-F2E4-4DE7-9E57-819C10C5ED81}"/>
                </a:ext>
              </a:extLst>
            </p:cNvPr>
            <p:cNvSpPr>
              <a:spLocks noChangeShapeType="1"/>
            </p:cNvSpPr>
            <p:nvPr/>
          </p:nvSpPr>
          <p:spPr bwMode="auto">
            <a:xfrm>
              <a:off x="7880350" y="4867275"/>
              <a:ext cx="0" cy="173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Rectangle 735">
              <a:extLst>
                <a:ext uri="{FF2B5EF4-FFF2-40B4-BE49-F238E27FC236}">
                  <a16:creationId xmlns:a16="http://schemas.microsoft.com/office/drawing/2014/main" id="{F906980A-34E2-4D00-9118-A4943B15D382}"/>
                </a:ext>
              </a:extLst>
            </p:cNvPr>
            <p:cNvSpPr>
              <a:spLocks noChangeArrowheads="1"/>
            </p:cNvSpPr>
            <p:nvPr/>
          </p:nvSpPr>
          <p:spPr bwMode="auto">
            <a:xfrm>
              <a:off x="7880350" y="4867275"/>
              <a:ext cx="7938" cy="173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Rectangle 736">
              <a:extLst>
                <a:ext uri="{FF2B5EF4-FFF2-40B4-BE49-F238E27FC236}">
                  <a16:creationId xmlns:a16="http://schemas.microsoft.com/office/drawing/2014/main" id="{D43DDC48-1D70-47B4-AAB0-483DDE8D076D}"/>
                </a:ext>
              </a:extLst>
            </p:cNvPr>
            <p:cNvSpPr>
              <a:spLocks noChangeArrowheads="1"/>
            </p:cNvSpPr>
            <p:nvPr/>
          </p:nvSpPr>
          <p:spPr bwMode="auto">
            <a:xfrm>
              <a:off x="85725" y="5040313"/>
              <a:ext cx="87534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737">
              <a:extLst>
                <a:ext uri="{FF2B5EF4-FFF2-40B4-BE49-F238E27FC236}">
                  <a16:creationId xmlns:a16="http://schemas.microsoft.com/office/drawing/2014/main" id="{39AD42E6-9209-4C38-8E90-C012B3176570}"/>
                </a:ext>
              </a:extLst>
            </p:cNvPr>
            <p:cNvSpPr>
              <a:spLocks noChangeArrowheads="1"/>
            </p:cNvSpPr>
            <p:nvPr/>
          </p:nvSpPr>
          <p:spPr bwMode="auto">
            <a:xfrm>
              <a:off x="8821738" y="1577975"/>
              <a:ext cx="17463" cy="3475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Line 738">
              <a:extLst>
                <a:ext uri="{FF2B5EF4-FFF2-40B4-BE49-F238E27FC236}">
                  <a16:creationId xmlns:a16="http://schemas.microsoft.com/office/drawing/2014/main" id="{22BEE902-699D-48ED-8B33-2761DDF7F962}"/>
                </a:ext>
              </a:extLst>
            </p:cNvPr>
            <p:cNvSpPr>
              <a:spLocks noChangeShapeType="1"/>
            </p:cNvSpPr>
            <p:nvPr/>
          </p:nvSpPr>
          <p:spPr bwMode="auto">
            <a:xfrm>
              <a:off x="76200" y="5053013"/>
              <a:ext cx="1588" cy="15001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Rectangle 739">
              <a:extLst>
                <a:ext uri="{FF2B5EF4-FFF2-40B4-BE49-F238E27FC236}">
                  <a16:creationId xmlns:a16="http://schemas.microsoft.com/office/drawing/2014/main" id="{79C83508-C6CD-42BA-886C-7D5E0AA3EE36}"/>
                </a:ext>
              </a:extLst>
            </p:cNvPr>
            <p:cNvSpPr>
              <a:spLocks noChangeArrowheads="1"/>
            </p:cNvSpPr>
            <p:nvPr/>
          </p:nvSpPr>
          <p:spPr bwMode="auto">
            <a:xfrm>
              <a:off x="76200" y="5053013"/>
              <a:ext cx="9525" cy="15065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Line 740">
              <a:extLst>
                <a:ext uri="{FF2B5EF4-FFF2-40B4-BE49-F238E27FC236}">
                  <a16:creationId xmlns:a16="http://schemas.microsoft.com/office/drawing/2014/main" id="{740E7919-E0D5-418D-952C-D2FBFECEFE8A}"/>
                </a:ext>
              </a:extLst>
            </p:cNvPr>
            <p:cNvSpPr>
              <a:spLocks noChangeShapeType="1"/>
            </p:cNvSpPr>
            <p:nvPr/>
          </p:nvSpPr>
          <p:spPr bwMode="auto">
            <a:xfrm>
              <a:off x="3130550" y="5053013"/>
              <a:ext cx="0" cy="1936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Rectangle 741">
              <a:extLst>
                <a:ext uri="{FF2B5EF4-FFF2-40B4-BE49-F238E27FC236}">
                  <a16:creationId xmlns:a16="http://schemas.microsoft.com/office/drawing/2014/main" id="{AE44C2FF-99B1-43D8-9840-48467E7C3ADB}"/>
                </a:ext>
              </a:extLst>
            </p:cNvPr>
            <p:cNvSpPr>
              <a:spLocks noChangeArrowheads="1"/>
            </p:cNvSpPr>
            <p:nvPr/>
          </p:nvSpPr>
          <p:spPr bwMode="auto">
            <a:xfrm>
              <a:off x="3130550" y="5053013"/>
              <a:ext cx="7938" cy="1936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Line 742">
              <a:extLst>
                <a:ext uri="{FF2B5EF4-FFF2-40B4-BE49-F238E27FC236}">
                  <a16:creationId xmlns:a16="http://schemas.microsoft.com/office/drawing/2014/main" id="{D0290AD8-93D8-414C-8EC5-0C1C68571C5E}"/>
                </a:ext>
              </a:extLst>
            </p:cNvPr>
            <p:cNvSpPr>
              <a:spLocks noChangeShapeType="1"/>
            </p:cNvSpPr>
            <p:nvPr/>
          </p:nvSpPr>
          <p:spPr bwMode="auto">
            <a:xfrm>
              <a:off x="4079875" y="5053013"/>
              <a:ext cx="0" cy="1936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Rectangle 743">
              <a:extLst>
                <a:ext uri="{FF2B5EF4-FFF2-40B4-BE49-F238E27FC236}">
                  <a16:creationId xmlns:a16="http://schemas.microsoft.com/office/drawing/2014/main" id="{276BD5FA-32B2-46A8-B882-926CCDEEACB4}"/>
                </a:ext>
              </a:extLst>
            </p:cNvPr>
            <p:cNvSpPr>
              <a:spLocks noChangeArrowheads="1"/>
            </p:cNvSpPr>
            <p:nvPr/>
          </p:nvSpPr>
          <p:spPr bwMode="auto">
            <a:xfrm>
              <a:off x="4079875" y="5053013"/>
              <a:ext cx="9525" cy="1936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Line 744">
              <a:extLst>
                <a:ext uri="{FF2B5EF4-FFF2-40B4-BE49-F238E27FC236}">
                  <a16:creationId xmlns:a16="http://schemas.microsoft.com/office/drawing/2014/main" id="{75451668-F870-4253-98FA-4DF0C377D945}"/>
                </a:ext>
              </a:extLst>
            </p:cNvPr>
            <p:cNvSpPr>
              <a:spLocks noChangeShapeType="1"/>
            </p:cNvSpPr>
            <p:nvPr/>
          </p:nvSpPr>
          <p:spPr bwMode="auto">
            <a:xfrm>
              <a:off x="5030788" y="5053013"/>
              <a:ext cx="0" cy="1936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745">
              <a:extLst>
                <a:ext uri="{FF2B5EF4-FFF2-40B4-BE49-F238E27FC236}">
                  <a16:creationId xmlns:a16="http://schemas.microsoft.com/office/drawing/2014/main" id="{90D5DABC-433C-4410-882C-5DFE5F950866}"/>
                </a:ext>
              </a:extLst>
            </p:cNvPr>
            <p:cNvSpPr>
              <a:spLocks noChangeArrowheads="1"/>
            </p:cNvSpPr>
            <p:nvPr/>
          </p:nvSpPr>
          <p:spPr bwMode="auto">
            <a:xfrm>
              <a:off x="5030788" y="5053013"/>
              <a:ext cx="7938" cy="1936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Line 746">
              <a:extLst>
                <a:ext uri="{FF2B5EF4-FFF2-40B4-BE49-F238E27FC236}">
                  <a16:creationId xmlns:a16="http://schemas.microsoft.com/office/drawing/2014/main" id="{17AE21AA-E941-4338-B5BD-6E7BD0D57D76}"/>
                </a:ext>
              </a:extLst>
            </p:cNvPr>
            <p:cNvSpPr>
              <a:spLocks noChangeShapeType="1"/>
            </p:cNvSpPr>
            <p:nvPr/>
          </p:nvSpPr>
          <p:spPr bwMode="auto">
            <a:xfrm>
              <a:off x="5980113" y="5053013"/>
              <a:ext cx="0" cy="3857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Rectangle 747">
              <a:extLst>
                <a:ext uri="{FF2B5EF4-FFF2-40B4-BE49-F238E27FC236}">
                  <a16:creationId xmlns:a16="http://schemas.microsoft.com/office/drawing/2014/main" id="{4266954B-736E-43D0-8A85-61F3F254B173}"/>
                </a:ext>
              </a:extLst>
            </p:cNvPr>
            <p:cNvSpPr>
              <a:spLocks noChangeArrowheads="1"/>
            </p:cNvSpPr>
            <p:nvPr/>
          </p:nvSpPr>
          <p:spPr bwMode="auto">
            <a:xfrm>
              <a:off x="5980113" y="5053013"/>
              <a:ext cx="9525" cy="3857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Line 748">
              <a:extLst>
                <a:ext uri="{FF2B5EF4-FFF2-40B4-BE49-F238E27FC236}">
                  <a16:creationId xmlns:a16="http://schemas.microsoft.com/office/drawing/2014/main" id="{7EA34B53-B0CB-4A3D-9331-7D46864AEDE9}"/>
                </a:ext>
              </a:extLst>
            </p:cNvPr>
            <p:cNvSpPr>
              <a:spLocks noChangeShapeType="1"/>
            </p:cNvSpPr>
            <p:nvPr/>
          </p:nvSpPr>
          <p:spPr bwMode="auto">
            <a:xfrm>
              <a:off x="6929438" y="5053013"/>
              <a:ext cx="0" cy="3857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Rectangle 749">
              <a:extLst>
                <a:ext uri="{FF2B5EF4-FFF2-40B4-BE49-F238E27FC236}">
                  <a16:creationId xmlns:a16="http://schemas.microsoft.com/office/drawing/2014/main" id="{C86AB1A5-ECF2-435A-94F7-2DBA8D87D7AB}"/>
                </a:ext>
              </a:extLst>
            </p:cNvPr>
            <p:cNvSpPr>
              <a:spLocks noChangeArrowheads="1"/>
            </p:cNvSpPr>
            <p:nvPr/>
          </p:nvSpPr>
          <p:spPr bwMode="auto">
            <a:xfrm>
              <a:off x="6929438" y="5053013"/>
              <a:ext cx="9525" cy="3857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Line 750">
              <a:extLst>
                <a:ext uri="{FF2B5EF4-FFF2-40B4-BE49-F238E27FC236}">
                  <a16:creationId xmlns:a16="http://schemas.microsoft.com/office/drawing/2014/main" id="{C259A3EE-D60B-45C6-99A8-B82C59A11FF6}"/>
                </a:ext>
              </a:extLst>
            </p:cNvPr>
            <p:cNvSpPr>
              <a:spLocks noChangeShapeType="1"/>
            </p:cNvSpPr>
            <p:nvPr/>
          </p:nvSpPr>
          <p:spPr bwMode="auto">
            <a:xfrm>
              <a:off x="7880350" y="5053013"/>
              <a:ext cx="0" cy="3857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Rectangle 751">
              <a:extLst>
                <a:ext uri="{FF2B5EF4-FFF2-40B4-BE49-F238E27FC236}">
                  <a16:creationId xmlns:a16="http://schemas.microsoft.com/office/drawing/2014/main" id="{CC84A58E-96AC-4E7B-A0A7-BA35658357BD}"/>
                </a:ext>
              </a:extLst>
            </p:cNvPr>
            <p:cNvSpPr>
              <a:spLocks noChangeArrowheads="1"/>
            </p:cNvSpPr>
            <p:nvPr/>
          </p:nvSpPr>
          <p:spPr bwMode="auto">
            <a:xfrm>
              <a:off x="7880350" y="5053013"/>
              <a:ext cx="7938" cy="3857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Line 752">
              <a:extLst>
                <a:ext uri="{FF2B5EF4-FFF2-40B4-BE49-F238E27FC236}">
                  <a16:creationId xmlns:a16="http://schemas.microsoft.com/office/drawing/2014/main" id="{820DD32C-2355-4FAD-B4EB-38120FE49089}"/>
                </a:ext>
              </a:extLst>
            </p:cNvPr>
            <p:cNvSpPr>
              <a:spLocks noChangeShapeType="1"/>
            </p:cNvSpPr>
            <p:nvPr/>
          </p:nvSpPr>
          <p:spPr bwMode="auto">
            <a:xfrm>
              <a:off x="8829675" y="5053013"/>
              <a:ext cx="1588" cy="15001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Rectangle 753">
              <a:extLst>
                <a:ext uri="{FF2B5EF4-FFF2-40B4-BE49-F238E27FC236}">
                  <a16:creationId xmlns:a16="http://schemas.microsoft.com/office/drawing/2014/main" id="{FA9C561C-898B-491D-A6C1-6D62276FFBEF}"/>
                </a:ext>
              </a:extLst>
            </p:cNvPr>
            <p:cNvSpPr>
              <a:spLocks noChangeArrowheads="1"/>
            </p:cNvSpPr>
            <p:nvPr/>
          </p:nvSpPr>
          <p:spPr bwMode="auto">
            <a:xfrm>
              <a:off x="8829675" y="5053013"/>
              <a:ext cx="9525" cy="15065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Line 756">
              <a:extLst>
                <a:ext uri="{FF2B5EF4-FFF2-40B4-BE49-F238E27FC236}">
                  <a16:creationId xmlns:a16="http://schemas.microsoft.com/office/drawing/2014/main" id="{364F8658-157A-45E7-A9D6-A41304AAB2D0}"/>
                </a:ext>
              </a:extLst>
            </p:cNvPr>
            <p:cNvSpPr>
              <a:spLocks noChangeShapeType="1"/>
            </p:cNvSpPr>
            <p:nvPr/>
          </p:nvSpPr>
          <p:spPr bwMode="auto">
            <a:xfrm>
              <a:off x="8839200" y="15700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Rectangle 757">
              <a:extLst>
                <a:ext uri="{FF2B5EF4-FFF2-40B4-BE49-F238E27FC236}">
                  <a16:creationId xmlns:a16="http://schemas.microsoft.com/office/drawing/2014/main" id="{D8AF3641-7EDB-4B41-BD7D-07D21380FE3E}"/>
                </a:ext>
              </a:extLst>
            </p:cNvPr>
            <p:cNvSpPr>
              <a:spLocks noChangeArrowheads="1"/>
            </p:cNvSpPr>
            <p:nvPr/>
          </p:nvSpPr>
          <p:spPr bwMode="auto">
            <a:xfrm>
              <a:off x="8839200" y="15700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Line 758">
              <a:extLst>
                <a:ext uri="{FF2B5EF4-FFF2-40B4-BE49-F238E27FC236}">
                  <a16:creationId xmlns:a16="http://schemas.microsoft.com/office/drawing/2014/main" id="{3563187F-9CEE-46A4-ADC5-615FAA0BBE54}"/>
                </a:ext>
              </a:extLst>
            </p:cNvPr>
            <p:cNvSpPr>
              <a:spLocks noChangeShapeType="1"/>
            </p:cNvSpPr>
            <p:nvPr/>
          </p:nvSpPr>
          <p:spPr bwMode="auto">
            <a:xfrm>
              <a:off x="8839200" y="20955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Rectangle 759">
              <a:extLst>
                <a:ext uri="{FF2B5EF4-FFF2-40B4-BE49-F238E27FC236}">
                  <a16:creationId xmlns:a16="http://schemas.microsoft.com/office/drawing/2014/main" id="{20F10507-0F72-46C2-B4A8-82895FB52709}"/>
                </a:ext>
              </a:extLst>
            </p:cNvPr>
            <p:cNvSpPr>
              <a:spLocks noChangeArrowheads="1"/>
            </p:cNvSpPr>
            <p:nvPr/>
          </p:nvSpPr>
          <p:spPr bwMode="auto">
            <a:xfrm>
              <a:off x="8839200" y="2095500"/>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Line 760">
              <a:extLst>
                <a:ext uri="{FF2B5EF4-FFF2-40B4-BE49-F238E27FC236}">
                  <a16:creationId xmlns:a16="http://schemas.microsoft.com/office/drawing/2014/main" id="{8444F903-EE4D-47B9-8E4F-DD342B8E2378}"/>
                </a:ext>
              </a:extLst>
            </p:cNvPr>
            <p:cNvSpPr>
              <a:spLocks noChangeShapeType="1"/>
            </p:cNvSpPr>
            <p:nvPr/>
          </p:nvSpPr>
          <p:spPr bwMode="auto">
            <a:xfrm>
              <a:off x="8839200" y="226695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Rectangle 761">
              <a:extLst>
                <a:ext uri="{FF2B5EF4-FFF2-40B4-BE49-F238E27FC236}">
                  <a16:creationId xmlns:a16="http://schemas.microsoft.com/office/drawing/2014/main" id="{4117EA1E-532A-4C52-A671-539EAF15D755}"/>
                </a:ext>
              </a:extLst>
            </p:cNvPr>
            <p:cNvSpPr>
              <a:spLocks noChangeArrowheads="1"/>
            </p:cNvSpPr>
            <p:nvPr/>
          </p:nvSpPr>
          <p:spPr bwMode="auto">
            <a:xfrm>
              <a:off x="8839200" y="2266950"/>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Line 762">
              <a:extLst>
                <a:ext uri="{FF2B5EF4-FFF2-40B4-BE49-F238E27FC236}">
                  <a16:creationId xmlns:a16="http://schemas.microsoft.com/office/drawing/2014/main" id="{3E6BAFAF-9ABB-4670-9BF2-F0DC34DB2BF8}"/>
                </a:ext>
              </a:extLst>
            </p:cNvPr>
            <p:cNvSpPr>
              <a:spLocks noChangeShapeType="1"/>
            </p:cNvSpPr>
            <p:nvPr/>
          </p:nvSpPr>
          <p:spPr bwMode="auto">
            <a:xfrm>
              <a:off x="8839200" y="24463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Rectangle 763">
              <a:extLst>
                <a:ext uri="{FF2B5EF4-FFF2-40B4-BE49-F238E27FC236}">
                  <a16:creationId xmlns:a16="http://schemas.microsoft.com/office/drawing/2014/main" id="{98F0E2B7-1334-47BE-93CC-E88928311660}"/>
                </a:ext>
              </a:extLst>
            </p:cNvPr>
            <p:cNvSpPr>
              <a:spLocks noChangeArrowheads="1"/>
            </p:cNvSpPr>
            <p:nvPr/>
          </p:nvSpPr>
          <p:spPr bwMode="auto">
            <a:xfrm>
              <a:off x="8839200" y="2446338"/>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Line 764">
              <a:extLst>
                <a:ext uri="{FF2B5EF4-FFF2-40B4-BE49-F238E27FC236}">
                  <a16:creationId xmlns:a16="http://schemas.microsoft.com/office/drawing/2014/main" id="{D08EB8F2-2426-4DB3-8417-CB585E0B0C91}"/>
                </a:ext>
              </a:extLst>
            </p:cNvPr>
            <p:cNvSpPr>
              <a:spLocks noChangeShapeType="1"/>
            </p:cNvSpPr>
            <p:nvPr/>
          </p:nvSpPr>
          <p:spPr bwMode="auto">
            <a:xfrm>
              <a:off x="8839200" y="263207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Rectangle 765">
              <a:extLst>
                <a:ext uri="{FF2B5EF4-FFF2-40B4-BE49-F238E27FC236}">
                  <a16:creationId xmlns:a16="http://schemas.microsoft.com/office/drawing/2014/main" id="{19EDC72F-5758-4B3F-82E5-98B775DA21A9}"/>
                </a:ext>
              </a:extLst>
            </p:cNvPr>
            <p:cNvSpPr>
              <a:spLocks noChangeArrowheads="1"/>
            </p:cNvSpPr>
            <p:nvPr/>
          </p:nvSpPr>
          <p:spPr bwMode="auto">
            <a:xfrm>
              <a:off x="8839200" y="2632075"/>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Line 766">
              <a:extLst>
                <a:ext uri="{FF2B5EF4-FFF2-40B4-BE49-F238E27FC236}">
                  <a16:creationId xmlns:a16="http://schemas.microsoft.com/office/drawing/2014/main" id="{4A7C6DDE-7C13-4317-9955-01D6B58A737D}"/>
                </a:ext>
              </a:extLst>
            </p:cNvPr>
            <p:cNvSpPr>
              <a:spLocks noChangeShapeType="1"/>
            </p:cNvSpPr>
            <p:nvPr/>
          </p:nvSpPr>
          <p:spPr bwMode="auto">
            <a:xfrm>
              <a:off x="8839200" y="28178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Rectangle 767">
              <a:extLst>
                <a:ext uri="{FF2B5EF4-FFF2-40B4-BE49-F238E27FC236}">
                  <a16:creationId xmlns:a16="http://schemas.microsoft.com/office/drawing/2014/main" id="{2DB2D511-2710-4DB9-AC0E-85E71658453C}"/>
                </a:ext>
              </a:extLst>
            </p:cNvPr>
            <p:cNvSpPr>
              <a:spLocks noChangeArrowheads="1"/>
            </p:cNvSpPr>
            <p:nvPr/>
          </p:nvSpPr>
          <p:spPr bwMode="auto">
            <a:xfrm>
              <a:off x="8839200" y="2817813"/>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Line 768">
              <a:extLst>
                <a:ext uri="{FF2B5EF4-FFF2-40B4-BE49-F238E27FC236}">
                  <a16:creationId xmlns:a16="http://schemas.microsoft.com/office/drawing/2014/main" id="{4435FDBA-FA22-4BE1-938E-1AA8EDCB8566}"/>
                </a:ext>
              </a:extLst>
            </p:cNvPr>
            <p:cNvSpPr>
              <a:spLocks noChangeShapeType="1"/>
            </p:cNvSpPr>
            <p:nvPr/>
          </p:nvSpPr>
          <p:spPr bwMode="auto">
            <a:xfrm>
              <a:off x="8839200" y="300355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Rectangle 769">
              <a:extLst>
                <a:ext uri="{FF2B5EF4-FFF2-40B4-BE49-F238E27FC236}">
                  <a16:creationId xmlns:a16="http://schemas.microsoft.com/office/drawing/2014/main" id="{CFC0BE71-58A1-478E-9693-B18BE8B58542}"/>
                </a:ext>
              </a:extLst>
            </p:cNvPr>
            <p:cNvSpPr>
              <a:spLocks noChangeArrowheads="1"/>
            </p:cNvSpPr>
            <p:nvPr/>
          </p:nvSpPr>
          <p:spPr bwMode="auto">
            <a:xfrm>
              <a:off x="8839200" y="3003550"/>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Line 770">
              <a:extLst>
                <a:ext uri="{FF2B5EF4-FFF2-40B4-BE49-F238E27FC236}">
                  <a16:creationId xmlns:a16="http://schemas.microsoft.com/office/drawing/2014/main" id="{F2071BB0-8489-4ED5-9B23-07134F7651AA}"/>
                </a:ext>
              </a:extLst>
            </p:cNvPr>
            <p:cNvSpPr>
              <a:spLocks noChangeShapeType="1"/>
            </p:cNvSpPr>
            <p:nvPr/>
          </p:nvSpPr>
          <p:spPr bwMode="auto">
            <a:xfrm>
              <a:off x="8839200" y="31892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Rectangle 771">
              <a:extLst>
                <a:ext uri="{FF2B5EF4-FFF2-40B4-BE49-F238E27FC236}">
                  <a16:creationId xmlns:a16="http://schemas.microsoft.com/office/drawing/2014/main" id="{18B8C1AE-194D-468C-8A86-0329E2E69DD1}"/>
                </a:ext>
              </a:extLst>
            </p:cNvPr>
            <p:cNvSpPr>
              <a:spLocks noChangeArrowheads="1"/>
            </p:cNvSpPr>
            <p:nvPr/>
          </p:nvSpPr>
          <p:spPr bwMode="auto">
            <a:xfrm>
              <a:off x="8839200" y="3189288"/>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Line 772">
              <a:extLst>
                <a:ext uri="{FF2B5EF4-FFF2-40B4-BE49-F238E27FC236}">
                  <a16:creationId xmlns:a16="http://schemas.microsoft.com/office/drawing/2014/main" id="{920E9672-15B9-49BE-834D-A7D00CAA7721}"/>
                </a:ext>
              </a:extLst>
            </p:cNvPr>
            <p:cNvSpPr>
              <a:spLocks noChangeShapeType="1"/>
            </p:cNvSpPr>
            <p:nvPr/>
          </p:nvSpPr>
          <p:spPr bwMode="auto">
            <a:xfrm>
              <a:off x="8839200" y="337502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Rectangle 773">
              <a:extLst>
                <a:ext uri="{FF2B5EF4-FFF2-40B4-BE49-F238E27FC236}">
                  <a16:creationId xmlns:a16="http://schemas.microsoft.com/office/drawing/2014/main" id="{881B7DB0-5FE9-4781-99C6-5AA90661EDC9}"/>
                </a:ext>
              </a:extLst>
            </p:cNvPr>
            <p:cNvSpPr>
              <a:spLocks noChangeArrowheads="1"/>
            </p:cNvSpPr>
            <p:nvPr/>
          </p:nvSpPr>
          <p:spPr bwMode="auto">
            <a:xfrm>
              <a:off x="8839200" y="3375025"/>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Line 774">
              <a:extLst>
                <a:ext uri="{FF2B5EF4-FFF2-40B4-BE49-F238E27FC236}">
                  <a16:creationId xmlns:a16="http://schemas.microsoft.com/office/drawing/2014/main" id="{40E2081D-5A5B-4BA8-A042-AB09E6B911ED}"/>
                </a:ext>
              </a:extLst>
            </p:cNvPr>
            <p:cNvSpPr>
              <a:spLocks noChangeShapeType="1"/>
            </p:cNvSpPr>
            <p:nvPr/>
          </p:nvSpPr>
          <p:spPr bwMode="auto">
            <a:xfrm>
              <a:off x="8839200" y="35607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Rectangle 775">
              <a:extLst>
                <a:ext uri="{FF2B5EF4-FFF2-40B4-BE49-F238E27FC236}">
                  <a16:creationId xmlns:a16="http://schemas.microsoft.com/office/drawing/2014/main" id="{2EF90D82-6E69-4DF6-A649-B14C490256AF}"/>
                </a:ext>
              </a:extLst>
            </p:cNvPr>
            <p:cNvSpPr>
              <a:spLocks noChangeArrowheads="1"/>
            </p:cNvSpPr>
            <p:nvPr/>
          </p:nvSpPr>
          <p:spPr bwMode="auto">
            <a:xfrm>
              <a:off x="8839200" y="3560763"/>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Line 776">
              <a:extLst>
                <a:ext uri="{FF2B5EF4-FFF2-40B4-BE49-F238E27FC236}">
                  <a16:creationId xmlns:a16="http://schemas.microsoft.com/office/drawing/2014/main" id="{E6B9E4FA-1DFC-40E3-9BFD-F442806C4FEA}"/>
                </a:ext>
              </a:extLst>
            </p:cNvPr>
            <p:cNvSpPr>
              <a:spLocks noChangeShapeType="1"/>
            </p:cNvSpPr>
            <p:nvPr/>
          </p:nvSpPr>
          <p:spPr bwMode="auto">
            <a:xfrm>
              <a:off x="8839200" y="37465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Rectangle 777">
              <a:extLst>
                <a:ext uri="{FF2B5EF4-FFF2-40B4-BE49-F238E27FC236}">
                  <a16:creationId xmlns:a16="http://schemas.microsoft.com/office/drawing/2014/main" id="{00ADC11A-D8C4-4256-8716-735E1E546CFC}"/>
                </a:ext>
              </a:extLst>
            </p:cNvPr>
            <p:cNvSpPr>
              <a:spLocks noChangeArrowheads="1"/>
            </p:cNvSpPr>
            <p:nvPr/>
          </p:nvSpPr>
          <p:spPr bwMode="auto">
            <a:xfrm>
              <a:off x="8839200" y="3746500"/>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Line 778">
              <a:extLst>
                <a:ext uri="{FF2B5EF4-FFF2-40B4-BE49-F238E27FC236}">
                  <a16:creationId xmlns:a16="http://schemas.microsoft.com/office/drawing/2014/main" id="{7B9D6EE3-B7B7-4F07-A1EC-B2677AB4B6AE}"/>
                </a:ext>
              </a:extLst>
            </p:cNvPr>
            <p:cNvSpPr>
              <a:spLocks noChangeShapeType="1"/>
            </p:cNvSpPr>
            <p:nvPr/>
          </p:nvSpPr>
          <p:spPr bwMode="auto">
            <a:xfrm>
              <a:off x="8839200" y="39322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Rectangle 779">
              <a:extLst>
                <a:ext uri="{FF2B5EF4-FFF2-40B4-BE49-F238E27FC236}">
                  <a16:creationId xmlns:a16="http://schemas.microsoft.com/office/drawing/2014/main" id="{0FB74096-36C0-4C10-995A-6C5D203CBC6D}"/>
                </a:ext>
              </a:extLst>
            </p:cNvPr>
            <p:cNvSpPr>
              <a:spLocks noChangeArrowheads="1"/>
            </p:cNvSpPr>
            <p:nvPr/>
          </p:nvSpPr>
          <p:spPr bwMode="auto">
            <a:xfrm>
              <a:off x="8839200" y="3932238"/>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Line 780">
              <a:extLst>
                <a:ext uri="{FF2B5EF4-FFF2-40B4-BE49-F238E27FC236}">
                  <a16:creationId xmlns:a16="http://schemas.microsoft.com/office/drawing/2014/main" id="{B9A5F5C5-6D8C-4CDF-9352-6F243F7CA69A}"/>
                </a:ext>
              </a:extLst>
            </p:cNvPr>
            <p:cNvSpPr>
              <a:spLocks noChangeShapeType="1"/>
            </p:cNvSpPr>
            <p:nvPr/>
          </p:nvSpPr>
          <p:spPr bwMode="auto">
            <a:xfrm>
              <a:off x="8839200" y="411797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Rectangle 781">
              <a:extLst>
                <a:ext uri="{FF2B5EF4-FFF2-40B4-BE49-F238E27FC236}">
                  <a16:creationId xmlns:a16="http://schemas.microsoft.com/office/drawing/2014/main" id="{0E0A7EB4-871D-42EF-8D0B-7B9DCE0FAB6F}"/>
                </a:ext>
              </a:extLst>
            </p:cNvPr>
            <p:cNvSpPr>
              <a:spLocks noChangeArrowheads="1"/>
            </p:cNvSpPr>
            <p:nvPr/>
          </p:nvSpPr>
          <p:spPr bwMode="auto">
            <a:xfrm>
              <a:off x="8839200" y="4117975"/>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Line 782">
              <a:extLst>
                <a:ext uri="{FF2B5EF4-FFF2-40B4-BE49-F238E27FC236}">
                  <a16:creationId xmlns:a16="http://schemas.microsoft.com/office/drawing/2014/main" id="{A9C8E22B-52A0-4933-86D0-1F24D7D87C22}"/>
                </a:ext>
              </a:extLst>
            </p:cNvPr>
            <p:cNvSpPr>
              <a:spLocks noChangeShapeType="1"/>
            </p:cNvSpPr>
            <p:nvPr/>
          </p:nvSpPr>
          <p:spPr bwMode="auto">
            <a:xfrm>
              <a:off x="8839200" y="43037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Rectangle 783">
              <a:extLst>
                <a:ext uri="{FF2B5EF4-FFF2-40B4-BE49-F238E27FC236}">
                  <a16:creationId xmlns:a16="http://schemas.microsoft.com/office/drawing/2014/main" id="{B3ED6511-241B-441C-B6C4-F2C729CACA47}"/>
                </a:ext>
              </a:extLst>
            </p:cNvPr>
            <p:cNvSpPr>
              <a:spLocks noChangeArrowheads="1"/>
            </p:cNvSpPr>
            <p:nvPr/>
          </p:nvSpPr>
          <p:spPr bwMode="auto">
            <a:xfrm>
              <a:off x="8839200" y="4303713"/>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Line 784">
              <a:extLst>
                <a:ext uri="{FF2B5EF4-FFF2-40B4-BE49-F238E27FC236}">
                  <a16:creationId xmlns:a16="http://schemas.microsoft.com/office/drawing/2014/main" id="{9642FCAF-D37B-4E39-B823-E9B303C9977A}"/>
                </a:ext>
              </a:extLst>
            </p:cNvPr>
            <p:cNvSpPr>
              <a:spLocks noChangeShapeType="1"/>
            </p:cNvSpPr>
            <p:nvPr/>
          </p:nvSpPr>
          <p:spPr bwMode="auto">
            <a:xfrm>
              <a:off x="8839200" y="448945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Rectangle 785">
              <a:extLst>
                <a:ext uri="{FF2B5EF4-FFF2-40B4-BE49-F238E27FC236}">
                  <a16:creationId xmlns:a16="http://schemas.microsoft.com/office/drawing/2014/main" id="{98F58068-F565-4228-8698-3504EE6613FD}"/>
                </a:ext>
              </a:extLst>
            </p:cNvPr>
            <p:cNvSpPr>
              <a:spLocks noChangeArrowheads="1"/>
            </p:cNvSpPr>
            <p:nvPr/>
          </p:nvSpPr>
          <p:spPr bwMode="auto">
            <a:xfrm>
              <a:off x="8839200" y="4489450"/>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Line 786">
              <a:extLst>
                <a:ext uri="{FF2B5EF4-FFF2-40B4-BE49-F238E27FC236}">
                  <a16:creationId xmlns:a16="http://schemas.microsoft.com/office/drawing/2014/main" id="{3F68C93E-A6F6-4883-A0F5-B99E92EFB0C7}"/>
                </a:ext>
              </a:extLst>
            </p:cNvPr>
            <p:cNvSpPr>
              <a:spLocks noChangeShapeType="1"/>
            </p:cNvSpPr>
            <p:nvPr/>
          </p:nvSpPr>
          <p:spPr bwMode="auto">
            <a:xfrm>
              <a:off x="8839200" y="46751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Rectangle 787">
              <a:extLst>
                <a:ext uri="{FF2B5EF4-FFF2-40B4-BE49-F238E27FC236}">
                  <a16:creationId xmlns:a16="http://schemas.microsoft.com/office/drawing/2014/main" id="{476A5FC7-EE7B-449E-BD1D-BB7974E657F9}"/>
                </a:ext>
              </a:extLst>
            </p:cNvPr>
            <p:cNvSpPr>
              <a:spLocks noChangeArrowheads="1"/>
            </p:cNvSpPr>
            <p:nvPr/>
          </p:nvSpPr>
          <p:spPr bwMode="auto">
            <a:xfrm>
              <a:off x="8839200" y="4675188"/>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Line 788">
              <a:extLst>
                <a:ext uri="{FF2B5EF4-FFF2-40B4-BE49-F238E27FC236}">
                  <a16:creationId xmlns:a16="http://schemas.microsoft.com/office/drawing/2014/main" id="{99433D03-A4B4-4C90-99B3-BB12BD84844F}"/>
                </a:ext>
              </a:extLst>
            </p:cNvPr>
            <p:cNvSpPr>
              <a:spLocks noChangeShapeType="1"/>
            </p:cNvSpPr>
            <p:nvPr/>
          </p:nvSpPr>
          <p:spPr bwMode="auto">
            <a:xfrm>
              <a:off x="8839200" y="486092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Rectangle 789">
              <a:extLst>
                <a:ext uri="{FF2B5EF4-FFF2-40B4-BE49-F238E27FC236}">
                  <a16:creationId xmlns:a16="http://schemas.microsoft.com/office/drawing/2014/main" id="{C4E2E5D1-64DC-434D-9589-D2A14BBE8030}"/>
                </a:ext>
              </a:extLst>
            </p:cNvPr>
            <p:cNvSpPr>
              <a:spLocks noChangeArrowheads="1"/>
            </p:cNvSpPr>
            <p:nvPr/>
          </p:nvSpPr>
          <p:spPr bwMode="auto">
            <a:xfrm>
              <a:off x="8839200" y="4860925"/>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Line 790">
              <a:extLst>
                <a:ext uri="{FF2B5EF4-FFF2-40B4-BE49-F238E27FC236}">
                  <a16:creationId xmlns:a16="http://schemas.microsoft.com/office/drawing/2014/main" id="{A76E5F23-BBAB-4722-8B27-FD533C11128B}"/>
                </a:ext>
              </a:extLst>
            </p:cNvPr>
            <p:cNvSpPr>
              <a:spLocks noChangeShapeType="1"/>
            </p:cNvSpPr>
            <p:nvPr/>
          </p:nvSpPr>
          <p:spPr bwMode="auto">
            <a:xfrm>
              <a:off x="8839200" y="50466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Rectangle 791">
              <a:extLst>
                <a:ext uri="{FF2B5EF4-FFF2-40B4-BE49-F238E27FC236}">
                  <a16:creationId xmlns:a16="http://schemas.microsoft.com/office/drawing/2014/main" id="{4C8917E5-D786-4F61-8653-CADB0B1C7B2E}"/>
                </a:ext>
              </a:extLst>
            </p:cNvPr>
            <p:cNvSpPr>
              <a:spLocks noChangeArrowheads="1"/>
            </p:cNvSpPr>
            <p:nvPr/>
          </p:nvSpPr>
          <p:spPr bwMode="auto">
            <a:xfrm>
              <a:off x="8839200" y="5046663"/>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Line 792">
              <a:extLst>
                <a:ext uri="{FF2B5EF4-FFF2-40B4-BE49-F238E27FC236}">
                  <a16:creationId xmlns:a16="http://schemas.microsoft.com/office/drawing/2014/main" id="{B21D089E-D3D6-4D11-A5A2-23F8DEAC7D81}"/>
                </a:ext>
              </a:extLst>
            </p:cNvPr>
            <p:cNvSpPr>
              <a:spLocks noChangeShapeType="1"/>
            </p:cNvSpPr>
            <p:nvPr/>
          </p:nvSpPr>
          <p:spPr bwMode="auto">
            <a:xfrm>
              <a:off x="76200" y="5238750"/>
              <a:ext cx="8763000"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Rectangle 793">
              <a:extLst>
                <a:ext uri="{FF2B5EF4-FFF2-40B4-BE49-F238E27FC236}">
                  <a16:creationId xmlns:a16="http://schemas.microsoft.com/office/drawing/2014/main" id="{3C722EEA-68BB-4024-9FE2-8FBE1F997A67}"/>
                </a:ext>
              </a:extLst>
            </p:cNvPr>
            <p:cNvSpPr>
              <a:spLocks noChangeArrowheads="1"/>
            </p:cNvSpPr>
            <p:nvPr/>
          </p:nvSpPr>
          <p:spPr bwMode="auto">
            <a:xfrm>
              <a:off x="76200" y="5238750"/>
              <a:ext cx="8770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Line 794">
              <a:extLst>
                <a:ext uri="{FF2B5EF4-FFF2-40B4-BE49-F238E27FC236}">
                  <a16:creationId xmlns:a16="http://schemas.microsoft.com/office/drawing/2014/main" id="{8F387E4C-903B-40C3-B9CF-07E998890754}"/>
                </a:ext>
              </a:extLst>
            </p:cNvPr>
            <p:cNvSpPr>
              <a:spLocks noChangeShapeType="1"/>
            </p:cNvSpPr>
            <p:nvPr/>
          </p:nvSpPr>
          <p:spPr bwMode="auto">
            <a:xfrm>
              <a:off x="76200" y="5432425"/>
              <a:ext cx="8763000"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Rectangle 795">
              <a:extLst>
                <a:ext uri="{FF2B5EF4-FFF2-40B4-BE49-F238E27FC236}">
                  <a16:creationId xmlns:a16="http://schemas.microsoft.com/office/drawing/2014/main" id="{574792A0-E6DA-4E29-81D3-6CEDC0974C8D}"/>
                </a:ext>
              </a:extLst>
            </p:cNvPr>
            <p:cNvSpPr>
              <a:spLocks noChangeArrowheads="1"/>
            </p:cNvSpPr>
            <p:nvPr/>
          </p:nvSpPr>
          <p:spPr bwMode="auto">
            <a:xfrm>
              <a:off x="76200" y="5432425"/>
              <a:ext cx="8770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Line 796">
              <a:extLst>
                <a:ext uri="{FF2B5EF4-FFF2-40B4-BE49-F238E27FC236}">
                  <a16:creationId xmlns:a16="http://schemas.microsoft.com/office/drawing/2014/main" id="{8D1CC242-EE8D-4A22-B864-9368A40CBC83}"/>
                </a:ext>
              </a:extLst>
            </p:cNvPr>
            <p:cNvSpPr>
              <a:spLocks noChangeShapeType="1"/>
            </p:cNvSpPr>
            <p:nvPr/>
          </p:nvSpPr>
          <p:spPr bwMode="auto">
            <a:xfrm>
              <a:off x="76200" y="6546850"/>
              <a:ext cx="8763000"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Rectangle 797">
              <a:extLst>
                <a:ext uri="{FF2B5EF4-FFF2-40B4-BE49-F238E27FC236}">
                  <a16:creationId xmlns:a16="http://schemas.microsoft.com/office/drawing/2014/main" id="{4869450B-C97D-4D47-B218-06516C84EF79}"/>
                </a:ext>
              </a:extLst>
            </p:cNvPr>
            <p:cNvSpPr>
              <a:spLocks noChangeArrowheads="1"/>
            </p:cNvSpPr>
            <p:nvPr/>
          </p:nvSpPr>
          <p:spPr bwMode="auto">
            <a:xfrm>
              <a:off x="76200" y="6546850"/>
              <a:ext cx="8770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252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1708"/>
          </a:xfrm>
        </p:spPr>
        <p:txBody>
          <a:bodyPr/>
          <a:lstStyle/>
          <a:p>
            <a:r>
              <a:rPr lang="en-US" dirty="0"/>
              <a:t>2014 Fast-track ML Imputation Results</a:t>
            </a:r>
          </a:p>
        </p:txBody>
      </p:sp>
      <p:grpSp>
        <p:nvGrpSpPr>
          <p:cNvPr id="264" name="Group 264">
            <a:extLst>
              <a:ext uri="{FF2B5EF4-FFF2-40B4-BE49-F238E27FC236}">
                <a16:creationId xmlns:a16="http://schemas.microsoft.com/office/drawing/2014/main" id="{77A372D8-75DE-4131-8EA9-23CF544314A3}"/>
              </a:ext>
            </a:extLst>
          </p:cNvPr>
          <p:cNvGrpSpPr>
            <a:grpSpLocks noChangeAspect="1"/>
          </p:cNvGrpSpPr>
          <p:nvPr/>
        </p:nvGrpSpPr>
        <p:grpSpPr bwMode="auto">
          <a:xfrm>
            <a:off x="523875" y="1219200"/>
            <a:ext cx="8620125" cy="4079875"/>
            <a:chOff x="330" y="768"/>
            <a:chExt cx="5430" cy="2570"/>
          </a:xfrm>
        </p:grpSpPr>
        <p:sp>
          <p:nvSpPr>
            <p:cNvPr id="265" name="AutoShape 263">
              <a:extLst>
                <a:ext uri="{FF2B5EF4-FFF2-40B4-BE49-F238E27FC236}">
                  <a16:creationId xmlns:a16="http://schemas.microsoft.com/office/drawing/2014/main" id="{D9A100B3-02CE-4CEC-B8B4-04651E16E287}"/>
                </a:ext>
              </a:extLst>
            </p:cNvPr>
            <p:cNvSpPr>
              <a:spLocks noChangeAspect="1" noChangeArrowheads="1" noTextEdit="1"/>
            </p:cNvSpPr>
            <p:nvPr/>
          </p:nvSpPr>
          <p:spPr bwMode="auto">
            <a:xfrm>
              <a:off x="330" y="768"/>
              <a:ext cx="5430" cy="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65">
              <a:extLst>
                <a:ext uri="{FF2B5EF4-FFF2-40B4-BE49-F238E27FC236}">
                  <a16:creationId xmlns:a16="http://schemas.microsoft.com/office/drawing/2014/main" id="{B97CB1D2-6B69-4D3E-8E86-C32C2357D361}"/>
                </a:ext>
              </a:extLst>
            </p:cNvPr>
            <p:cNvSpPr>
              <a:spLocks noChangeArrowheads="1"/>
            </p:cNvSpPr>
            <p:nvPr/>
          </p:nvSpPr>
          <p:spPr bwMode="auto">
            <a:xfrm>
              <a:off x="330" y="793"/>
              <a:ext cx="38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rPr>
                <a:t>Table 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67" name="Rectangle 266">
              <a:extLst>
                <a:ext uri="{FF2B5EF4-FFF2-40B4-BE49-F238E27FC236}">
                  <a16:creationId xmlns:a16="http://schemas.microsoft.com/office/drawing/2014/main" id="{9C226830-2F02-458D-AB52-38084010D4B9}"/>
                </a:ext>
              </a:extLst>
            </p:cNvPr>
            <p:cNvSpPr>
              <a:spLocks noChangeArrowheads="1"/>
            </p:cNvSpPr>
            <p:nvPr/>
          </p:nvSpPr>
          <p:spPr bwMode="auto">
            <a:xfrm>
              <a:off x="750" y="793"/>
              <a:ext cx="10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267">
              <a:extLst>
                <a:ext uri="{FF2B5EF4-FFF2-40B4-BE49-F238E27FC236}">
                  <a16:creationId xmlns:a16="http://schemas.microsoft.com/office/drawing/2014/main" id="{0586ACE1-A7F8-4CA6-8063-6A09AF16AEBD}"/>
                </a:ext>
              </a:extLst>
            </p:cNvPr>
            <p:cNvSpPr>
              <a:spLocks noChangeArrowheads="1"/>
            </p:cNvSpPr>
            <p:nvPr/>
          </p:nvSpPr>
          <p:spPr bwMode="auto">
            <a:xfrm>
              <a:off x="795" y="793"/>
              <a:ext cx="4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rPr>
                <a:t>4: Person</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269" name="Rectangle 268">
              <a:extLst>
                <a:ext uri="{FF2B5EF4-FFF2-40B4-BE49-F238E27FC236}">
                  <a16:creationId xmlns:a16="http://schemas.microsoft.com/office/drawing/2014/main" id="{CBA8C534-2298-4BED-B317-AF6E93446FB7}"/>
                </a:ext>
              </a:extLst>
            </p:cNvPr>
            <p:cNvSpPr>
              <a:spLocks noChangeArrowheads="1"/>
            </p:cNvSpPr>
            <p:nvPr/>
          </p:nvSpPr>
          <p:spPr bwMode="auto">
            <a:xfrm>
              <a:off x="1316" y="793"/>
              <a:ext cx="10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Rectangle 269">
              <a:extLst>
                <a:ext uri="{FF2B5EF4-FFF2-40B4-BE49-F238E27FC236}">
                  <a16:creationId xmlns:a16="http://schemas.microsoft.com/office/drawing/2014/main" id="{4D1AD879-5BEF-4A82-BFCF-9B155D190336}"/>
                </a:ext>
              </a:extLst>
            </p:cNvPr>
            <p:cNvSpPr>
              <a:spLocks noChangeArrowheads="1"/>
            </p:cNvSpPr>
            <p:nvPr/>
          </p:nvSpPr>
          <p:spPr bwMode="auto">
            <a:xfrm>
              <a:off x="1364" y="793"/>
              <a:ext cx="36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rPr>
                <a:t>Level Comparison of Percentage of the Total Expenditures and Mean </a:t>
              </a: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271" name="Rectangle 270">
              <a:extLst>
                <a:ext uri="{FF2B5EF4-FFF2-40B4-BE49-F238E27FC236}">
                  <a16:creationId xmlns:a16="http://schemas.microsoft.com/office/drawing/2014/main" id="{AB39C69E-D665-4A1B-B0E9-0148D606834A}"/>
                </a:ext>
              </a:extLst>
            </p:cNvPr>
            <p:cNvSpPr>
              <a:spLocks noChangeArrowheads="1"/>
            </p:cNvSpPr>
            <p:nvPr/>
          </p:nvSpPr>
          <p:spPr bwMode="auto">
            <a:xfrm>
              <a:off x="330" y="978"/>
              <a:ext cx="21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Ex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2" name="Rectangle 271">
              <a:extLst>
                <a:ext uri="{FF2B5EF4-FFF2-40B4-BE49-F238E27FC236}">
                  <a16:creationId xmlns:a16="http://schemas.microsoft.com/office/drawing/2014/main" id="{C749AC4C-D39F-4E95-9609-7EA38AAD083A}"/>
                </a:ext>
              </a:extLst>
            </p:cNvPr>
            <p:cNvSpPr>
              <a:spLocks noChangeArrowheads="1"/>
            </p:cNvSpPr>
            <p:nvPr/>
          </p:nvSpPr>
          <p:spPr bwMode="auto">
            <a:xfrm>
              <a:off x="486" y="978"/>
              <a:ext cx="292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Times New Roman" panose="02020603050405020304" pitchFamily="18" charset="0"/>
                </a:rPr>
                <a:t>penditures</a:t>
              </a:r>
              <a:r>
                <a:rPr kumimoji="0" lang="en-US" altLang="en-US" sz="1600" b="0" i="0" u="none" strike="noStrike" cap="none" normalizeH="0" baseline="0" dirty="0">
                  <a:ln>
                    <a:noFill/>
                  </a:ln>
                  <a:solidFill>
                    <a:srgbClr val="000000"/>
                  </a:solidFill>
                  <a:effectLst/>
                  <a:latin typeface="Times New Roman" panose="02020603050405020304" pitchFamily="18" charset="0"/>
                </a:rPr>
                <a:t> among the Population Between Actual Office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3" name="Rectangle 272">
              <a:extLst>
                <a:ext uri="{FF2B5EF4-FFF2-40B4-BE49-F238E27FC236}">
                  <a16:creationId xmlns:a16="http://schemas.microsoft.com/office/drawing/2014/main" id="{B3DBCE00-DB89-48AA-91B8-A94F8FC01B4C}"/>
                </a:ext>
              </a:extLst>
            </p:cNvPr>
            <p:cNvSpPr>
              <a:spLocks noChangeArrowheads="1"/>
            </p:cNvSpPr>
            <p:nvPr/>
          </p:nvSpPr>
          <p:spPr bwMode="auto">
            <a:xfrm>
              <a:off x="3408" y="973"/>
              <a:ext cx="10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4" name="Rectangle 273">
              <a:extLst>
                <a:ext uri="{FF2B5EF4-FFF2-40B4-BE49-F238E27FC236}">
                  <a16:creationId xmlns:a16="http://schemas.microsoft.com/office/drawing/2014/main" id="{23028407-A358-4EA8-804C-172A6DD74081}"/>
                </a:ext>
              </a:extLst>
            </p:cNvPr>
            <p:cNvSpPr>
              <a:spLocks noChangeArrowheads="1"/>
            </p:cNvSpPr>
            <p:nvPr/>
          </p:nvSpPr>
          <p:spPr bwMode="auto">
            <a:xfrm>
              <a:off x="3504" y="978"/>
              <a:ext cx="177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rPr>
                <a:t>Based Physician Visit Event Data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5" name="Rectangle 274">
              <a:extLst>
                <a:ext uri="{FF2B5EF4-FFF2-40B4-BE49-F238E27FC236}">
                  <a16:creationId xmlns:a16="http://schemas.microsoft.com/office/drawing/2014/main" id="{14FDCC68-E24D-458C-B596-16712C0A4048}"/>
                </a:ext>
              </a:extLst>
            </p:cNvPr>
            <p:cNvSpPr>
              <a:spLocks noChangeArrowheads="1"/>
            </p:cNvSpPr>
            <p:nvPr/>
          </p:nvSpPr>
          <p:spPr bwMode="auto">
            <a:xfrm>
              <a:off x="330" y="1165"/>
              <a:ext cx="6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rPr>
                <a:t>And AI/ML</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7" name="Rectangle 276">
              <a:extLst>
                <a:ext uri="{FF2B5EF4-FFF2-40B4-BE49-F238E27FC236}">
                  <a16:creationId xmlns:a16="http://schemas.microsoft.com/office/drawing/2014/main" id="{415265DC-3B9A-452E-8069-1C650A2247E1}"/>
                </a:ext>
              </a:extLst>
            </p:cNvPr>
            <p:cNvSpPr>
              <a:spLocks noChangeArrowheads="1"/>
            </p:cNvSpPr>
            <p:nvPr/>
          </p:nvSpPr>
          <p:spPr bwMode="auto">
            <a:xfrm>
              <a:off x="971" y="1165"/>
              <a:ext cx="20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rPr>
                <a:t>Imputed Data (n=21,399), 2014 MEPS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8" name="Rectangle 277">
              <a:extLst>
                <a:ext uri="{FF2B5EF4-FFF2-40B4-BE49-F238E27FC236}">
                  <a16:creationId xmlns:a16="http://schemas.microsoft.com/office/drawing/2014/main" id="{C3F9DFB8-2F96-43BD-BB7E-42E6B43630A6}"/>
                </a:ext>
              </a:extLst>
            </p:cNvPr>
            <p:cNvSpPr>
              <a:spLocks noChangeArrowheads="1"/>
            </p:cNvSpPr>
            <p:nvPr/>
          </p:nvSpPr>
          <p:spPr bwMode="auto">
            <a:xfrm>
              <a:off x="3916" y="1165"/>
              <a:ext cx="9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Rectangle 278">
              <a:extLst>
                <a:ext uri="{FF2B5EF4-FFF2-40B4-BE49-F238E27FC236}">
                  <a16:creationId xmlns:a16="http://schemas.microsoft.com/office/drawing/2014/main" id="{A64B337D-1158-43B3-B91E-461DC7BC75B7}"/>
                </a:ext>
              </a:extLst>
            </p:cNvPr>
            <p:cNvSpPr>
              <a:spLocks noChangeArrowheads="1"/>
            </p:cNvSpPr>
            <p:nvPr/>
          </p:nvSpPr>
          <p:spPr bwMode="auto">
            <a:xfrm>
              <a:off x="5337" y="3015"/>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80" name="Group 521">
              <a:extLst>
                <a:ext uri="{FF2B5EF4-FFF2-40B4-BE49-F238E27FC236}">
                  <a16:creationId xmlns:a16="http://schemas.microsoft.com/office/drawing/2014/main" id="{DEB4653B-017C-4DCA-8180-6D34E7014697}"/>
                </a:ext>
              </a:extLst>
            </p:cNvPr>
            <p:cNvGrpSpPr>
              <a:grpSpLocks/>
            </p:cNvGrpSpPr>
            <p:nvPr/>
          </p:nvGrpSpPr>
          <p:grpSpPr bwMode="auto">
            <a:xfrm>
              <a:off x="330" y="1418"/>
              <a:ext cx="5041" cy="1705"/>
              <a:chOff x="330" y="1418"/>
              <a:chExt cx="5041" cy="1705"/>
            </a:xfrm>
          </p:grpSpPr>
          <p:grpSp>
            <p:nvGrpSpPr>
              <p:cNvPr id="281" name="Group 479">
                <a:extLst>
                  <a:ext uri="{FF2B5EF4-FFF2-40B4-BE49-F238E27FC236}">
                    <a16:creationId xmlns:a16="http://schemas.microsoft.com/office/drawing/2014/main" id="{A2885277-0E6C-4F10-973B-490AA0851A56}"/>
                  </a:ext>
                </a:extLst>
              </p:cNvPr>
              <p:cNvGrpSpPr>
                <a:grpSpLocks/>
              </p:cNvGrpSpPr>
              <p:nvPr/>
            </p:nvGrpSpPr>
            <p:grpSpPr bwMode="auto">
              <a:xfrm>
                <a:off x="330" y="1418"/>
                <a:ext cx="5041" cy="1705"/>
                <a:chOff x="330" y="1418"/>
                <a:chExt cx="5041" cy="1705"/>
              </a:xfrm>
            </p:grpSpPr>
            <p:sp>
              <p:nvSpPr>
                <p:cNvPr id="323" name="Rectangle 279">
                  <a:extLst>
                    <a:ext uri="{FF2B5EF4-FFF2-40B4-BE49-F238E27FC236}">
                      <a16:creationId xmlns:a16="http://schemas.microsoft.com/office/drawing/2014/main" id="{BCF83FE6-209E-426C-8F35-780D9835527A}"/>
                    </a:ext>
                  </a:extLst>
                </p:cNvPr>
                <p:cNvSpPr>
                  <a:spLocks noChangeArrowheads="1"/>
                </p:cNvSpPr>
                <p:nvPr/>
              </p:nvSpPr>
              <p:spPr bwMode="auto">
                <a:xfrm>
                  <a:off x="996" y="1621"/>
                  <a:ext cx="4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Percent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4" name="Rectangle 280">
                  <a:extLst>
                    <a:ext uri="{FF2B5EF4-FFF2-40B4-BE49-F238E27FC236}">
                      <a16:creationId xmlns:a16="http://schemas.microsoft.com/office/drawing/2014/main" id="{6CD61F62-87BD-4A48-8572-56142F14A2CA}"/>
                    </a:ext>
                  </a:extLst>
                </p:cNvPr>
                <p:cNvSpPr>
                  <a:spLocks noChangeArrowheads="1"/>
                </p:cNvSpPr>
                <p:nvPr/>
              </p:nvSpPr>
              <p:spPr bwMode="auto">
                <a:xfrm>
                  <a:off x="1476" y="1621"/>
                  <a:ext cx="5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SE Percent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5" name="Rectangle 281">
                  <a:extLst>
                    <a:ext uri="{FF2B5EF4-FFF2-40B4-BE49-F238E27FC236}">
                      <a16:creationId xmlns:a16="http://schemas.microsoft.com/office/drawing/2014/main" id="{72A6DFEC-36D8-419F-BCD0-4FFFFA6BE2B1}"/>
                    </a:ext>
                  </a:extLst>
                </p:cNvPr>
                <p:cNvSpPr>
                  <a:spLocks noChangeArrowheads="1"/>
                </p:cNvSpPr>
                <p:nvPr/>
              </p:nvSpPr>
              <p:spPr bwMode="auto">
                <a:xfrm>
                  <a:off x="2147" y="1621"/>
                  <a:ext cx="3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6" name="Rectangle 282">
                  <a:extLst>
                    <a:ext uri="{FF2B5EF4-FFF2-40B4-BE49-F238E27FC236}">
                      <a16:creationId xmlns:a16="http://schemas.microsoft.com/office/drawing/2014/main" id="{33B8CBF5-95AF-4333-B991-2D5997EB7DA5}"/>
                    </a:ext>
                  </a:extLst>
                </p:cNvPr>
                <p:cNvSpPr>
                  <a:spLocks noChangeArrowheads="1"/>
                </p:cNvSpPr>
                <p:nvPr/>
              </p:nvSpPr>
              <p:spPr bwMode="auto">
                <a:xfrm>
                  <a:off x="2628" y="1621"/>
                  <a:ext cx="4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SE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7" name="Rectangle 283">
                  <a:extLst>
                    <a:ext uri="{FF2B5EF4-FFF2-40B4-BE49-F238E27FC236}">
                      <a16:creationId xmlns:a16="http://schemas.microsoft.com/office/drawing/2014/main" id="{F957CE86-5C46-4051-81D8-632E5D6CCEFA}"/>
                    </a:ext>
                  </a:extLst>
                </p:cNvPr>
                <p:cNvSpPr>
                  <a:spLocks noChangeArrowheads="1"/>
                </p:cNvSpPr>
                <p:nvPr/>
              </p:nvSpPr>
              <p:spPr bwMode="auto">
                <a:xfrm>
                  <a:off x="3218" y="1621"/>
                  <a:ext cx="4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Percent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284">
                  <a:extLst>
                    <a:ext uri="{FF2B5EF4-FFF2-40B4-BE49-F238E27FC236}">
                      <a16:creationId xmlns:a16="http://schemas.microsoft.com/office/drawing/2014/main" id="{C4CA706C-E30C-41BE-9463-8330E5E867CE}"/>
                    </a:ext>
                  </a:extLst>
                </p:cNvPr>
                <p:cNvSpPr>
                  <a:spLocks noChangeArrowheads="1"/>
                </p:cNvSpPr>
                <p:nvPr/>
              </p:nvSpPr>
              <p:spPr bwMode="auto">
                <a:xfrm>
                  <a:off x="3698" y="1621"/>
                  <a:ext cx="5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SE Percent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9" name="Rectangle 285">
                  <a:extLst>
                    <a:ext uri="{FF2B5EF4-FFF2-40B4-BE49-F238E27FC236}">
                      <a16:creationId xmlns:a16="http://schemas.microsoft.com/office/drawing/2014/main" id="{66E7BE04-F6D3-42B1-B93B-5B8DE489FD7E}"/>
                    </a:ext>
                  </a:extLst>
                </p:cNvPr>
                <p:cNvSpPr>
                  <a:spLocks noChangeArrowheads="1"/>
                </p:cNvSpPr>
                <p:nvPr/>
              </p:nvSpPr>
              <p:spPr bwMode="auto">
                <a:xfrm>
                  <a:off x="4370" y="1621"/>
                  <a:ext cx="31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286">
                  <a:extLst>
                    <a:ext uri="{FF2B5EF4-FFF2-40B4-BE49-F238E27FC236}">
                      <a16:creationId xmlns:a16="http://schemas.microsoft.com/office/drawing/2014/main" id="{5B9026E0-92CC-43BD-B8B9-61BC2B8321A0}"/>
                    </a:ext>
                  </a:extLst>
                </p:cNvPr>
                <p:cNvSpPr>
                  <a:spLocks noChangeArrowheads="1"/>
                </p:cNvSpPr>
                <p:nvPr/>
              </p:nvSpPr>
              <p:spPr bwMode="auto">
                <a:xfrm>
                  <a:off x="4850" y="1621"/>
                  <a:ext cx="4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rPr>
                    <a:t>SE Mean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287">
                  <a:extLst>
                    <a:ext uri="{FF2B5EF4-FFF2-40B4-BE49-F238E27FC236}">
                      <a16:creationId xmlns:a16="http://schemas.microsoft.com/office/drawing/2014/main" id="{A21FF6C7-4ABF-4283-8263-9A3D7CF53735}"/>
                    </a:ext>
                  </a:extLst>
                </p:cNvPr>
                <p:cNvSpPr>
                  <a:spLocks noChangeArrowheads="1"/>
                </p:cNvSpPr>
                <p:nvPr/>
              </p:nvSpPr>
              <p:spPr bwMode="auto">
                <a:xfrm>
                  <a:off x="353" y="1789"/>
                  <a:ext cx="39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New Roman" panose="02020603050405020304" pitchFamily="18" charset="0"/>
                    </a:rPr>
                    <a:t>Top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2" name="Rectangle 288">
                  <a:extLst>
                    <a:ext uri="{FF2B5EF4-FFF2-40B4-BE49-F238E27FC236}">
                      <a16:creationId xmlns:a16="http://schemas.microsoft.com/office/drawing/2014/main" id="{BAF2E6DD-2621-484D-A893-7C000D62384E}"/>
                    </a:ext>
                  </a:extLst>
                </p:cNvPr>
                <p:cNvSpPr>
                  <a:spLocks noChangeArrowheads="1"/>
                </p:cNvSpPr>
                <p:nvPr/>
              </p:nvSpPr>
              <p:spPr bwMode="auto">
                <a:xfrm>
                  <a:off x="1187" y="1789"/>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21.66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3" name="Rectangle 289">
                  <a:extLst>
                    <a:ext uri="{FF2B5EF4-FFF2-40B4-BE49-F238E27FC236}">
                      <a16:creationId xmlns:a16="http://schemas.microsoft.com/office/drawing/2014/main" id="{A68BF921-49FC-4689-9E10-ACF3F43206D3}"/>
                    </a:ext>
                  </a:extLst>
                </p:cNvPr>
                <p:cNvSpPr>
                  <a:spLocks noChangeArrowheads="1"/>
                </p:cNvSpPr>
                <p:nvPr/>
              </p:nvSpPr>
              <p:spPr bwMode="auto">
                <a:xfrm>
                  <a:off x="1794" y="1789"/>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4" name="Rectangle 290">
                  <a:extLst>
                    <a:ext uri="{FF2B5EF4-FFF2-40B4-BE49-F238E27FC236}">
                      <a16:creationId xmlns:a16="http://schemas.microsoft.com/office/drawing/2014/main" id="{37325F8E-BF93-4DFF-A28A-B1BCCCD89359}"/>
                    </a:ext>
                  </a:extLst>
                </p:cNvPr>
                <p:cNvSpPr>
                  <a:spLocks noChangeArrowheads="1"/>
                </p:cNvSpPr>
                <p:nvPr/>
              </p:nvSpPr>
              <p:spPr bwMode="auto">
                <a:xfrm>
                  <a:off x="2246" y="1789"/>
                  <a:ext cx="34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27,906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5" name="Rectangle 291">
                  <a:extLst>
                    <a:ext uri="{FF2B5EF4-FFF2-40B4-BE49-F238E27FC236}">
                      <a16:creationId xmlns:a16="http://schemas.microsoft.com/office/drawing/2014/main" id="{87315C5F-737E-4BC8-A141-6E07B8F3323F}"/>
                    </a:ext>
                  </a:extLst>
                </p:cNvPr>
                <p:cNvSpPr>
                  <a:spLocks noChangeArrowheads="1"/>
                </p:cNvSpPr>
                <p:nvPr/>
              </p:nvSpPr>
              <p:spPr bwMode="auto">
                <a:xfrm>
                  <a:off x="2853" y="1789"/>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1,234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6" name="Rectangle 292">
                  <a:extLst>
                    <a:ext uri="{FF2B5EF4-FFF2-40B4-BE49-F238E27FC236}">
                      <a16:creationId xmlns:a16="http://schemas.microsoft.com/office/drawing/2014/main" id="{268B153F-60D8-4A20-AF32-3A5E0DBF7751}"/>
                    </a:ext>
                  </a:extLst>
                </p:cNvPr>
                <p:cNvSpPr>
                  <a:spLocks noChangeArrowheads="1"/>
                </p:cNvSpPr>
                <p:nvPr/>
              </p:nvSpPr>
              <p:spPr bwMode="auto">
                <a:xfrm>
                  <a:off x="3409" y="1789"/>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Times New Roman" panose="02020603050405020304" pitchFamily="18" charset="0"/>
                    </a:rPr>
                    <a:t>21.68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7" name="Rectangle 293">
                  <a:extLst>
                    <a:ext uri="{FF2B5EF4-FFF2-40B4-BE49-F238E27FC236}">
                      <a16:creationId xmlns:a16="http://schemas.microsoft.com/office/drawing/2014/main" id="{6C76F19E-68F5-4592-86AD-9549CC87C597}"/>
                    </a:ext>
                  </a:extLst>
                </p:cNvPr>
                <p:cNvSpPr>
                  <a:spLocks noChangeArrowheads="1"/>
                </p:cNvSpPr>
                <p:nvPr/>
              </p:nvSpPr>
              <p:spPr bwMode="auto">
                <a:xfrm>
                  <a:off x="4017" y="1789"/>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8" name="Rectangle 294">
                  <a:extLst>
                    <a:ext uri="{FF2B5EF4-FFF2-40B4-BE49-F238E27FC236}">
                      <a16:creationId xmlns:a16="http://schemas.microsoft.com/office/drawing/2014/main" id="{22EB6179-17E2-4254-9410-2EBE0EB8E2E5}"/>
                    </a:ext>
                  </a:extLst>
                </p:cNvPr>
                <p:cNvSpPr>
                  <a:spLocks noChangeArrowheads="1"/>
                </p:cNvSpPr>
                <p:nvPr/>
              </p:nvSpPr>
              <p:spPr bwMode="auto">
                <a:xfrm>
                  <a:off x="4468" y="1789"/>
                  <a:ext cx="34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27,621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9" name="Rectangle 295">
                  <a:extLst>
                    <a:ext uri="{FF2B5EF4-FFF2-40B4-BE49-F238E27FC236}">
                      <a16:creationId xmlns:a16="http://schemas.microsoft.com/office/drawing/2014/main" id="{5221271A-A149-4F66-B752-D4C22E56886A}"/>
                    </a:ext>
                  </a:extLst>
                </p:cNvPr>
                <p:cNvSpPr>
                  <a:spLocks noChangeArrowheads="1"/>
                </p:cNvSpPr>
                <p:nvPr/>
              </p:nvSpPr>
              <p:spPr bwMode="auto">
                <a:xfrm>
                  <a:off x="5076" y="1789"/>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1,209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0" name="Rectangle 296">
                  <a:extLst>
                    <a:ext uri="{FF2B5EF4-FFF2-40B4-BE49-F238E27FC236}">
                      <a16:creationId xmlns:a16="http://schemas.microsoft.com/office/drawing/2014/main" id="{F42298D9-84EF-40B4-8B24-3A432EC2555F}"/>
                    </a:ext>
                  </a:extLst>
                </p:cNvPr>
                <p:cNvSpPr>
                  <a:spLocks noChangeArrowheads="1"/>
                </p:cNvSpPr>
                <p:nvPr/>
              </p:nvSpPr>
              <p:spPr bwMode="auto">
                <a:xfrm>
                  <a:off x="353" y="1957"/>
                  <a:ext cx="39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1" name="Rectangle 297">
                  <a:extLst>
                    <a:ext uri="{FF2B5EF4-FFF2-40B4-BE49-F238E27FC236}">
                      <a16:creationId xmlns:a16="http://schemas.microsoft.com/office/drawing/2014/main" id="{48789FFD-6D14-4717-9EEE-85789971F9E6}"/>
                    </a:ext>
                  </a:extLst>
                </p:cNvPr>
                <p:cNvSpPr>
                  <a:spLocks noChangeArrowheads="1"/>
                </p:cNvSpPr>
                <p:nvPr/>
              </p:nvSpPr>
              <p:spPr bwMode="auto">
                <a:xfrm>
                  <a:off x="1187" y="1957"/>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43.92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2" name="Rectangle 298">
                  <a:extLst>
                    <a:ext uri="{FF2B5EF4-FFF2-40B4-BE49-F238E27FC236}">
                      <a16:creationId xmlns:a16="http://schemas.microsoft.com/office/drawing/2014/main" id="{A9B6F2FE-34EC-4684-9DDE-7E15C590E2AE}"/>
                    </a:ext>
                  </a:extLst>
                </p:cNvPr>
                <p:cNvSpPr>
                  <a:spLocks noChangeArrowheads="1"/>
                </p:cNvSpPr>
                <p:nvPr/>
              </p:nvSpPr>
              <p:spPr bwMode="auto">
                <a:xfrm>
                  <a:off x="1794" y="1957"/>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299">
                  <a:extLst>
                    <a:ext uri="{FF2B5EF4-FFF2-40B4-BE49-F238E27FC236}">
                      <a16:creationId xmlns:a16="http://schemas.microsoft.com/office/drawing/2014/main" id="{2D0C1565-6971-41B4-A0AB-75F13678E501}"/>
                    </a:ext>
                  </a:extLst>
                </p:cNvPr>
                <p:cNvSpPr>
                  <a:spLocks noChangeArrowheads="1"/>
                </p:cNvSpPr>
                <p:nvPr/>
              </p:nvSpPr>
              <p:spPr bwMode="auto">
                <a:xfrm>
                  <a:off x="2246" y="1957"/>
                  <a:ext cx="34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11,327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300">
                  <a:extLst>
                    <a:ext uri="{FF2B5EF4-FFF2-40B4-BE49-F238E27FC236}">
                      <a16:creationId xmlns:a16="http://schemas.microsoft.com/office/drawing/2014/main" id="{DCDFE616-123D-4884-AB31-4CA59AF87C99}"/>
                    </a:ext>
                  </a:extLst>
                </p:cNvPr>
                <p:cNvSpPr>
                  <a:spLocks noChangeArrowheads="1"/>
                </p:cNvSpPr>
                <p:nvPr/>
              </p:nvSpPr>
              <p:spPr bwMode="auto">
                <a:xfrm>
                  <a:off x="2934" y="1957"/>
                  <a:ext cx="2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383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 name="Rectangle 301">
                  <a:extLst>
                    <a:ext uri="{FF2B5EF4-FFF2-40B4-BE49-F238E27FC236}">
                      <a16:creationId xmlns:a16="http://schemas.microsoft.com/office/drawing/2014/main" id="{69DB6E2E-792D-4530-9222-996977364BFB}"/>
                    </a:ext>
                  </a:extLst>
                </p:cNvPr>
                <p:cNvSpPr>
                  <a:spLocks noChangeArrowheads="1"/>
                </p:cNvSpPr>
                <p:nvPr/>
              </p:nvSpPr>
              <p:spPr bwMode="auto">
                <a:xfrm>
                  <a:off x="3409" y="1957"/>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43.69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 name="Rectangle 302">
                  <a:extLst>
                    <a:ext uri="{FF2B5EF4-FFF2-40B4-BE49-F238E27FC236}">
                      <a16:creationId xmlns:a16="http://schemas.microsoft.com/office/drawing/2014/main" id="{98DF58CF-40E3-4930-8C27-0D43B361CEA4}"/>
                    </a:ext>
                  </a:extLst>
                </p:cNvPr>
                <p:cNvSpPr>
                  <a:spLocks noChangeArrowheads="1"/>
                </p:cNvSpPr>
                <p:nvPr/>
              </p:nvSpPr>
              <p:spPr bwMode="auto">
                <a:xfrm>
                  <a:off x="4017" y="1957"/>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 name="Rectangle 303">
                  <a:extLst>
                    <a:ext uri="{FF2B5EF4-FFF2-40B4-BE49-F238E27FC236}">
                      <a16:creationId xmlns:a16="http://schemas.microsoft.com/office/drawing/2014/main" id="{7080373C-1B8E-4517-93F1-BA5B3973D3C9}"/>
                    </a:ext>
                  </a:extLst>
                </p:cNvPr>
                <p:cNvSpPr>
                  <a:spLocks noChangeArrowheads="1"/>
                </p:cNvSpPr>
                <p:nvPr/>
              </p:nvSpPr>
              <p:spPr bwMode="auto">
                <a:xfrm>
                  <a:off x="4468" y="1957"/>
                  <a:ext cx="34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11,213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 name="Rectangle 304">
                  <a:extLst>
                    <a:ext uri="{FF2B5EF4-FFF2-40B4-BE49-F238E27FC236}">
                      <a16:creationId xmlns:a16="http://schemas.microsoft.com/office/drawing/2014/main" id="{42E60BFC-E4AC-498E-8830-F5B3372FC7E6}"/>
                    </a:ext>
                  </a:extLst>
                </p:cNvPr>
                <p:cNvSpPr>
                  <a:spLocks noChangeArrowheads="1"/>
                </p:cNvSpPr>
                <p:nvPr/>
              </p:nvSpPr>
              <p:spPr bwMode="auto">
                <a:xfrm>
                  <a:off x="5157" y="1957"/>
                  <a:ext cx="2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390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 name="Rectangle 305">
                  <a:extLst>
                    <a:ext uri="{FF2B5EF4-FFF2-40B4-BE49-F238E27FC236}">
                      <a16:creationId xmlns:a16="http://schemas.microsoft.com/office/drawing/2014/main" id="{FC121540-A5BD-4175-B8AC-48A7AC81FDCB}"/>
                    </a:ext>
                  </a:extLst>
                </p:cNvPr>
                <p:cNvSpPr>
                  <a:spLocks noChangeArrowheads="1"/>
                </p:cNvSpPr>
                <p:nvPr/>
              </p:nvSpPr>
              <p:spPr bwMode="auto">
                <a:xfrm>
                  <a:off x="353" y="2125"/>
                  <a:ext cx="45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 name="Rectangle 306">
                  <a:extLst>
                    <a:ext uri="{FF2B5EF4-FFF2-40B4-BE49-F238E27FC236}">
                      <a16:creationId xmlns:a16="http://schemas.microsoft.com/office/drawing/2014/main" id="{8865F22D-24F2-4F53-8F70-E1DE7F04260A}"/>
                    </a:ext>
                  </a:extLst>
                </p:cNvPr>
                <p:cNvSpPr>
                  <a:spLocks noChangeArrowheads="1"/>
                </p:cNvSpPr>
                <p:nvPr/>
              </p:nvSpPr>
              <p:spPr bwMode="auto">
                <a:xfrm>
                  <a:off x="1187" y="2125"/>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57.46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 name="Rectangle 307">
                  <a:extLst>
                    <a:ext uri="{FF2B5EF4-FFF2-40B4-BE49-F238E27FC236}">
                      <a16:creationId xmlns:a16="http://schemas.microsoft.com/office/drawing/2014/main" id="{5D020EC2-BC4A-4D2B-BC98-D615FFCCED08}"/>
                    </a:ext>
                  </a:extLst>
                </p:cNvPr>
                <p:cNvSpPr>
                  <a:spLocks noChangeArrowheads="1"/>
                </p:cNvSpPr>
                <p:nvPr/>
              </p:nvSpPr>
              <p:spPr bwMode="auto">
                <a:xfrm>
                  <a:off x="1794" y="2125"/>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 name="Rectangle 308">
                  <a:extLst>
                    <a:ext uri="{FF2B5EF4-FFF2-40B4-BE49-F238E27FC236}">
                      <a16:creationId xmlns:a16="http://schemas.microsoft.com/office/drawing/2014/main" id="{A3A7B7D7-0BA5-4828-B181-94FAC9D20B1B}"/>
                    </a:ext>
                  </a:extLst>
                </p:cNvPr>
                <p:cNvSpPr>
                  <a:spLocks noChangeArrowheads="1"/>
                </p:cNvSpPr>
                <p:nvPr/>
              </p:nvSpPr>
              <p:spPr bwMode="auto">
                <a:xfrm>
                  <a:off x="2298" y="2125"/>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7,413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3" name="Rectangle 309">
                  <a:extLst>
                    <a:ext uri="{FF2B5EF4-FFF2-40B4-BE49-F238E27FC236}">
                      <a16:creationId xmlns:a16="http://schemas.microsoft.com/office/drawing/2014/main" id="{ABC80566-5147-4301-970D-2C31720471AB}"/>
                    </a:ext>
                  </a:extLst>
                </p:cNvPr>
                <p:cNvSpPr>
                  <a:spLocks noChangeArrowheads="1"/>
                </p:cNvSpPr>
                <p:nvPr/>
              </p:nvSpPr>
              <p:spPr bwMode="auto">
                <a:xfrm>
                  <a:off x="2934" y="2125"/>
                  <a:ext cx="2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4" name="Rectangle 310">
                  <a:extLst>
                    <a:ext uri="{FF2B5EF4-FFF2-40B4-BE49-F238E27FC236}">
                      <a16:creationId xmlns:a16="http://schemas.microsoft.com/office/drawing/2014/main" id="{84FB8FE2-A853-40AB-BE11-B49ED3CFB1F8}"/>
                    </a:ext>
                  </a:extLst>
                </p:cNvPr>
                <p:cNvSpPr>
                  <a:spLocks noChangeArrowheads="1"/>
                </p:cNvSpPr>
                <p:nvPr/>
              </p:nvSpPr>
              <p:spPr bwMode="auto">
                <a:xfrm>
                  <a:off x="3409" y="2125"/>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57.19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5" name="Rectangle 311">
                  <a:extLst>
                    <a:ext uri="{FF2B5EF4-FFF2-40B4-BE49-F238E27FC236}">
                      <a16:creationId xmlns:a16="http://schemas.microsoft.com/office/drawing/2014/main" id="{9C82A62E-4D0D-41FD-9EDE-A306C99AED4B}"/>
                    </a:ext>
                  </a:extLst>
                </p:cNvPr>
                <p:cNvSpPr>
                  <a:spLocks noChangeArrowheads="1"/>
                </p:cNvSpPr>
                <p:nvPr/>
              </p:nvSpPr>
              <p:spPr bwMode="auto">
                <a:xfrm>
                  <a:off x="4017" y="2125"/>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6" name="Rectangle 312">
                  <a:extLst>
                    <a:ext uri="{FF2B5EF4-FFF2-40B4-BE49-F238E27FC236}">
                      <a16:creationId xmlns:a16="http://schemas.microsoft.com/office/drawing/2014/main" id="{3EC5F05E-91FB-4D0C-BC54-1A50BD48F600}"/>
                    </a:ext>
                  </a:extLst>
                </p:cNvPr>
                <p:cNvSpPr>
                  <a:spLocks noChangeArrowheads="1"/>
                </p:cNvSpPr>
                <p:nvPr/>
              </p:nvSpPr>
              <p:spPr bwMode="auto">
                <a:xfrm>
                  <a:off x="4520" y="2125"/>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7,339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7" name="Rectangle 313">
                  <a:extLst>
                    <a:ext uri="{FF2B5EF4-FFF2-40B4-BE49-F238E27FC236}">
                      <a16:creationId xmlns:a16="http://schemas.microsoft.com/office/drawing/2014/main" id="{2DBF0BBD-BEEB-4096-B489-BCE15757CC0C}"/>
                    </a:ext>
                  </a:extLst>
                </p:cNvPr>
                <p:cNvSpPr>
                  <a:spLocks noChangeArrowheads="1"/>
                </p:cNvSpPr>
                <p:nvPr/>
              </p:nvSpPr>
              <p:spPr bwMode="auto">
                <a:xfrm>
                  <a:off x="5157" y="2125"/>
                  <a:ext cx="2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8" name="Rectangle 314">
                  <a:extLst>
                    <a:ext uri="{FF2B5EF4-FFF2-40B4-BE49-F238E27FC236}">
                      <a16:creationId xmlns:a16="http://schemas.microsoft.com/office/drawing/2014/main" id="{72BC257F-F344-447C-8B6F-EBEFC68432D1}"/>
                    </a:ext>
                  </a:extLst>
                </p:cNvPr>
                <p:cNvSpPr>
                  <a:spLocks noChangeArrowheads="1"/>
                </p:cNvSpPr>
                <p:nvPr/>
              </p:nvSpPr>
              <p:spPr bwMode="auto">
                <a:xfrm>
                  <a:off x="353" y="2294"/>
                  <a:ext cx="45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9" name="Rectangle 315">
                  <a:extLst>
                    <a:ext uri="{FF2B5EF4-FFF2-40B4-BE49-F238E27FC236}">
                      <a16:creationId xmlns:a16="http://schemas.microsoft.com/office/drawing/2014/main" id="{F0931ED7-0839-424A-BF05-CA45133F29D1}"/>
                    </a:ext>
                  </a:extLst>
                </p:cNvPr>
                <p:cNvSpPr>
                  <a:spLocks noChangeArrowheads="1"/>
                </p:cNvSpPr>
                <p:nvPr/>
              </p:nvSpPr>
              <p:spPr bwMode="auto">
                <a:xfrm>
                  <a:off x="1187" y="2294"/>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72.95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0" name="Rectangle 316">
                  <a:extLst>
                    <a:ext uri="{FF2B5EF4-FFF2-40B4-BE49-F238E27FC236}">
                      <a16:creationId xmlns:a16="http://schemas.microsoft.com/office/drawing/2014/main" id="{B52717B9-CE11-4F39-82EF-A21DA0489F47}"/>
                    </a:ext>
                  </a:extLst>
                </p:cNvPr>
                <p:cNvSpPr>
                  <a:spLocks noChangeArrowheads="1"/>
                </p:cNvSpPr>
                <p:nvPr/>
              </p:nvSpPr>
              <p:spPr bwMode="auto">
                <a:xfrm>
                  <a:off x="1794" y="2294"/>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1" name="Rectangle 317">
                  <a:extLst>
                    <a:ext uri="{FF2B5EF4-FFF2-40B4-BE49-F238E27FC236}">
                      <a16:creationId xmlns:a16="http://schemas.microsoft.com/office/drawing/2014/main" id="{20BAEC70-7426-473C-83A0-6FA927ABD7C6}"/>
                    </a:ext>
                  </a:extLst>
                </p:cNvPr>
                <p:cNvSpPr>
                  <a:spLocks noChangeArrowheads="1"/>
                </p:cNvSpPr>
                <p:nvPr/>
              </p:nvSpPr>
              <p:spPr bwMode="auto">
                <a:xfrm>
                  <a:off x="2298" y="2294"/>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4,704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2" name="Rectangle 318">
                  <a:extLst>
                    <a:ext uri="{FF2B5EF4-FFF2-40B4-BE49-F238E27FC236}">
                      <a16:creationId xmlns:a16="http://schemas.microsoft.com/office/drawing/2014/main" id="{3F62898B-9E23-46D4-B657-9E8A9054B88C}"/>
                    </a:ext>
                  </a:extLst>
                </p:cNvPr>
                <p:cNvSpPr>
                  <a:spLocks noChangeArrowheads="1"/>
                </p:cNvSpPr>
                <p:nvPr/>
              </p:nvSpPr>
              <p:spPr bwMode="auto">
                <a:xfrm>
                  <a:off x="2934" y="2294"/>
                  <a:ext cx="2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3" name="Rectangle 319">
                  <a:extLst>
                    <a:ext uri="{FF2B5EF4-FFF2-40B4-BE49-F238E27FC236}">
                      <a16:creationId xmlns:a16="http://schemas.microsoft.com/office/drawing/2014/main" id="{33244CA3-3BA1-429F-93C7-1467193372A8}"/>
                    </a:ext>
                  </a:extLst>
                </p:cNvPr>
                <p:cNvSpPr>
                  <a:spLocks noChangeArrowheads="1"/>
                </p:cNvSpPr>
                <p:nvPr/>
              </p:nvSpPr>
              <p:spPr bwMode="auto">
                <a:xfrm>
                  <a:off x="3409" y="2294"/>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72.77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4" name="Rectangle 320">
                  <a:extLst>
                    <a:ext uri="{FF2B5EF4-FFF2-40B4-BE49-F238E27FC236}">
                      <a16:creationId xmlns:a16="http://schemas.microsoft.com/office/drawing/2014/main" id="{298818FD-6C89-441A-A5A6-CB812679ED6C}"/>
                    </a:ext>
                  </a:extLst>
                </p:cNvPr>
                <p:cNvSpPr>
                  <a:spLocks noChangeArrowheads="1"/>
                </p:cNvSpPr>
                <p:nvPr/>
              </p:nvSpPr>
              <p:spPr bwMode="auto">
                <a:xfrm>
                  <a:off x="4017" y="2294"/>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5" name="Rectangle 321">
                  <a:extLst>
                    <a:ext uri="{FF2B5EF4-FFF2-40B4-BE49-F238E27FC236}">
                      <a16:creationId xmlns:a16="http://schemas.microsoft.com/office/drawing/2014/main" id="{AF77D780-D005-4AD3-8DCB-037D3786A353}"/>
                    </a:ext>
                  </a:extLst>
                </p:cNvPr>
                <p:cNvSpPr>
                  <a:spLocks noChangeArrowheads="1"/>
                </p:cNvSpPr>
                <p:nvPr/>
              </p:nvSpPr>
              <p:spPr bwMode="auto">
                <a:xfrm>
                  <a:off x="4520" y="2294"/>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4,670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6" name="Rectangle 322">
                  <a:extLst>
                    <a:ext uri="{FF2B5EF4-FFF2-40B4-BE49-F238E27FC236}">
                      <a16:creationId xmlns:a16="http://schemas.microsoft.com/office/drawing/2014/main" id="{EA036D91-FC3F-4C49-A218-AA2F20A6C6CD}"/>
                    </a:ext>
                  </a:extLst>
                </p:cNvPr>
                <p:cNvSpPr>
                  <a:spLocks noChangeArrowheads="1"/>
                </p:cNvSpPr>
                <p:nvPr/>
              </p:nvSpPr>
              <p:spPr bwMode="auto">
                <a:xfrm>
                  <a:off x="5157" y="2294"/>
                  <a:ext cx="2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113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7" name="Rectangle 323">
                  <a:extLst>
                    <a:ext uri="{FF2B5EF4-FFF2-40B4-BE49-F238E27FC236}">
                      <a16:creationId xmlns:a16="http://schemas.microsoft.com/office/drawing/2014/main" id="{B54E84B6-34B3-459A-8045-E7700CD54B09}"/>
                    </a:ext>
                  </a:extLst>
                </p:cNvPr>
                <p:cNvSpPr>
                  <a:spLocks noChangeArrowheads="1"/>
                </p:cNvSpPr>
                <p:nvPr/>
              </p:nvSpPr>
              <p:spPr bwMode="auto">
                <a:xfrm>
                  <a:off x="353" y="2462"/>
                  <a:ext cx="45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8" name="Rectangle 324">
                  <a:extLst>
                    <a:ext uri="{FF2B5EF4-FFF2-40B4-BE49-F238E27FC236}">
                      <a16:creationId xmlns:a16="http://schemas.microsoft.com/office/drawing/2014/main" id="{3AC9977A-D49C-4664-985D-D5092A15AECF}"/>
                    </a:ext>
                  </a:extLst>
                </p:cNvPr>
                <p:cNvSpPr>
                  <a:spLocks noChangeArrowheads="1"/>
                </p:cNvSpPr>
                <p:nvPr/>
              </p:nvSpPr>
              <p:spPr bwMode="auto">
                <a:xfrm>
                  <a:off x="1187" y="2462"/>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78.14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9" name="Rectangle 325">
                  <a:extLst>
                    <a:ext uri="{FF2B5EF4-FFF2-40B4-BE49-F238E27FC236}">
                      <a16:creationId xmlns:a16="http://schemas.microsoft.com/office/drawing/2014/main" id="{672D2880-942C-4316-B652-E3B038CF3CCC}"/>
                    </a:ext>
                  </a:extLst>
                </p:cNvPr>
                <p:cNvSpPr>
                  <a:spLocks noChangeArrowheads="1"/>
                </p:cNvSpPr>
                <p:nvPr/>
              </p:nvSpPr>
              <p:spPr bwMode="auto">
                <a:xfrm>
                  <a:off x="1794" y="2462"/>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0" name="Rectangle 326">
                  <a:extLst>
                    <a:ext uri="{FF2B5EF4-FFF2-40B4-BE49-F238E27FC236}">
                      <a16:creationId xmlns:a16="http://schemas.microsoft.com/office/drawing/2014/main" id="{194291E5-2AB5-411C-9A90-C38D22FBA40F}"/>
                    </a:ext>
                  </a:extLst>
                </p:cNvPr>
                <p:cNvSpPr>
                  <a:spLocks noChangeArrowheads="1"/>
                </p:cNvSpPr>
                <p:nvPr/>
              </p:nvSpPr>
              <p:spPr bwMode="auto">
                <a:xfrm>
                  <a:off x="2298" y="2462"/>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4,032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1" name="Rectangle 327">
                  <a:extLst>
                    <a:ext uri="{FF2B5EF4-FFF2-40B4-BE49-F238E27FC236}">
                      <a16:creationId xmlns:a16="http://schemas.microsoft.com/office/drawing/2014/main" id="{FFF70E81-AEFB-4318-805A-C48E1A750D6D}"/>
                    </a:ext>
                  </a:extLst>
                </p:cNvPr>
                <p:cNvSpPr>
                  <a:spLocks noChangeArrowheads="1"/>
                </p:cNvSpPr>
                <p:nvPr/>
              </p:nvSpPr>
              <p:spPr bwMode="auto">
                <a:xfrm>
                  <a:off x="2986" y="2462"/>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2" name="Rectangle 328">
                  <a:extLst>
                    <a:ext uri="{FF2B5EF4-FFF2-40B4-BE49-F238E27FC236}">
                      <a16:creationId xmlns:a16="http://schemas.microsoft.com/office/drawing/2014/main" id="{A377B421-E341-4B94-B78A-4C22CDF60DD8}"/>
                    </a:ext>
                  </a:extLst>
                </p:cNvPr>
                <p:cNvSpPr>
                  <a:spLocks noChangeArrowheads="1"/>
                </p:cNvSpPr>
                <p:nvPr/>
              </p:nvSpPr>
              <p:spPr bwMode="auto">
                <a:xfrm>
                  <a:off x="3409" y="2462"/>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77.99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3" name="Rectangle 329">
                  <a:extLst>
                    <a:ext uri="{FF2B5EF4-FFF2-40B4-BE49-F238E27FC236}">
                      <a16:creationId xmlns:a16="http://schemas.microsoft.com/office/drawing/2014/main" id="{78B75302-5614-4CC5-91C8-E72A2D06531B}"/>
                    </a:ext>
                  </a:extLst>
                </p:cNvPr>
                <p:cNvSpPr>
                  <a:spLocks noChangeArrowheads="1"/>
                </p:cNvSpPr>
                <p:nvPr/>
              </p:nvSpPr>
              <p:spPr bwMode="auto">
                <a:xfrm>
                  <a:off x="4017" y="2462"/>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4" name="Rectangle 330">
                  <a:extLst>
                    <a:ext uri="{FF2B5EF4-FFF2-40B4-BE49-F238E27FC236}">
                      <a16:creationId xmlns:a16="http://schemas.microsoft.com/office/drawing/2014/main" id="{7D28322C-2D9B-4CDC-B617-0869C346980A}"/>
                    </a:ext>
                  </a:extLst>
                </p:cNvPr>
                <p:cNvSpPr>
                  <a:spLocks noChangeArrowheads="1"/>
                </p:cNvSpPr>
                <p:nvPr/>
              </p:nvSpPr>
              <p:spPr bwMode="auto">
                <a:xfrm>
                  <a:off x="4520" y="2462"/>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4,004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5" name="Rectangle 331">
                  <a:extLst>
                    <a:ext uri="{FF2B5EF4-FFF2-40B4-BE49-F238E27FC236}">
                      <a16:creationId xmlns:a16="http://schemas.microsoft.com/office/drawing/2014/main" id="{1FD1AE22-231B-43F1-A058-19EFB67A7028}"/>
                    </a:ext>
                  </a:extLst>
                </p:cNvPr>
                <p:cNvSpPr>
                  <a:spLocks noChangeArrowheads="1"/>
                </p:cNvSpPr>
                <p:nvPr/>
              </p:nvSpPr>
              <p:spPr bwMode="auto">
                <a:xfrm>
                  <a:off x="5209" y="2462"/>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6" name="Rectangle 332">
                  <a:extLst>
                    <a:ext uri="{FF2B5EF4-FFF2-40B4-BE49-F238E27FC236}">
                      <a16:creationId xmlns:a16="http://schemas.microsoft.com/office/drawing/2014/main" id="{543DC609-D63F-4746-8657-67290C707DFF}"/>
                    </a:ext>
                  </a:extLst>
                </p:cNvPr>
                <p:cNvSpPr>
                  <a:spLocks noChangeArrowheads="1"/>
                </p:cNvSpPr>
                <p:nvPr/>
              </p:nvSpPr>
              <p:spPr bwMode="auto">
                <a:xfrm>
                  <a:off x="353" y="2630"/>
                  <a:ext cx="45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7" name="Rectangle 333">
                  <a:extLst>
                    <a:ext uri="{FF2B5EF4-FFF2-40B4-BE49-F238E27FC236}">
                      <a16:creationId xmlns:a16="http://schemas.microsoft.com/office/drawing/2014/main" id="{941F9BB5-C623-4B06-BCB3-172A3D9C91C3}"/>
                    </a:ext>
                  </a:extLst>
                </p:cNvPr>
                <p:cNvSpPr>
                  <a:spLocks noChangeArrowheads="1"/>
                </p:cNvSpPr>
                <p:nvPr/>
              </p:nvSpPr>
              <p:spPr bwMode="auto">
                <a:xfrm>
                  <a:off x="1187" y="2630"/>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82.26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8" name="Rectangle 334">
                  <a:extLst>
                    <a:ext uri="{FF2B5EF4-FFF2-40B4-BE49-F238E27FC236}">
                      <a16:creationId xmlns:a16="http://schemas.microsoft.com/office/drawing/2014/main" id="{3453C7FF-2F4E-4956-A141-6577BFBC8910}"/>
                    </a:ext>
                  </a:extLst>
                </p:cNvPr>
                <p:cNvSpPr>
                  <a:spLocks noChangeArrowheads="1"/>
                </p:cNvSpPr>
                <p:nvPr/>
              </p:nvSpPr>
              <p:spPr bwMode="auto">
                <a:xfrm>
                  <a:off x="1794" y="2630"/>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9" name="Rectangle 335">
                  <a:extLst>
                    <a:ext uri="{FF2B5EF4-FFF2-40B4-BE49-F238E27FC236}">
                      <a16:creationId xmlns:a16="http://schemas.microsoft.com/office/drawing/2014/main" id="{CD3073DE-D14D-4F7E-8712-91096DD790B0}"/>
                    </a:ext>
                  </a:extLst>
                </p:cNvPr>
                <p:cNvSpPr>
                  <a:spLocks noChangeArrowheads="1"/>
                </p:cNvSpPr>
                <p:nvPr/>
              </p:nvSpPr>
              <p:spPr bwMode="auto">
                <a:xfrm>
                  <a:off x="2298" y="2630"/>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3,538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0" name="Rectangle 336">
                  <a:extLst>
                    <a:ext uri="{FF2B5EF4-FFF2-40B4-BE49-F238E27FC236}">
                      <a16:creationId xmlns:a16="http://schemas.microsoft.com/office/drawing/2014/main" id="{53E8C13D-5FF2-493C-BE64-479A6B60DC7C}"/>
                    </a:ext>
                  </a:extLst>
                </p:cNvPr>
                <p:cNvSpPr>
                  <a:spLocks noChangeArrowheads="1"/>
                </p:cNvSpPr>
                <p:nvPr/>
              </p:nvSpPr>
              <p:spPr bwMode="auto">
                <a:xfrm>
                  <a:off x="2986" y="2630"/>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1" name="Rectangle 337">
                  <a:extLst>
                    <a:ext uri="{FF2B5EF4-FFF2-40B4-BE49-F238E27FC236}">
                      <a16:creationId xmlns:a16="http://schemas.microsoft.com/office/drawing/2014/main" id="{5E2C425F-0669-4EEE-8D92-C8BB94DC7D58}"/>
                    </a:ext>
                  </a:extLst>
                </p:cNvPr>
                <p:cNvSpPr>
                  <a:spLocks noChangeArrowheads="1"/>
                </p:cNvSpPr>
                <p:nvPr/>
              </p:nvSpPr>
              <p:spPr bwMode="auto">
                <a:xfrm>
                  <a:off x="3409" y="2630"/>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82.12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2" name="Rectangle 338">
                  <a:extLst>
                    <a:ext uri="{FF2B5EF4-FFF2-40B4-BE49-F238E27FC236}">
                      <a16:creationId xmlns:a16="http://schemas.microsoft.com/office/drawing/2014/main" id="{0DE068C4-11C6-4CD9-836F-C07EFACB80A3}"/>
                    </a:ext>
                  </a:extLst>
                </p:cNvPr>
                <p:cNvSpPr>
                  <a:spLocks noChangeArrowheads="1"/>
                </p:cNvSpPr>
                <p:nvPr/>
              </p:nvSpPr>
              <p:spPr bwMode="auto">
                <a:xfrm>
                  <a:off x="4017" y="2630"/>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3" name="Rectangle 339">
                  <a:extLst>
                    <a:ext uri="{FF2B5EF4-FFF2-40B4-BE49-F238E27FC236}">
                      <a16:creationId xmlns:a16="http://schemas.microsoft.com/office/drawing/2014/main" id="{DF72C5C1-017C-4759-83BA-5CE17803F3AF}"/>
                    </a:ext>
                  </a:extLst>
                </p:cNvPr>
                <p:cNvSpPr>
                  <a:spLocks noChangeArrowheads="1"/>
                </p:cNvSpPr>
                <p:nvPr/>
              </p:nvSpPr>
              <p:spPr bwMode="auto">
                <a:xfrm>
                  <a:off x="4520" y="2630"/>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3,514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4" name="Rectangle 340">
                  <a:extLst>
                    <a:ext uri="{FF2B5EF4-FFF2-40B4-BE49-F238E27FC236}">
                      <a16:creationId xmlns:a16="http://schemas.microsoft.com/office/drawing/2014/main" id="{6919085D-52C6-40C6-BA19-67AA1D7F57D1}"/>
                    </a:ext>
                  </a:extLst>
                </p:cNvPr>
                <p:cNvSpPr>
                  <a:spLocks noChangeArrowheads="1"/>
                </p:cNvSpPr>
                <p:nvPr/>
              </p:nvSpPr>
              <p:spPr bwMode="auto">
                <a:xfrm>
                  <a:off x="5209" y="2630"/>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5" name="Rectangle 341">
                  <a:extLst>
                    <a:ext uri="{FF2B5EF4-FFF2-40B4-BE49-F238E27FC236}">
                      <a16:creationId xmlns:a16="http://schemas.microsoft.com/office/drawing/2014/main" id="{C810F3EB-3205-4E5F-87CB-0B3ECD8BFF3B}"/>
                    </a:ext>
                  </a:extLst>
                </p:cNvPr>
                <p:cNvSpPr>
                  <a:spLocks noChangeArrowheads="1"/>
                </p:cNvSpPr>
                <p:nvPr/>
              </p:nvSpPr>
              <p:spPr bwMode="auto">
                <a:xfrm>
                  <a:off x="353" y="2798"/>
                  <a:ext cx="45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6" name="Rectangle 342">
                  <a:extLst>
                    <a:ext uri="{FF2B5EF4-FFF2-40B4-BE49-F238E27FC236}">
                      <a16:creationId xmlns:a16="http://schemas.microsoft.com/office/drawing/2014/main" id="{17F131D5-AA6E-4A96-9475-471D65713D8D}"/>
                    </a:ext>
                  </a:extLst>
                </p:cNvPr>
                <p:cNvSpPr>
                  <a:spLocks noChangeArrowheads="1"/>
                </p:cNvSpPr>
                <p:nvPr/>
              </p:nvSpPr>
              <p:spPr bwMode="auto">
                <a:xfrm>
                  <a:off x="1187" y="2798"/>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88.33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7" name="Rectangle 343">
                  <a:extLst>
                    <a:ext uri="{FF2B5EF4-FFF2-40B4-BE49-F238E27FC236}">
                      <a16:creationId xmlns:a16="http://schemas.microsoft.com/office/drawing/2014/main" id="{E8CD7D12-225D-43FE-885E-87CB456C52FB}"/>
                    </a:ext>
                  </a:extLst>
                </p:cNvPr>
                <p:cNvSpPr>
                  <a:spLocks noChangeArrowheads="1"/>
                </p:cNvSpPr>
                <p:nvPr/>
              </p:nvSpPr>
              <p:spPr bwMode="auto">
                <a:xfrm>
                  <a:off x="1794" y="2798"/>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8" name="Rectangle 344">
                  <a:extLst>
                    <a:ext uri="{FF2B5EF4-FFF2-40B4-BE49-F238E27FC236}">
                      <a16:creationId xmlns:a16="http://schemas.microsoft.com/office/drawing/2014/main" id="{A87FC2BA-218A-42AB-922B-A30C29F9C2D1}"/>
                    </a:ext>
                  </a:extLst>
                </p:cNvPr>
                <p:cNvSpPr>
                  <a:spLocks noChangeArrowheads="1"/>
                </p:cNvSpPr>
                <p:nvPr/>
              </p:nvSpPr>
              <p:spPr bwMode="auto">
                <a:xfrm>
                  <a:off x="2298" y="2798"/>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2,849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9" name="Rectangle 345">
                  <a:extLst>
                    <a:ext uri="{FF2B5EF4-FFF2-40B4-BE49-F238E27FC236}">
                      <a16:creationId xmlns:a16="http://schemas.microsoft.com/office/drawing/2014/main" id="{D50151C5-11DD-4D40-AE8A-061A8DE60779}"/>
                    </a:ext>
                  </a:extLst>
                </p:cNvPr>
                <p:cNvSpPr>
                  <a:spLocks noChangeArrowheads="1"/>
                </p:cNvSpPr>
                <p:nvPr/>
              </p:nvSpPr>
              <p:spPr bwMode="auto">
                <a:xfrm>
                  <a:off x="2986" y="2798"/>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0" name="Rectangle 346">
                  <a:extLst>
                    <a:ext uri="{FF2B5EF4-FFF2-40B4-BE49-F238E27FC236}">
                      <a16:creationId xmlns:a16="http://schemas.microsoft.com/office/drawing/2014/main" id="{FFF1F7AD-F46F-416B-9BBF-6FFE15E0BC37}"/>
                    </a:ext>
                  </a:extLst>
                </p:cNvPr>
                <p:cNvSpPr>
                  <a:spLocks noChangeArrowheads="1"/>
                </p:cNvSpPr>
                <p:nvPr/>
              </p:nvSpPr>
              <p:spPr bwMode="auto">
                <a:xfrm>
                  <a:off x="3409" y="2798"/>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88.23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1" name="Rectangle 347">
                  <a:extLst>
                    <a:ext uri="{FF2B5EF4-FFF2-40B4-BE49-F238E27FC236}">
                      <a16:creationId xmlns:a16="http://schemas.microsoft.com/office/drawing/2014/main" id="{24F87EF0-3030-4CE1-8A9B-B8C32EAE51A6}"/>
                    </a:ext>
                  </a:extLst>
                </p:cNvPr>
                <p:cNvSpPr>
                  <a:spLocks noChangeArrowheads="1"/>
                </p:cNvSpPr>
                <p:nvPr/>
              </p:nvSpPr>
              <p:spPr bwMode="auto">
                <a:xfrm>
                  <a:off x="4017" y="2798"/>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2" name="Rectangle 348">
                  <a:extLst>
                    <a:ext uri="{FF2B5EF4-FFF2-40B4-BE49-F238E27FC236}">
                      <a16:creationId xmlns:a16="http://schemas.microsoft.com/office/drawing/2014/main" id="{63525BD8-F576-494C-BDFC-B519316807E9}"/>
                    </a:ext>
                  </a:extLst>
                </p:cNvPr>
                <p:cNvSpPr>
                  <a:spLocks noChangeArrowheads="1"/>
                </p:cNvSpPr>
                <p:nvPr/>
              </p:nvSpPr>
              <p:spPr bwMode="auto">
                <a:xfrm>
                  <a:off x="4520" y="2798"/>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2,831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3" name="Rectangle 349">
                  <a:extLst>
                    <a:ext uri="{FF2B5EF4-FFF2-40B4-BE49-F238E27FC236}">
                      <a16:creationId xmlns:a16="http://schemas.microsoft.com/office/drawing/2014/main" id="{2FFBC786-652F-4FDF-A47F-4520812AB21E}"/>
                    </a:ext>
                  </a:extLst>
                </p:cNvPr>
                <p:cNvSpPr>
                  <a:spLocks noChangeArrowheads="1"/>
                </p:cNvSpPr>
                <p:nvPr/>
              </p:nvSpPr>
              <p:spPr bwMode="auto">
                <a:xfrm>
                  <a:off x="5209" y="2798"/>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4" name="Rectangle 350">
                  <a:extLst>
                    <a:ext uri="{FF2B5EF4-FFF2-40B4-BE49-F238E27FC236}">
                      <a16:creationId xmlns:a16="http://schemas.microsoft.com/office/drawing/2014/main" id="{0011B166-E60B-40DE-AA51-086A68740318}"/>
                    </a:ext>
                  </a:extLst>
                </p:cNvPr>
                <p:cNvSpPr>
                  <a:spLocks noChangeArrowheads="1"/>
                </p:cNvSpPr>
                <p:nvPr/>
              </p:nvSpPr>
              <p:spPr bwMode="auto">
                <a:xfrm>
                  <a:off x="353" y="2966"/>
                  <a:ext cx="45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Top 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5" name="Rectangle 351">
                  <a:extLst>
                    <a:ext uri="{FF2B5EF4-FFF2-40B4-BE49-F238E27FC236}">
                      <a16:creationId xmlns:a16="http://schemas.microsoft.com/office/drawing/2014/main" id="{DF2296CB-DE21-49B1-A212-99C81694D132}"/>
                    </a:ext>
                  </a:extLst>
                </p:cNvPr>
                <p:cNvSpPr>
                  <a:spLocks noChangeArrowheads="1"/>
                </p:cNvSpPr>
                <p:nvPr/>
              </p:nvSpPr>
              <p:spPr bwMode="auto">
                <a:xfrm>
                  <a:off x="1187" y="2966"/>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92.51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6" name="Rectangle 352">
                  <a:extLst>
                    <a:ext uri="{FF2B5EF4-FFF2-40B4-BE49-F238E27FC236}">
                      <a16:creationId xmlns:a16="http://schemas.microsoft.com/office/drawing/2014/main" id="{6ED2A1E7-7534-445B-83AB-6EC3639CEBC3}"/>
                    </a:ext>
                  </a:extLst>
                </p:cNvPr>
                <p:cNvSpPr>
                  <a:spLocks noChangeArrowheads="1"/>
                </p:cNvSpPr>
                <p:nvPr/>
              </p:nvSpPr>
              <p:spPr bwMode="auto">
                <a:xfrm>
                  <a:off x="1794" y="2966"/>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7" name="Rectangle 353">
                  <a:extLst>
                    <a:ext uri="{FF2B5EF4-FFF2-40B4-BE49-F238E27FC236}">
                      <a16:creationId xmlns:a16="http://schemas.microsoft.com/office/drawing/2014/main" id="{3770A52C-8A8B-4B18-9B2A-FBCB8383CE18}"/>
                    </a:ext>
                  </a:extLst>
                </p:cNvPr>
                <p:cNvSpPr>
                  <a:spLocks noChangeArrowheads="1"/>
                </p:cNvSpPr>
                <p:nvPr/>
              </p:nvSpPr>
              <p:spPr bwMode="auto">
                <a:xfrm>
                  <a:off x="2298" y="2966"/>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2,387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8" name="Rectangle 354">
                  <a:extLst>
                    <a:ext uri="{FF2B5EF4-FFF2-40B4-BE49-F238E27FC236}">
                      <a16:creationId xmlns:a16="http://schemas.microsoft.com/office/drawing/2014/main" id="{86A012B2-2938-4993-8CA2-F6CA3FE33CCD}"/>
                    </a:ext>
                  </a:extLst>
                </p:cNvPr>
                <p:cNvSpPr>
                  <a:spLocks noChangeArrowheads="1"/>
                </p:cNvSpPr>
                <p:nvPr/>
              </p:nvSpPr>
              <p:spPr bwMode="auto">
                <a:xfrm>
                  <a:off x="2986" y="2966"/>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9" name="Rectangle 355">
                  <a:extLst>
                    <a:ext uri="{FF2B5EF4-FFF2-40B4-BE49-F238E27FC236}">
                      <a16:creationId xmlns:a16="http://schemas.microsoft.com/office/drawing/2014/main" id="{F2262DB2-94FB-4BA9-8703-33535C5E0280}"/>
                    </a:ext>
                  </a:extLst>
                </p:cNvPr>
                <p:cNvSpPr>
                  <a:spLocks noChangeArrowheads="1"/>
                </p:cNvSpPr>
                <p:nvPr/>
              </p:nvSpPr>
              <p:spPr bwMode="auto">
                <a:xfrm>
                  <a:off x="3409" y="2966"/>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92.42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0" name="Rectangle 356">
                  <a:extLst>
                    <a:ext uri="{FF2B5EF4-FFF2-40B4-BE49-F238E27FC236}">
                      <a16:creationId xmlns:a16="http://schemas.microsoft.com/office/drawing/2014/main" id="{B654E7BF-CA3D-47EA-BD79-62CFF6089580}"/>
                    </a:ext>
                  </a:extLst>
                </p:cNvPr>
                <p:cNvSpPr>
                  <a:spLocks noChangeArrowheads="1"/>
                </p:cNvSpPr>
                <p:nvPr/>
              </p:nvSpPr>
              <p:spPr bwMode="auto">
                <a:xfrm>
                  <a:off x="4017" y="2966"/>
                  <a:ext cx="23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0.24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1" name="Rectangle 357">
                  <a:extLst>
                    <a:ext uri="{FF2B5EF4-FFF2-40B4-BE49-F238E27FC236}">
                      <a16:creationId xmlns:a16="http://schemas.microsoft.com/office/drawing/2014/main" id="{2CA81CC5-53FD-4B4F-8CBD-133093E52FAC}"/>
                    </a:ext>
                  </a:extLst>
                </p:cNvPr>
                <p:cNvSpPr>
                  <a:spLocks noChangeArrowheads="1"/>
                </p:cNvSpPr>
                <p:nvPr/>
              </p:nvSpPr>
              <p:spPr bwMode="auto">
                <a:xfrm>
                  <a:off x="4520" y="2966"/>
                  <a:ext cx="2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2,373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2" name="Rectangle 358">
                  <a:extLst>
                    <a:ext uri="{FF2B5EF4-FFF2-40B4-BE49-F238E27FC236}">
                      <a16:creationId xmlns:a16="http://schemas.microsoft.com/office/drawing/2014/main" id="{854FCE57-0AB8-42D9-BAF8-E9A02AA0FE24}"/>
                    </a:ext>
                  </a:extLst>
                </p:cNvPr>
                <p:cNvSpPr>
                  <a:spLocks noChangeArrowheads="1"/>
                </p:cNvSpPr>
                <p:nvPr/>
              </p:nvSpPr>
              <p:spPr bwMode="auto">
                <a:xfrm>
                  <a:off x="5209" y="2966"/>
                  <a:ext cx="1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3" name="Rectangle 359">
                  <a:extLst>
                    <a:ext uri="{FF2B5EF4-FFF2-40B4-BE49-F238E27FC236}">
                      <a16:creationId xmlns:a16="http://schemas.microsoft.com/office/drawing/2014/main" id="{470F212F-250B-4375-BAD4-89D20E6E4CB7}"/>
                    </a:ext>
                  </a:extLst>
                </p:cNvPr>
                <p:cNvSpPr>
                  <a:spLocks noChangeArrowheads="1"/>
                </p:cNvSpPr>
                <p:nvPr/>
              </p:nvSpPr>
              <p:spPr bwMode="auto">
                <a:xfrm>
                  <a:off x="353" y="1615"/>
                  <a:ext cx="5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Times New Roman" panose="02020603050405020304" pitchFamily="18" charset="0"/>
                    </a:rPr>
                    <a:t>Percentile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4" name="Rectangle 360">
                  <a:extLst>
                    <a:ext uri="{FF2B5EF4-FFF2-40B4-BE49-F238E27FC236}">
                      <a16:creationId xmlns:a16="http://schemas.microsoft.com/office/drawing/2014/main" id="{CDD69D51-6DC8-4078-8EF5-7D123CC9F04F}"/>
                    </a:ext>
                  </a:extLst>
                </p:cNvPr>
                <p:cNvSpPr>
                  <a:spLocks noChangeArrowheads="1"/>
                </p:cNvSpPr>
                <p:nvPr/>
              </p:nvSpPr>
              <p:spPr bwMode="auto">
                <a:xfrm>
                  <a:off x="1690" y="1430"/>
                  <a:ext cx="6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Actual Data</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5" name="Rectangle 361">
                  <a:extLst>
                    <a:ext uri="{FF2B5EF4-FFF2-40B4-BE49-F238E27FC236}">
                      <a16:creationId xmlns:a16="http://schemas.microsoft.com/office/drawing/2014/main" id="{42E6B0D2-304E-4366-A38A-3E9878902A0B}"/>
                    </a:ext>
                  </a:extLst>
                </p:cNvPr>
                <p:cNvSpPr>
                  <a:spLocks noChangeArrowheads="1"/>
                </p:cNvSpPr>
                <p:nvPr/>
              </p:nvSpPr>
              <p:spPr bwMode="auto">
                <a:xfrm>
                  <a:off x="3779" y="1430"/>
                  <a:ext cx="9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AI Imputed Data</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6" name="Rectangle 362">
                  <a:extLst>
                    <a:ext uri="{FF2B5EF4-FFF2-40B4-BE49-F238E27FC236}">
                      <a16:creationId xmlns:a16="http://schemas.microsoft.com/office/drawing/2014/main" id="{6FAA570E-98A4-4695-9976-7EC139F1E095}"/>
                    </a:ext>
                  </a:extLst>
                </p:cNvPr>
                <p:cNvSpPr>
                  <a:spLocks noChangeArrowheads="1"/>
                </p:cNvSpPr>
                <p:nvPr/>
              </p:nvSpPr>
              <p:spPr bwMode="auto">
                <a:xfrm>
                  <a:off x="330"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363">
                  <a:extLst>
                    <a:ext uri="{FF2B5EF4-FFF2-40B4-BE49-F238E27FC236}">
                      <a16:creationId xmlns:a16="http://schemas.microsoft.com/office/drawing/2014/main" id="{206BCC6F-2E5C-4BE1-8E11-1F25384D9155}"/>
                    </a:ext>
                  </a:extLst>
                </p:cNvPr>
                <p:cNvSpPr>
                  <a:spLocks noChangeArrowheads="1"/>
                </p:cNvSpPr>
                <p:nvPr/>
              </p:nvSpPr>
              <p:spPr bwMode="auto">
                <a:xfrm>
                  <a:off x="886" y="141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64">
                  <a:extLst>
                    <a:ext uri="{FF2B5EF4-FFF2-40B4-BE49-F238E27FC236}">
                      <a16:creationId xmlns:a16="http://schemas.microsoft.com/office/drawing/2014/main" id="{EA93ADE2-0718-465B-B424-59C3B4863435}"/>
                    </a:ext>
                  </a:extLst>
                </p:cNvPr>
                <p:cNvSpPr>
                  <a:spLocks noChangeArrowheads="1"/>
                </p:cNvSpPr>
                <p:nvPr/>
              </p:nvSpPr>
              <p:spPr bwMode="auto">
                <a:xfrm>
                  <a:off x="3108"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Line 365">
                  <a:extLst>
                    <a:ext uri="{FF2B5EF4-FFF2-40B4-BE49-F238E27FC236}">
                      <a16:creationId xmlns:a16="http://schemas.microsoft.com/office/drawing/2014/main" id="{D56C7316-F323-4D18-82C4-241EA138B627}"/>
                    </a:ext>
                  </a:extLst>
                </p:cNvPr>
                <p:cNvSpPr>
                  <a:spLocks noChangeShapeType="1"/>
                </p:cNvSpPr>
                <p:nvPr/>
              </p:nvSpPr>
              <p:spPr bwMode="auto">
                <a:xfrm>
                  <a:off x="336" y="1418"/>
                  <a:ext cx="50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Rectangle 366">
                  <a:extLst>
                    <a:ext uri="{FF2B5EF4-FFF2-40B4-BE49-F238E27FC236}">
                      <a16:creationId xmlns:a16="http://schemas.microsoft.com/office/drawing/2014/main" id="{C99629AB-0F9F-4097-AA46-5D6BD3FA6FE4}"/>
                    </a:ext>
                  </a:extLst>
                </p:cNvPr>
                <p:cNvSpPr>
                  <a:spLocks noChangeArrowheads="1"/>
                </p:cNvSpPr>
                <p:nvPr/>
              </p:nvSpPr>
              <p:spPr bwMode="auto">
                <a:xfrm>
                  <a:off x="336" y="1418"/>
                  <a:ext cx="500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367">
                  <a:extLst>
                    <a:ext uri="{FF2B5EF4-FFF2-40B4-BE49-F238E27FC236}">
                      <a16:creationId xmlns:a16="http://schemas.microsoft.com/office/drawing/2014/main" id="{E4AD91CD-7857-4CA6-8C90-71BCCC1A12E8}"/>
                    </a:ext>
                  </a:extLst>
                </p:cNvPr>
                <p:cNvSpPr>
                  <a:spLocks noChangeArrowheads="1"/>
                </p:cNvSpPr>
                <p:nvPr/>
              </p:nvSpPr>
              <p:spPr bwMode="auto">
                <a:xfrm>
                  <a:off x="5330"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368">
                  <a:extLst>
                    <a:ext uri="{FF2B5EF4-FFF2-40B4-BE49-F238E27FC236}">
                      <a16:creationId xmlns:a16="http://schemas.microsoft.com/office/drawing/2014/main" id="{31C7CEF7-6031-4964-BE6A-DA04AE13B907}"/>
                    </a:ext>
                  </a:extLst>
                </p:cNvPr>
                <p:cNvSpPr>
                  <a:spLocks noChangeArrowheads="1"/>
                </p:cNvSpPr>
                <p:nvPr/>
              </p:nvSpPr>
              <p:spPr bwMode="auto">
                <a:xfrm>
                  <a:off x="1441"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69">
                  <a:extLst>
                    <a:ext uri="{FF2B5EF4-FFF2-40B4-BE49-F238E27FC236}">
                      <a16:creationId xmlns:a16="http://schemas.microsoft.com/office/drawing/2014/main" id="{A0154E34-1726-4BE5-93D6-351E95CEE85E}"/>
                    </a:ext>
                  </a:extLst>
                </p:cNvPr>
                <p:cNvSpPr>
                  <a:spLocks noChangeArrowheads="1"/>
                </p:cNvSpPr>
                <p:nvPr/>
              </p:nvSpPr>
              <p:spPr bwMode="auto">
                <a:xfrm>
                  <a:off x="1997"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370">
                  <a:extLst>
                    <a:ext uri="{FF2B5EF4-FFF2-40B4-BE49-F238E27FC236}">
                      <a16:creationId xmlns:a16="http://schemas.microsoft.com/office/drawing/2014/main" id="{07578240-2C86-405A-ADBC-0BF5C7C7B7BE}"/>
                    </a:ext>
                  </a:extLst>
                </p:cNvPr>
                <p:cNvSpPr>
                  <a:spLocks noChangeArrowheads="1"/>
                </p:cNvSpPr>
                <p:nvPr/>
              </p:nvSpPr>
              <p:spPr bwMode="auto">
                <a:xfrm>
                  <a:off x="2552"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371">
                  <a:extLst>
                    <a:ext uri="{FF2B5EF4-FFF2-40B4-BE49-F238E27FC236}">
                      <a16:creationId xmlns:a16="http://schemas.microsoft.com/office/drawing/2014/main" id="{32024816-8FAF-499E-A7BE-B27A28C83856}"/>
                    </a:ext>
                  </a:extLst>
                </p:cNvPr>
                <p:cNvSpPr>
                  <a:spLocks noChangeArrowheads="1"/>
                </p:cNvSpPr>
                <p:nvPr/>
              </p:nvSpPr>
              <p:spPr bwMode="auto">
                <a:xfrm>
                  <a:off x="3664" y="141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72">
                  <a:extLst>
                    <a:ext uri="{FF2B5EF4-FFF2-40B4-BE49-F238E27FC236}">
                      <a16:creationId xmlns:a16="http://schemas.microsoft.com/office/drawing/2014/main" id="{02029B09-EF64-480F-938A-E949BC857729}"/>
                    </a:ext>
                  </a:extLst>
                </p:cNvPr>
                <p:cNvSpPr>
                  <a:spLocks noChangeArrowheads="1"/>
                </p:cNvSpPr>
                <p:nvPr/>
              </p:nvSpPr>
              <p:spPr bwMode="auto">
                <a:xfrm>
                  <a:off x="4219" y="1418"/>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373">
                  <a:extLst>
                    <a:ext uri="{FF2B5EF4-FFF2-40B4-BE49-F238E27FC236}">
                      <a16:creationId xmlns:a16="http://schemas.microsoft.com/office/drawing/2014/main" id="{B8F3CA63-9043-4061-9147-03BEC38653D3}"/>
                    </a:ext>
                  </a:extLst>
                </p:cNvPr>
                <p:cNvSpPr>
                  <a:spLocks noChangeArrowheads="1"/>
                </p:cNvSpPr>
                <p:nvPr/>
              </p:nvSpPr>
              <p:spPr bwMode="auto">
                <a:xfrm>
                  <a:off x="4775" y="1418"/>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Line 374">
                  <a:extLst>
                    <a:ext uri="{FF2B5EF4-FFF2-40B4-BE49-F238E27FC236}">
                      <a16:creationId xmlns:a16="http://schemas.microsoft.com/office/drawing/2014/main" id="{A15A160F-EBFF-4B77-879F-1DA46223B6E0}"/>
                    </a:ext>
                  </a:extLst>
                </p:cNvPr>
                <p:cNvSpPr>
                  <a:spLocks noChangeShapeType="1"/>
                </p:cNvSpPr>
                <p:nvPr/>
              </p:nvSpPr>
              <p:spPr bwMode="auto">
                <a:xfrm>
                  <a:off x="891" y="1586"/>
                  <a:ext cx="44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Rectangle 375">
                  <a:extLst>
                    <a:ext uri="{FF2B5EF4-FFF2-40B4-BE49-F238E27FC236}">
                      <a16:creationId xmlns:a16="http://schemas.microsoft.com/office/drawing/2014/main" id="{309A7EF2-3B24-4861-9952-988F00D44D70}"/>
                    </a:ext>
                  </a:extLst>
                </p:cNvPr>
                <p:cNvSpPr>
                  <a:spLocks noChangeArrowheads="1"/>
                </p:cNvSpPr>
                <p:nvPr/>
              </p:nvSpPr>
              <p:spPr bwMode="auto">
                <a:xfrm>
                  <a:off x="891" y="1586"/>
                  <a:ext cx="444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Line 376">
                  <a:extLst>
                    <a:ext uri="{FF2B5EF4-FFF2-40B4-BE49-F238E27FC236}">
                      <a16:creationId xmlns:a16="http://schemas.microsoft.com/office/drawing/2014/main" id="{D0E711F0-DF55-4091-8F66-149FBA271F2C}"/>
                    </a:ext>
                  </a:extLst>
                </p:cNvPr>
                <p:cNvSpPr>
                  <a:spLocks noChangeShapeType="1"/>
                </p:cNvSpPr>
                <p:nvPr/>
              </p:nvSpPr>
              <p:spPr bwMode="auto">
                <a:xfrm>
                  <a:off x="1441" y="1592"/>
                  <a:ext cx="0" cy="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77">
                  <a:extLst>
                    <a:ext uri="{FF2B5EF4-FFF2-40B4-BE49-F238E27FC236}">
                      <a16:creationId xmlns:a16="http://schemas.microsoft.com/office/drawing/2014/main" id="{2AF3A1AC-D17F-4E7D-B0E6-0D44089B6848}"/>
                    </a:ext>
                  </a:extLst>
                </p:cNvPr>
                <p:cNvSpPr>
                  <a:spLocks noChangeArrowheads="1"/>
                </p:cNvSpPr>
                <p:nvPr/>
              </p:nvSpPr>
              <p:spPr bwMode="auto">
                <a:xfrm>
                  <a:off x="1441" y="1592"/>
                  <a:ext cx="6" cy="1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Line 378">
                  <a:extLst>
                    <a:ext uri="{FF2B5EF4-FFF2-40B4-BE49-F238E27FC236}">
                      <a16:creationId xmlns:a16="http://schemas.microsoft.com/office/drawing/2014/main" id="{DED9DF93-2C68-433D-ADB3-A748DA38B793}"/>
                    </a:ext>
                  </a:extLst>
                </p:cNvPr>
                <p:cNvSpPr>
                  <a:spLocks noChangeShapeType="1"/>
                </p:cNvSpPr>
                <p:nvPr/>
              </p:nvSpPr>
              <p:spPr bwMode="auto">
                <a:xfrm>
                  <a:off x="2552" y="1592"/>
                  <a:ext cx="0" cy="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79">
                  <a:extLst>
                    <a:ext uri="{FF2B5EF4-FFF2-40B4-BE49-F238E27FC236}">
                      <a16:creationId xmlns:a16="http://schemas.microsoft.com/office/drawing/2014/main" id="{88D81C07-A5D3-4C84-8B18-95F1E98A03CA}"/>
                    </a:ext>
                  </a:extLst>
                </p:cNvPr>
                <p:cNvSpPr>
                  <a:spLocks noChangeArrowheads="1"/>
                </p:cNvSpPr>
                <p:nvPr/>
              </p:nvSpPr>
              <p:spPr bwMode="auto">
                <a:xfrm>
                  <a:off x="2552" y="1592"/>
                  <a:ext cx="6" cy="1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Line 380">
                  <a:extLst>
                    <a:ext uri="{FF2B5EF4-FFF2-40B4-BE49-F238E27FC236}">
                      <a16:creationId xmlns:a16="http://schemas.microsoft.com/office/drawing/2014/main" id="{E139AD89-9961-468A-AE6B-3BBDCCD49CD0}"/>
                    </a:ext>
                  </a:extLst>
                </p:cNvPr>
                <p:cNvSpPr>
                  <a:spLocks noChangeShapeType="1"/>
                </p:cNvSpPr>
                <p:nvPr/>
              </p:nvSpPr>
              <p:spPr bwMode="auto">
                <a:xfrm>
                  <a:off x="3664" y="1592"/>
                  <a:ext cx="0" cy="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Rectangle 381">
                  <a:extLst>
                    <a:ext uri="{FF2B5EF4-FFF2-40B4-BE49-F238E27FC236}">
                      <a16:creationId xmlns:a16="http://schemas.microsoft.com/office/drawing/2014/main" id="{965B293E-3296-4435-85A4-5D4539E9E60D}"/>
                    </a:ext>
                  </a:extLst>
                </p:cNvPr>
                <p:cNvSpPr>
                  <a:spLocks noChangeArrowheads="1"/>
                </p:cNvSpPr>
                <p:nvPr/>
              </p:nvSpPr>
              <p:spPr bwMode="auto">
                <a:xfrm>
                  <a:off x="3664" y="1592"/>
                  <a:ext cx="5" cy="1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Line 382">
                  <a:extLst>
                    <a:ext uri="{FF2B5EF4-FFF2-40B4-BE49-F238E27FC236}">
                      <a16:creationId xmlns:a16="http://schemas.microsoft.com/office/drawing/2014/main" id="{968D0ADC-51CF-47D9-9A21-F4D7653A013C}"/>
                    </a:ext>
                  </a:extLst>
                </p:cNvPr>
                <p:cNvSpPr>
                  <a:spLocks noChangeShapeType="1"/>
                </p:cNvSpPr>
                <p:nvPr/>
              </p:nvSpPr>
              <p:spPr bwMode="auto">
                <a:xfrm>
                  <a:off x="4775" y="1592"/>
                  <a:ext cx="0" cy="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Rectangle 383">
                  <a:extLst>
                    <a:ext uri="{FF2B5EF4-FFF2-40B4-BE49-F238E27FC236}">
                      <a16:creationId xmlns:a16="http://schemas.microsoft.com/office/drawing/2014/main" id="{87325831-877F-418D-A865-4A78A4F3B930}"/>
                    </a:ext>
                  </a:extLst>
                </p:cNvPr>
                <p:cNvSpPr>
                  <a:spLocks noChangeArrowheads="1"/>
                </p:cNvSpPr>
                <p:nvPr/>
              </p:nvSpPr>
              <p:spPr bwMode="auto">
                <a:xfrm>
                  <a:off x="4775" y="1592"/>
                  <a:ext cx="5" cy="1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Line 384">
                  <a:extLst>
                    <a:ext uri="{FF2B5EF4-FFF2-40B4-BE49-F238E27FC236}">
                      <a16:creationId xmlns:a16="http://schemas.microsoft.com/office/drawing/2014/main" id="{6605C3E1-9CB9-4A08-8E61-C6C938388E1C}"/>
                    </a:ext>
                  </a:extLst>
                </p:cNvPr>
                <p:cNvSpPr>
                  <a:spLocks noChangeShapeType="1"/>
                </p:cNvSpPr>
                <p:nvPr/>
              </p:nvSpPr>
              <p:spPr bwMode="auto">
                <a:xfrm>
                  <a:off x="336" y="1755"/>
                  <a:ext cx="50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Rectangle 385">
                  <a:extLst>
                    <a:ext uri="{FF2B5EF4-FFF2-40B4-BE49-F238E27FC236}">
                      <a16:creationId xmlns:a16="http://schemas.microsoft.com/office/drawing/2014/main" id="{6B726925-23BE-4550-BBB4-D0DD57CEFB1F}"/>
                    </a:ext>
                  </a:extLst>
                </p:cNvPr>
                <p:cNvSpPr>
                  <a:spLocks noChangeArrowheads="1"/>
                </p:cNvSpPr>
                <p:nvPr/>
              </p:nvSpPr>
              <p:spPr bwMode="auto">
                <a:xfrm>
                  <a:off x="336" y="1755"/>
                  <a:ext cx="500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Line 386">
                  <a:extLst>
                    <a:ext uri="{FF2B5EF4-FFF2-40B4-BE49-F238E27FC236}">
                      <a16:creationId xmlns:a16="http://schemas.microsoft.com/office/drawing/2014/main" id="{6AEAF0E6-7916-475A-A9C1-DC8133564210}"/>
                    </a:ext>
                  </a:extLst>
                </p:cNvPr>
                <p:cNvSpPr>
                  <a:spLocks noChangeShapeType="1"/>
                </p:cNvSpPr>
                <p:nvPr/>
              </p:nvSpPr>
              <p:spPr bwMode="auto">
                <a:xfrm>
                  <a:off x="336" y="1923"/>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Rectangle 387">
                  <a:extLst>
                    <a:ext uri="{FF2B5EF4-FFF2-40B4-BE49-F238E27FC236}">
                      <a16:creationId xmlns:a16="http://schemas.microsoft.com/office/drawing/2014/main" id="{32E38875-304A-4F66-9299-786AC27A136B}"/>
                    </a:ext>
                  </a:extLst>
                </p:cNvPr>
                <p:cNvSpPr>
                  <a:spLocks noChangeArrowheads="1"/>
                </p:cNvSpPr>
                <p:nvPr/>
              </p:nvSpPr>
              <p:spPr bwMode="auto">
                <a:xfrm>
                  <a:off x="336" y="1923"/>
                  <a:ext cx="550"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Line 388">
                  <a:extLst>
                    <a:ext uri="{FF2B5EF4-FFF2-40B4-BE49-F238E27FC236}">
                      <a16:creationId xmlns:a16="http://schemas.microsoft.com/office/drawing/2014/main" id="{176125A7-6654-40A8-9C27-FD6107F733E2}"/>
                    </a:ext>
                  </a:extLst>
                </p:cNvPr>
                <p:cNvSpPr>
                  <a:spLocks noChangeShapeType="1"/>
                </p:cNvSpPr>
                <p:nvPr/>
              </p:nvSpPr>
              <p:spPr bwMode="auto">
                <a:xfrm>
                  <a:off x="891" y="1923"/>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Rectangle 389">
                  <a:extLst>
                    <a:ext uri="{FF2B5EF4-FFF2-40B4-BE49-F238E27FC236}">
                      <a16:creationId xmlns:a16="http://schemas.microsoft.com/office/drawing/2014/main" id="{F7C3818C-2815-4A8E-8DE2-D93A44999EE3}"/>
                    </a:ext>
                  </a:extLst>
                </p:cNvPr>
                <p:cNvSpPr>
                  <a:spLocks noChangeArrowheads="1"/>
                </p:cNvSpPr>
                <p:nvPr/>
              </p:nvSpPr>
              <p:spPr bwMode="auto">
                <a:xfrm>
                  <a:off x="891" y="1923"/>
                  <a:ext cx="110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Line 390">
                  <a:extLst>
                    <a:ext uri="{FF2B5EF4-FFF2-40B4-BE49-F238E27FC236}">
                      <a16:creationId xmlns:a16="http://schemas.microsoft.com/office/drawing/2014/main" id="{B103303F-7D0E-4208-A698-926382532123}"/>
                    </a:ext>
                  </a:extLst>
                </p:cNvPr>
                <p:cNvSpPr>
                  <a:spLocks noChangeShapeType="1"/>
                </p:cNvSpPr>
                <p:nvPr/>
              </p:nvSpPr>
              <p:spPr bwMode="auto">
                <a:xfrm>
                  <a:off x="2003" y="1923"/>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Rectangle 391">
                  <a:extLst>
                    <a:ext uri="{FF2B5EF4-FFF2-40B4-BE49-F238E27FC236}">
                      <a16:creationId xmlns:a16="http://schemas.microsoft.com/office/drawing/2014/main" id="{071BE883-D410-4703-9CCB-588C71D692C4}"/>
                    </a:ext>
                  </a:extLst>
                </p:cNvPr>
                <p:cNvSpPr>
                  <a:spLocks noChangeArrowheads="1"/>
                </p:cNvSpPr>
                <p:nvPr/>
              </p:nvSpPr>
              <p:spPr bwMode="auto">
                <a:xfrm>
                  <a:off x="2003" y="1923"/>
                  <a:ext cx="110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Line 392">
                  <a:extLst>
                    <a:ext uri="{FF2B5EF4-FFF2-40B4-BE49-F238E27FC236}">
                      <a16:creationId xmlns:a16="http://schemas.microsoft.com/office/drawing/2014/main" id="{B964D9F5-BAAA-4000-8760-A9C46312ECE9}"/>
                    </a:ext>
                  </a:extLst>
                </p:cNvPr>
                <p:cNvSpPr>
                  <a:spLocks noChangeShapeType="1"/>
                </p:cNvSpPr>
                <p:nvPr/>
              </p:nvSpPr>
              <p:spPr bwMode="auto">
                <a:xfrm>
                  <a:off x="3114" y="1923"/>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Rectangle 393">
                  <a:extLst>
                    <a:ext uri="{FF2B5EF4-FFF2-40B4-BE49-F238E27FC236}">
                      <a16:creationId xmlns:a16="http://schemas.microsoft.com/office/drawing/2014/main" id="{040588EB-B05E-496C-9D0E-2E3D73EC9549}"/>
                    </a:ext>
                  </a:extLst>
                </p:cNvPr>
                <p:cNvSpPr>
                  <a:spLocks noChangeArrowheads="1"/>
                </p:cNvSpPr>
                <p:nvPr/>
              </p:nvSpPr>
              <p:spPr bwMode="auto">
                <a:xfrm>
                  <a:off x="3114" y="1923"/>
                  <a:ext cx="110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Line 394">
                  <a:extLst>
                    <a:ext uri="{FF2B5EF4-FFF2-40B4-BE49-F238E27FC236}">
                      <a16:creationId xmlns:a16="http://schemas.microsoft.com/office/drawing/2014/main" id="{7C18FFE1-ABBA-4356-8C70-F45AE06667AD}"/>
                    </a:ext>
                  </a:extLst>
                </p:cNvPr>
                <p:cNvSpPr>
                  <a:spLocks noChangeShapeType="1"/>
                </p:cNvSpPr>
                <p:nvPr/>
              </p:nvSpPr>
              <p:spPr bwMode="auto">
                <a:xfrm>
                  <a:off x="4225" y="1923"/>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Rectangle 395">
                  <a:extLst>
                    <a:ext uri="{FF2B5EF4-FFF2-40B4-BE49-F238E27FC236}">
                      <a16:creationId xmlns:a16="http://schemas.microsoft.com/office/drawing/2014/main" id="{4C0CB0D1-6B88-4094-8C6D-93CA5319B65B}"/>
                    </a:ext>
                  </a:extLst>
                </p:cNvPr>
                <p:cNvSpPr>
                  <a:spLocks noChangeArrowheads="1"/>
                </p:cNvSpPr>
                <p:nvPr/>
              </p:nvSpPr>
              <p:spPr bwMode="auto">
                <a:xfrm>
                  <a:off x="4225" y="1923"/>
                  <a:ext cx="110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Line 396">
                  <a:extLst>
                    <a:ext uri="{FF2B5EF4-FFF2-40B4-BE49-F238E27FC236}">
                      <a16:creationId xmlns:a16="http://schemas.microsoft.com/office/drawing/2014/main" id="{06493FB3-4D06-4555-B929-BC671DE6A91B}"/>
                    </a:ext>
                  </a:extLst>
                </p:cNvPr>
                <p:cNvSpPr>
                  <a:spLocks noChangeShapeType="1"/>
                </p:cNvSpPr>
                <p:nvPr/>
              </p:nvSpPr>
              <p:spPr bwMode="auto">
                <a:xfrm>
                  <a:off x="336" y="2091"/>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Rectangle 397">
                  <a:extLst>
                    <a:ext uri="{FF2B5EF4-FFF2-40B4-BE49-F238E27FC236}">
                      <a16:creationId xmlns:a16="http://schemas.microsoft.com/office/drawing/2014/main" id="{37392D22-ADFC-4334-89CE-2B4BC2599A52}"/>
                    </a:ext>
                  </a:extLst>
                </p:cNvPr>
                <p:cNvSpPr>
                  <a:spLocks noChangeArrowheads="1"/>
                </p:cNvSpPr>
                <p:nvPr/>
              </p:nvSpPr>
              <p:spPr bwMode="auto">
                <a:xfrm>
                  <a:off x="336" y="2091"/>
                  <a:ext cx="55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Line 398">
                  <a:extLst>
                    <a:ext uri="{FF2B5EF4-FFF2-40B4-BE49-F238E27FC236}">
                      <a16:creationId xmlns:a16="http://schemas.microsoft.com/office/drawing/2014/main" id="{9D05A38A-8787-44CB-B253-9F62DB952743}"/>
                    </a:ext>
                  </a:extLst>
                </p:cNvPr>
                <p:cNvSpPr>
                  <a:spLocks noChangeShapeType="1"/>
                </p:cNvSpPr>
                <p:nvPr/>
              </p:nvSpPr>
              <p:spPr bwMode="auto">
                <a:xfrm>
                  <a:off x="891" y="2091"/>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Rectangle 399">
                  <a:extLst>
                    <a:ext uri="{FF2B5EF4-FFF2-40B4-BE49-F238E27FC236}">
                      <a16:creationId xmlns:a16="http://schemas.microsoft.com/office/drawing/2014/main" id="{A9171377-1416-4FCA-89C0-DAD1EAF9E5E9}"/>
                    </a:ext>
                  </a:extLst>
                </p:cNvPr>
                <p:cNvSpPr>
                  <a:spLocks noChangeArrowheads="1"/>
                </p:cNvSpPr>
                <p:nvPr/>
              </p:nvSpPr>
              <p:spPr bwMode="auto">
                <a:xfrm>
                  <a:off x="891" y="2091"/>
                  <a:ext cx="110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Line 400">
                  <a:extLst>
                    <a:ext uri="{FF2B5EF4-FFF2-40B4-BE49-F238E27FC236}">
                      <a16:creationId xmlns:a16="http://schemas.microsoft.com/office/drawing/2014/main" id="{975C7E95-E82F-457A-AFD0-0E06B75CB19F}"/>
                    </a:ext>
                  </a:extLst>
                </p:cNvPr>
                <p:cNvSpPr>
                  <a:spLocks noChangeShapeType="1"/>
                </p:cNvSpPr>
                <p:nvPr/>
              </p:nvSpPr>
              <p:spPr bwMode="auto">
                <a:xfrm>
                  <a:off x="2003" y="2091"/>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Rectangle 401">
                  <a:extLst>
                    <a:ext uri="{FF2B5EF4-FFF2-40B4-BE49-F238E27FC236}">
                      <a16:creationId xmlns:a16="http://schemas.microsoft.com/office/drawing/2014/main" id="{2F449866-C40D-454C-8235-B713ACA5E3D3}"/>
                    </a:ext>
                  </a:extLst>
                </p:cNvPr>
                <p:cNvSpPr>
                  <a:spLocks noChangeArrowheads="1"/>
                </p:cNvSpPr>
                <p:nvPr/>
              </p:nvSpPr>
              <p:spPr bwMode="auto">
                <a:xfrm>
                  <a:off x="2003" y="2091"/>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Line 402">
                  <a:extLst>
                    <a:ext uri="{FF2B5EF4-FFF2-40B4-BE49-F238E27FC236}">
                      <a16:creationId xmlns:a16="http://schemas.microsoft.com/office/drawing/2014/main" id="{97B881FE-153E-410B-A133-E6F0AB12110C}"/>
                    </a:ext>
                  </a:extLst>
                </p:cNvPr>
                <p:cNvSpPr>
                  <a:spLocks noChangeShapeType="1"/>
                </p:cNvSpPr>
                <p:nvPr/>
              </p:nvSpPr>
              <p:spPr bwMode="auto">
                <a:xfrm>
                  <a:off x="3114" y="2091"/>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Rectangle 403">
                  <a:extLst>
                    <a:ext uri="{FF2B5EF4-FFF2-40B4-BE49-F238E27FC236}">
                      <a16:creationId xmlns:a16="http://schemas.microsoft.com/office/drawing/2014/main" id="{28D9D017-5D69-41D6-8583-AD0CAC9EFAD7}"/>
                    </a:ext>
                  </a:extLst>
                </p:cNvPr>
                <p:cNvSpPr>
                  <a:spLocks noChangeArrowheads="1"/>
                </p:cNvSpPr>
                <p:nvPr/>
              </p:nvSpPr>
              <p:spPr bwMode="auto">
                <a:xfrm>
                  <a:off x="3114" y="2091"/>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Line 404">
                  <a:extLst>
                    <a:ext uri="{FF2B5EF4-FFF2-40B4-BE49-F238E27FC236}">
                      <a16:creationId xmlns:a16="http://schemas.microsoft.com/office/drawing/2014/main" id="{E540578C-BF98-4943-A636-EFC03DE42EF1}"/>
                    </a:ext>
                  </a:extLst>
                </p:cNvPr>
                <p:cNvSpPr>
                  <a:spLocks noChangeShapeType="1"/>
                </p:cNvSpPr>
                <p:nvPr/>
              </p:nvSpPr>
              <p:spPr bwMode="auto">
                <a:xfrm>
                  <a:off x="4225" y="2091"/>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Rectangle 405">
                  <a:extLst>
                    <a:ext uri="{FF2B5EF4-FFF2-40B4-BE49-F238E27FC236}">
                      <a16:creationId xmlns:a16="http://schemas.microsoft.com/office/drawing/2014/main" id="{9DDB024C-00A7-4F62-8B14-E81D6C2A512F}"/>
                    </a:ext>
                  </a:extLst>
                </p:cNvPr>
                <p:cNvSpPr>
                  <a:spLocks noChangeArrowheads="1"/>
                </p:cNvSpPr>
                <p:nvPr/>
              </p:nvSpPr>
              <p:spPr bwMode="auto">
                <a:xfrm>
                  <a:off x="4225" y="2091"/>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Line 406">
                  <a:extLst>
                    <a:ext uri="{FF2B5EF4-FFF2-40B4-BE49-F238E27FC236}">
                      <a16:creationId xmlns:a16="http://schemas.microsoft.com/office/drawing/2014/main" id="{B29CAEF1-D105-448B-818D-3B127A52C97C}"/>
                    </a:ext>
                  </a:extLst>
                </p:cNvPr>
                <p:cNvSpPr>
                  <a:spLocks noChangeShapeType="1"/>
                </p:cNvSpPr>
                <p:nvPr/>
              </p:nvSpPr>
              <p:spPr bwMode="auto">
                <a:xfrm>
                  <a:off x="336" y="2259"/>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Rectangle 407">
                  <a:extLst>
                    <a:ext uri="{FF2B5EF4-FFF2-40B4-BE49-F238E27FC236}">
                      <a16:creationId xmlns:a16="http://schemas.microsoft.com/office/drawing/2014/main" id="{1F72642D-0914-446D-BB94-4D4E067F0402}"/>
                    </a:ext>
                  </a:extLst>
                </p:cNvPr>
                <p:cNvSpPr>
                  <a:spLocks noChangeArrowheads="1"/>
                </p:cNvSpPr>
                <p:nvPr/>
              </p:nvSpPr>
              <p:spPr bwMode="auto">
                <a:xfrm>
                  <a:off x="336" y="2259"/>
                  <a:ext cx="55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Line 408">
                  <a:extLst>
                    <a:ext uri="{FF2B5EF4-FFF2-40B4-BE49-F238E27FC236}">
                      <a16:creationId xmlns:a16="http://schemas.microsoft.com/office/drawing/2014/main" id="{06F517EE-B27E-418D-BBBF-A4C00972E25E}"/>
                    </a:ext>
                  </a:extLst>
                </p:cNvPr>
                <p:cNvSpPr>
                  <a:spLocks noChangeShapeType="1"/>
                </p:cNvSpPr>
                <p:nvPr/>
              </p:nvSpPr>
              <p:spPr bwMode="auto">
                <a:xfrm>
                  <a:off x="891" y="2259"/>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Rectangle 409">
                  <a:extLst>
                    <a:ext uri="{FF2B5EF4-FFF2-40B4-BE49-F238E27FC236}">
                      <a16:creationId xmlns:a16="http://schemas.microsoft.com/office/drawing/2014/main" id="{0D4599DA-96C4-4A5E-9F0C-D043AB132202}"/>
                    </a:ext>
                  </a:extLst>
                </p:cNvPr>
                <p:cNvSpPr>
                  <a:spLocks noChangeArrowheads="1"/>
                </p:cNvSpPr>
                <p:nvPr/>
              </p:nvSpPr>
              <p:spPr bwMode="auto">
                <a:xfrm>
                  <a:off x="891" y="2259"/>
                  <a:ext cx="110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Line 410">
                  <a:extLst>
                    <a:ext uri="{FF2B5EF4-FFF2-40B4-BE49-F238E27FC236}">
                      <a16:creationId xmlns:a16="http://schemas.microsoft.com/office/drawing/2014/main" id="{3D57A086-CF23-4A94-A44E-B6AE34D9544A}"/>
                    </a:ext>
                  </a:extLst>
                </p:cNvPr>
                <p:cNvSpPr>
                  <a:spLocks noChangeShapeType="1"/>
                </p:cNvSpPr>
                <p:nvPr/>
              </p:nvSpPr>
              <p:spPr bwMode="auto">
                <a:xfrm>
                  <a:off x="2003" y="2259"/>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Rectangle 411">
                  <a:extLst>
                    <a:ext uri="{FF2B5EF4-FFF2-40B4-BE49-F238E27FC236}">
                      <a16:creationId xmlns:a16="http://schemas.microsoft.com/office/drawing/2014/main" id="{EA8EF2A7-C81F-436A-BBD2-F592153E3D18}"/>
                    </a:ext>
                  </a:extLst>
                </p:cNvPr>
                <p:cNvSpPr>
                  <a:spLocks noChangeArrowheads="1"/>
                </p:cNvSpPr>
                <p:nvPr/>
              </p:nvSpPr>
              <p:spPr bwMode="auto">
                <a:xfrm>
                  <a:off x="2003" y="2259"/>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Line 412">
                  <a:extLst>
                    <a:ext uri="{FF2B5EF4-FFF2-40B4-BE49-F238E27FC236}">
                      <a16:creationId xmlns:a16="http://schemas.microsoft.com/office/drawing/2014/main" id="{AB0C1D55-E527-4025-B786-802F1788C4E0}"/>
                    </a:ext>
                  </a:extLst>
                </p:cNvPr>
                <p:cNvSpPr>
                  <a:spLocks noChangeShapeType="1"/>
                </p:cNvSpPr>
                <p:nvPr/>
              </p:nvSpPr>
              <p:spPr bwMode="auto">
                <a:xfrm>
                  <a:off x="3114" y="2259"/>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Rectangle 413">
                  <a:extLst>
                    <a:ext uri="{FF2B5EF4-FFF2-40B4-BE49-F238E27FC236}">
                      <a16:creationId xmlns:a16="http://schemas.microsoft.com/office/drawing/2014/main" id="{E9EDA58E-830B-4E1E-851F-B20F8DD2A8C5}"/>
                    </a:ext>
                  </a:extLst>
                </p:cNvPr>
                <p:cNvSpPr>
                  <a:spLocks noChangeArrowheads="1"/>
                </p:cNvSpPr>
                <p:nvPr/>
              </p:nvSpPr>
              <p:spPr bwMode="auto">
                <a:xfrm>
                  <a:off x="3114" y="2259"/>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Line 414">
                  <a:extLst>
                    <a:ext uri="{FF2B5EF4-FFF2-40B4-BE49-F238E27FC236}">
                      <a16:creationId xmlns:a16="http://schemas.microsoft.com/office/drawing/2014/main" id="{55E41ABC-9E12-46CD-8AE8-78EA762EFD19}"/>
                    </a:ext>
                  </a:extLst>
                </p:cNvPr>
                <p:cNvSpPr>
                  <a:spLocks noChangeShapeType="1"/>
                </p:cNvSpPr>
                <p:nvPr/>
              </p:nvSpPr>
              <p:spPr bwMode="auto">
                <a:xfrm>
                  <a:off x="4225" y="2259"/>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Rectangle 415">
                  <a:extLst>
                    <a:ext uri="{FF2B5EF4-FFF2-40B4-BE49-F238E27FC236}">
                      <a16:creationId xmlns:a16="http://schemas.microsoft.com/office/drawing/2014/main" id="{455FEA87-FDEA-4BC2-828A-A4655AFF93B6}"/>
                    </a:ext>
                  </a:extLst>
                </p:cNvPr>
                <p:cNvSpPr>
                  <a:spLocks noChangeArrowheads="1"/>
                </p:cNvSpPr>
                <p:nvPr/>
              </p:nvSpPr>
              <p:spPr bwMode="auto">
                <a:xfrm>
                  <a:off x="4225" y="2259"/>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Line 416">
                  <a:extLst>
                    <a:ext uri="{FF2B5EF4-FFF2-40B4-BE49-F238E27FC236}">
                      <a16:creationId xmlns:a16="http://schemas.microsoft.com/office/drawing/2014/main" id="{50C08753-1866-4F03-A3DD-E5435C7667FB}"/>
                    </a:ext>
                  </a:extLst>
                </p:cNvPr>
                <p:cNvSpPr>
                  <a:spLocks noChangeShapeType="1"/>
                </p:cNvSpPr>
                <p:nvPr/>
              </p:nvSpPr>
              <p:spPr bwMode="auto">
                <a:xfrm>
                  <a:off x="336" y="2427"/>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Rectangle 417">
                  <a:extLst>
                    <a:ext uri="{FF2B5EF4-FFF2-40B4-BE49-F238E27FC236}">
                      <a16:creationId xmlns:a16="http://schemas.microsoft.com/office/drawing/2014/main" id="{58A9BB2E-86E1-4A13-B71E-4BD776AD0A18}"/>
                    </a:ext>
                  </a:extLst>
                </p:cNvPr>
                <p:cNvSpPr>
                  <a:spLocks noChangeArrowheads="1"/>
                </p:cNvSpPr>
                <p:nvPr/>
              </p:nvSpPr>
              <p:spPr bwMode="auto">
                <a:xfrm>
                  <a:off x="336" y="2427"/>
                  <a:ext cx="55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Line 418">
                  <a:extLst>
                    <a:ext uri="{FF2B5EF4-FFF2-40B4-BE49-F238E27FC236}">
                      <a16:creationId xmlns:a16="http://schemas.microsoft.com/office/drawing/2014/main" id="{5ABD786D-2859-46BA-92F7-2977D2C99FE3}"/>
                    </a:ext>
                  </a:extLst>
                </p:cNvPr>
                <p:cNvSpPr>
                  <a:spLocks noChangeShapeType="1"/>
                </p:cNvSpPr>
                <p:nvPr/>
              </p:nvSpPr>
              <p:spPr bwMode="auto">
                <a:xfrm>
                  <a:off x="891" y="2427"/>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Rectangle 419">
                  <a:extLst>
                    <a:ext uri="{FF2B5EF4-FFF2-40B4-BE49-F238E27FC236}">
                      <a16:creationId xmlns:a16="http://schemas.microsoft.com/office/drawing/2014/main" id="{5326C894-2C76-471E-8FA9-1B0906900D92}"/>
                    </a:ext>
                  </a:extLst>
                </p:cNvPr>
                <p:cNvSpPr>
                  <a:spLocks noChangeArrowheads="1"/>
                </p:cNvSpPr>
                <p:nvPr/>
              </p:nvSpPr>
              <p:spPr bwMode="auto">
                <a:xfrm>
                  <a:off x="891" y="2427"/>
                  <a:ext cx="110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Line 420">
                  <a:extLst>
                    <a:ext uri="{FF2B5EF4-FFF2-40B4-BE49-F238E27FC236}">
                      <a16:creationId xmlns:a16="http://schemas.microsoft.com/office/drawing/2014/main" id="{6757F928-6A19-454B-BDC6-F20A2114AD25}"/>
                    </a:ext>
                  </a:extLst>
                </p:cNvPr>
                <p:cNvSpPr>
                  <a:spLocks noChangeShapeType="1"/>
                </p:cNvSpPr>
                <p:nvPr/>
              </p:nvSpPr>
              <p:spPr bwMode="auto">
                <a:xfrm>
                  <a:off x="2003" y="2427"/>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Rectangle 421">
                  <a:extLst>
                    <a:ext uri="{FF2B5EF4-FFF2-40B4-BE49-F238E27FC236}">
                      <a16:creationId xmlns:a16="http://schemas.microsoft.com/office/drawing/2014/main" id="{E078C9F4-4C6C-43D0-928A-5A7DB980BE81}"/>
                    </a:ext>
                  </a:extLst>
                </p:cNvPr>
                <p:cNvSpPr>
                  <a:spLocks noChangeArrowheads="1"/>
                </p:cNvSpPr>
                <p:nvPr/>
              </p:nvSpPr>
              <p:spPr bwMode="auto">
                <a:xfrm>
                  <a:off x="2003" y="2427"/>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Line 422">
                  <a:extLst>
                    <a:ext uri="{FF2B5EF4-FFF2-40B4-BE49-F238E27FC236}">
                      <a16:creationId xmlns:a16="http://schemas.microsoft.com/office/drawing/2014/main" id="{EE1E737E-9988-4163-BB85-64E35987577F}"/>
                    </a:ext>
                  </a:extLst>
                </p:cNvPr>
                <p:cNvSpPr>
                  <a:spLocks noChangeShapeType="1"/>
                </p:cNvSpPr>
                <p:nvPr/>
              </p:nvSpPr>
              <p:spPr bwMode="auto">
                <a:xfrm>
                  <a:off x="3114" y="2427"/>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Rectangle 423">
                  <a:extLst>
                    <a:ext uri="{FF2B5EF4-FFF2-40B4-BE49-F238E27FC236}">
                      <a16:creationId xmlns:a16="http://schemas.microsoft.com/office/drawing/2014/main" id="{C1801058-8F90-4B5F-861D-747CFCB40473}"/>
                    </a:ext>
                  </a:extLst>
                </p:cNvPr>
                <p:cNvSpPr>
                  <a:spLocks noChangeArrowheads="1"/>
                </p:cNvSpPr>
                <p:nvPr/>
              </p:nvSpPr>
              <p:spPr bwMode="auto">
                <a:xfrm>
                  <a:off x="3114" y="2427"/>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Line 424">
                  <a:extLst>
                    <a:ext uri="{FF2B5EF4-FFF2-40B4-BE49-F238E27FC236}">
                      <a16:creationId xmlns:a16="http://schemas.microsoft.com/office/drawing/2014/main" id="{05EBCA3D-4FE1-4435-BD47-8DB037A4BF24}"/>
                    </a:ext>
                  </a:extLst>
                </p:cNvPr>
                <p:cNvSpPr>
                  <a:spLocks noChangeShapeType="1"/>
                </p:cNvSpPr>
                <p:nvPr/>
              </p:nvSpPr>
              <p:spPr bwMode="auto">
                <a:xfrm>
                  <a:off x="4225" y="2427"/>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Rectangle 425">
                  <a:extLst>
                    <a:ext uri="{FF2B5EF4-FFF2-40B4-BE49-F238E27FC236}">
                      <a16:creationId xmlns:a16="http://schemas.microsoft.com/office/drawing/2014/main" id="{2840A3E3-F827-4D32-A55C-D2CE1ED5D3A4}"/>
                    </a:ext>
                  </a:extLst>
                </p:cNvPr>
                <p:cNvSpPr>
                  <a:spLocks noChangeArrowheads="1"/>
                </p:cNvSpPr>
                <p:nvPr/>
              </p:nvSpPr>
              <p:spPr bwMode="auto">
                <a:xfrm>
                  <a:off x="4225" y="2427"/>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Line 426">
                  <a:extLst>
                    <a:ext uri="{FF2B5EF4-FFF2-40B4-BE49-F238E27FC236}">
                      <a16:creationId xmlns:a16="http://schemas.microsoft.com/office/drawing/2014/main" id="{89260276-A861-4E49-94A9-A9F7E4BA226F}"/>
                    </a:ext>
                  </a:extLst>
                </p:cNvPr>
                <p:cNvSpPr>
                  <a:spLocks noChangeShapeType="1"/>
                </p:cNvSpPr>
                <p:nvPr/>
              </p:nvSpPr>
              <p:spPr bwMode="auto">
                <a:xfrm>
                  <a:off x="336" y="2595"/>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Rectangle 427">
                  <a:extLst>
                    <a:ext uri="{FF2B5EF4-FFF2-40B4-BE49-F238E27FC236}">
                      <a16:creationId xmlns:a16="http://schemas.microsoft.com/office/drawing/2014/main" id="{FBBD2BD1-0BCA-4E5D-B85F-3CD4DCCD898B}"/>
                    </a:ext>
                  </a:extLst>
                </p:cNvPr>
                <p:cNvSpPr>
                  <a:spLocks noChangeArrowheads="1"/>
                </p:cNvSpPr>
                <p:nvPr/>
              </p:nvSpPr>
              <p:spPr bwMode="auto">
                <a:xfrm>
                  <a:off x="336" y="2595"/>
                  <a:ext cx="55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Line 428">
                  <a:extLst>
                    <a:ext uri="{FF2B5EF4-FFF2-40B4-BE49-F238E27FC236}">
                      <a16:creationId xmlns:a16="http://schemas.microsoft.com/office/drawing/2014/main" id="{5FAD6A46-9B96-4049-B050-7BE511BC79FF}"/>
                    </a:ext>
                  </a:extLst>
                </p:cNvPr>
                <p:cNvSpPr>
                  <a:spLocks noChangeShapeType="1"/>
                </p:cNvSpPr>
                <p:nvPr/>
              </p:nvSpPr>
              <p:spPr bwMode="auto">
                <a:xfrm>
                  <a:off x="891" y="2595"/>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Rectangle 429">
                  <a:extLst>
                    <a:ext uri="{FF2B5EF4-FFF2-40B4-BE49-F238E27FC236}">
                      <a16:creationId xmlns:a16="http://schemas.microsoft.com/office/drawing/2014/main" id="{35A2BA09-E163-4C26-85B2-CC6CD16B8294}"/>
                    </a:ext>
                  </a:extLst>
                </p:cNvPr>
                <p:cNvSpPr>
                  <a:spLocks noChangeArrowheads="1"/>
                </p:cNvSpPr>
                <p:nvPr/>
              </p:nvSpPr>
              <p:spPr bwMode="auto">
                <a:xfrm>
                  <a:off x="891" y="2595"/>
                  <a:ext cx="110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Line 430">
                  <a:extLst>
                    <a:ext uri="{FF2B5EF4-FFF2-40B4-BE49-F238E27FC236}">
                      <a16:creationId xmlns:a16="http://schemas.microsoft.com/office/drawing/2014/main" id="{06B1E081-AEEB-4E07-8520-9E8C0219FB92}"/>
                    </a:ext>
                  </a:extLst>
                </p:cNvPr>
                <p:cNvSpPr>
                  <a:spLocks noChangeShapeType="1"/>
                </p:cNvSpPr>
                <p:nvPr/>
              </p:nvSpPr>
              <p:spPr bwMode="auto">
                <a:xfrm>
                  <a:off x="2003" y="2595"/>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Rectangle 431">
                  <a:extLst>
                    <a:ext uri="{FF2B5EF4-FFF2-40B4-BE49-F238E27FC236}">
                      <a16:creationId xmlns:a16="http://schemas.microsoft.com/office/drawing/2014/main" id="{961BBEEA-828B-47F1-ADE3-83A48654FCA4}"/>
                    </a:ext>
                  </a:extLst>
                </p:cNvPr>
                <p:cNvSpPr>
                  <a:spLocks noChangeArrowheads="1"/>
                </p:cNvSpPr>
                <p:nvPr/>
              </p:nvSpPr>
              <p:spPr bwMode="auto">
                <a:xfrm>
                  <a:off x="2003" y="2595"/>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Line 432">
                  <a:extLst>
                    <a:ext uri="{FF2B5EF4-FFF2-40B4-BE49-F238E27FC236}">
                      <a16:creationId xmlns:a16="http://schemas.microsoft.com/office/drawing/2014/main" id="{2C645B87-32B1-4303-83B9-A6F3AD2C7F89}"/>
                    </a:ext>
                  </a:extLst>
                </p:cNvPr>
                <p:cNvSpPr>
                  <a:spLocks noChangeShapeType="1"/>
                </p:cNvSpPr>
                <p:nvPr/>
              </p:nvSpPr>
              <p:spPr bwMode="auto">
                <a:xfrm>
                  <a:off x="3114" y="2595"/>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Rectangle 433">
                  <a:extLst>
                    <a:ext uri="{FF2B5EF4-FFF2-40B4-BE49-F238E27FC236}">
                      <a16:creationId xmlns:a16="http://schemas.microsoft.com/office/drawing/2014/main" id="{8695B04F-43C1-43E5-8A54-5EB051895987}"/>
                    </a:ext>
                  </a:extLst>
                </p:cNvPr>
                <p:cNvSpPr>
                  <a:spLocks noChangeArrowheads="1"/>
                </p:cNvSpPr>
                <p:nvPr/>
              </p:nvSpPr>
              <p:spPr bwMode="auto">
                <a:xfrm>
                  <a:off x="3114" y="2595"/>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Line 434">
                  <a:extLst>
                    <a:ext uri="{FF2B5EF4-FFF2-40B4-BE49-F238E27FC236}">
                      <a16:creationId xmlns:a16="http://schemas.microsoft.com/office/drawing/2014/main" id="{9E900B89-63B6-45EF-8864-D5A370273DB2}"/>
                    </a:ext>
                  </a:extLst>
                </p:cNvPr>
                <p:cNvSpPr>
                  <a:spLocks noChangeShapeType="1"/>
                </p:cNvSpPr>
                <p:nvPr/>
              </p:nvSpPr>
              <p:spPr bwMode="auto">
                <a:xfrm>
                  <a:off x="4225" y="2595"/>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Rectangle 435">
                  <a:extLst>
                    <a:ext uri="{FF2B5EF4-FFF2-40B4-BE49-F238E27FC236}">
                      <a16:creationId xmlns:a16="http://schemas.microsoft.com/office/drawing/2014/main" id="{1602BB13-8670-4DBC-90B7-BD85EC8F2628}"/>
                    </a:ext>
                  </a:extLst>
                </p:cNvPr>
                <p:cNvSpPr>
                  <a:spLocks noChangeArrowheads="1"/>
                </p:cNvSpPr>
                <p:nvPr/>
              </p:nvSpPr>
              <p:spPr bwMode="auto">
                <a:xfrm>
                  <a:off x="4225" y="2595"/>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Line 436">
                  <a:extLst>
                    <a:ext uri="{FF2B5EF4-FFF2-40B4-BE49-F238E27FC236}">
                      <a16:creationId xmlns:a16="http://schemas.microsoft.com/office/drawing/2014/main" id="{492F117E-4651-450F-ABCC-E86A2F5E8E77}"/>
                    </a:ext>
                  </a:extLst>
                </p:cNvPr>
                <p:cNvSpPr>
                  <a:spLocks noChangeShapeType="1"/>
                </p:cNvSpPr>
                <p:nvPr/>
              </p:nvSpPr>
              <p:spPr bwMode="auto">
                <a:xfrm>
                  <a:off x="336" y="2763"/>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Rectangle 437">
                  <a:extLst>
                    <a:ext uri="{FF2B5EF4-FFF2-40B4-BE49-F238E27FC236}">
                      <a16:creationId xmlns:a16="http://schemas.microsoft.com/office/drawing/2014/main" id="{4A628A6B-EC71-4365-B334-CA5BFD712949}"/>
                    </a:ext>
                  </a:extLst>
                </p:cNvPr>
                <p:cNvSpPr>
                  <a:spLocks noChangeArrowheads="1"/>
                </p:cNvSpPr>
                <p:nvPr/>
              </p:nvSpPr>
              <p:spPr bwMode="auto">
                <a:xfrm>
                  <a:off x="336" y="2763"/>
                  <a:ext cx="55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Line 438">
                  <a:extLst>
                    <a:ext uri="{FF2B5EF4-FFF2-40B4-BE49-F238E27FC236}">
                      <a16:creationId xmlns:a16="http://schemas.microsoft.com/office/drawing/2014/main" id="{CDBCE2C3-97C4-4545-A7B2-C57CE18A942A}"/>
                    </a:ext>
                  </a:extLst>
                </p:cNvPr>
                <p:cNvSpPr>
                  <a:spLocks noChangeShapeType="1"/>
                </p:cNvSpPr>
                <p:nvPr/>
              </p:nvSpPr>
              <p:spPr bwMode="auto">
                <a:xfrm>
                  <a:off x="891" y="2763"/>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Rectangle 439">
                  <a:extLst>
                    <a:ext uri="{FF2B5EF4-FFF2-40B4-BE49-F238E27FC236}">
                      <a16:creationId xmlns:a16="http://schemas.microsoft.com/office/drawing/2014/main" id="{67F719CE-92B1-4CC6-97EA-8A46E161D4AD}"/>
                    </a:ext>
                  </a:extLst>
                </p:cNvPr>
                <p:cNvSpPr>
                  <a:spLocks noChangeArrowheads="1"/>
                </p:cNvSpPr>
                <p:nvPr/>
              </p:nvSpPr>
              <p:spPr bwMode="auto">
                <a:xfrm>
                  <a:off x="891" y="2763"/>
                  <a:ext cx="110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Line 440">
                  <a:extLst>
                    <a:ext uri="{FF2B5EF4-FFF2-40B4-BE49-F238E27FC236}">
                      <a16:creationId xmlns:a16="http://schemas.microsoft.com/office/drawing/2014/main" id="{A337F4CE-E0F3-4FD9-A6B0-A1E892B19590}"/>
                    </a:ext>
                  </a:extLst>
                </p:cNvPr>
                <p:cNvSpPr>
                  <a:spLocks noChangeShapeType="1"/>
                </p:cNvSpPr>
                <p:nvPr/>
              </p:nvSpPr>
              <p:spPr bwMode="auto">
                <a:xfrm>
                  <a:off x="2003" y="2763"/>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Rectangle 441">
                  <a:extLst>
                    <a:ext uri="{FF2B5EF4-FFF2-40B4-BE49-F238E27FC236}">
                      <a16:creationId xmlns:a16="http://schemas.microsoft.com/office/drawing/2014/main" id="{B865947C-E456-4644-B6A5-E1CF6E8873CB}"/>
                    </a:ext>
                  </a:extLst>
                </p:cNvPr>
                <p:cNvSpPr>
                  <a:spLocks noChangeArrowheads="1"/>
                </p:cNvSpPr>
                <p:nvPr/>
              </p:nvSpPr>
              <p:spPr bwMode="auto">
                <a:xfrm>
                  <a:off x="2003" y="2763"/>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Line 442">
                  <a:extLst>
                    <a:ext uri="{FF2B5EF4-FFF2-40B4-BE49-F238E27FC236}">
                      <a16:creationId xmlns:a16="http://schemas.microsoft.com/office/drawing/2014/main" id="{891A2878-9AFD-4FEA-96FC-2406970D126D}"/>
                    </a:ext>
                  </a:extLst>
                </p:cNvPr>
                <p:cNvSpPr>
                  <a:spLocks noChangeShapeType="1"/>
                </p:cNvSpPr>
                <p:nvPr/>
              </p:nvSpPr>
              <p:spPr bwMode="auto">
                <a:xfrm>
                  <a:off x="3114" y="2763"/>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Rectangle 443">
                  <a:extLst>
                    <a:ext uri="{FF2B5EF4-FFF2-40B4-BE49-F238E27FC236}">
                      <a16:creationId xmlns:a16="http://schemas.microsoft.com/office/drawing/2014/main" id="{440A8433-142E-43F7-A218-2756F9FAA700}"/>
                    </a:ext>
                  </a:extLst>
                </p:cNvPr>
                <p:cNvSpPr>
                  <a:spLocks noChangeArrowheads="1"/>
                </p:cNvSpPr>
                <p:nvPr/>
              </p:nvSpPr>
              <p:spPr bwMode="auto">
                <a:xfrm>
                  <a:off x="3114" y="2763"/>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Line 444">
                  <a:extLst>
                    <a:ext uri="{FF2B5EF4-FFF2-40B4-BE49-F238E27FC236}">
                      <a16:creationId xmlns:a16="http://schemas.microsoft.com/office/drawing/2014/main" id="{0551851E-EFE8-42C1-9C14-A8940A7EBEB6}"/>
                    </a:ext>
                  </a:extLst>
                </p:cNvPr>
                <p:cNvSpPr>
                  <a:spLocks noChangeShapeType="1"/>
                </p:cNvSpPr>
                <p:nvPr/>
              </p:nvSpPr>
              <p:spPr bwMode="auto">
                <a:xfrm>
                  <a:off x="4225" y="2763"/>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Rectangle 445">
                  <a:extLst>
                    <a:ext uri="{FF2B5EF4-FFF2-40B4-BE49-F238E27FC236}">
                      <a16:creationId xmlns:a16="http://schemas.microsoft.com/office/drawing/2014/main" id="{3A1E40D7-D4E1-4A38-A13F-7BD78F1EFD67}"/>
                    </a:ext>
                  </a:extLst>
                </p:cNvPr>
                <p:cNvSpPr>
                  <a:spLocks noChangeArrowheads="1"/>
                </p:cNvSpPr>
                <p:nvPr/>
              </p:nvSpPr>
              <p:spPr bwMode="auto">
                <a:xfrm>
                  <a:off x="4225" y="2763"/>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Line 446">
                  <a:extLst>
                    <a:ext uri="{FF2B5EF4-FFF2-40B4-BE49-F238E27FC236}">
                      <a16:creationId xmlns:a16="http://schemas.microsoft.com/office/drawing/2014/main" id="{20973E85-BC17-4C0D-BEDA-940F3B8003A5}"/>
                    </a:ext>
                  </a:extLst>
                </p:cNvPr>
                <p:cNvSpPr>
                  <a:spLocks noChangeShapeType="1"/>
                </p:cNvSpPr>
                <p:nvPr/>
              </p:nvSpPr>
              <p:spPr bwMode="auto">
                <a:xfrm>
                  <a:off x="336" y="2931"/>
                  <a:ext cx="55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Rectangle 447">
                  <a:extLst>
                    <a:ext uri="{FF2B5EF4-FFF2-40B4-BE49-F238E27FC236}">
                      <a16:creationId xmlns:a16="http://schemas.microsoft.com/office/drawing/2014/main" id="{59A9DB5A-0DC3-4111-9975-921ACD588B75}"/>
                    </a:ext>
                  </a:extLst>
                </p:cNvPr>
                <p:cNvSpPr>
                  <a:spLocks noChangeArrowheads="1"/>
                </p:cNvSpPr>
                <p:nvPr/>
              </p:nvSpPr>
              <p:spPr bwMode="auto">
                <a:xfrm>
                  <a:off x="336" y="2931"/>
                  <a:ext cx="550"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Line 448">
                  <a:extLst>
                    <a:ext uri="{FF2B5EF4-FFF2-40B4-BE49-F238E27FC236}">
                      <a16:creationId xmlns:a16="http://schemas.microsoft.com/office/drawing/2014/main" id="{7DC583C8-A2A9-4F9F-8716-E479467A309D}"/>
                    </a:ext>
                  </a:extLst>
                </p:cNvPr>
                <p:cNvSpPr>
                  <a:spLocks noChangeShapeType="1"/>
                </p:cNvSpPr>
                <p:nvPr/>
              </p:nvSpPr>
              <p:spPr bwMode="auto">
                <a:xfrm>
                  <a:off x="891" y="2931"/>
                  <a:ext cx="110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449">
                  <a:extLst>
                    <a:ext uri="{FF2B5EF4-FFF2-40B4-BE49-F238E27FC236}">
                      <a16:creationId xmlns:a16="http://schemas.microsoft.com/office/drawing/2014/main" id="{36596F7F-BF87-4CAA-BAB1-374F8835EF5E}"/>
                    </a:ext>
                  </a:extLst>
                </p:cNvPr>
                <p:cNvSpPr>
                  <a:spLocks noChangeArrowheads="1"/>
                </p:cNvSpPr>
                <p:nvPr/>
              </p:nvSpPr>
              <p:spPr bwMode="auto">
                <a:xfrm>
                  <a:off x="891" y="2931"/>
                  <a:ext cx="110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Line 450">
                  <a:extLst>
                    <a:ext uri="{FF2B5EF4-FFF2-40B4-BE49-F238E27FC236}">
                      <a16:creationId xmlns:a16="http://schemas.microsoft.com/office/drawing/2014/main" id="{0B51D339-0A8B-47B1-93F9-358C2C1F239E}"/>
                    </a:ext>
                  </a:extLst>
                </p:cNvPr>
                <p:cNvSpPr>
                  <a:spLocks noChangeShapeType="1"/>
                </p:cNvSpPr>
                <p:nvPr/>
              </p:nvSpPr>
              <p:spPr bwMode="auto">
                <a:xfrm>
                  <a:off x="2003" y="2931"/>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451">
                  <a:extLst>
                    <a:ext uri="{FF2B5EF4-FFF2-40B4-BE49-F238E27FC236}">
                      <a16:creationId xmlns:a16="http://schemas.microsoft.com/office/drawing/2014/main" id="{3DF288D0-5723-4CD4-8DCA-C00664DD29AB}"/>
                    </a:ext>
                  </a:extLst>
                </p:cNvPr>
                <p:cNvSpPr>
                  <a:spLocks noChangeArrowheads="1"/>
                </p:cNvSpPr>
                <p:nvPr/>
              </p:nvSpPr>
              <p:spPr bwMode="auto">
                <a:xfrm>
                  <a:off x="2003" y="2931"/>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Line 452">
                  <a:extLst>
                    <a:ext uri="{FF2B5EF4-FFF2-40B4-BE49-F238E27FC236}">
                      <a16:creationId xmlns:a16="http://schemas.microsoft.com/office/drawing/2014/main" id="{106B0E88-6C88-4738-8917-82E85FAD47C2}"/>
                    </a:ext>
                  </a:extLst>
                </p:cNvPr>
                <p:cNvSpPr>
                  <a:spLocks noChangeShapeType="1"/>
                </p:cNvSpPr>
                <p:nvPr/>
              </p:nvSpPr>
              <p:spPr bwMode="auto">
                <a:xfrm>
                  <a:off x="3114" y="2931"/>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Rectangle 453">
                  <a:extLst>
                    <a:ext uri="{FF2B5EF4-FFF2-40B4-BE49-F238E27FC236}">
                      <a16:creationId xmlns:a16="http://schemas.microsoft.com/office/drawing/2014/main" id="{6FA0CAC5-2D2B-4378-BC18-8E77E00F293F}"/>
                    </a:ext>
                  </a:extLst>
                </p:cNvPr>
                <p:cNvSpPr>
                  <a:spLocks noChangeArrowheads="1"/>
                </p:cNvSpPr>
                <p:nvPr/>
              </p:nvSpPr>
              <p:spPr bwMode="auto">
                <a:xfrm>
                  <a:off x="3114" y="2931"/>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Line 454">
                  <a:extLst>
                    <a:ext uri="{FF2B5EF4-FFF2-40B4-BE49-F238E27FC236}">
                      <a16:creationId xmlns:a16="http://schemas.microsoft.com/office/drawing/2014/main" id="{A2D48C9F-3BAA-4BD9-B1FA-EED9C8701350}"/>
                    </a:ext>
                  </a:extLst>
                </p:cNvPr>
                <p:cNvSpPr>
                  <a:spLocks noChangeShapeType="1"/>
                </p:cNvSpPr>
                <p:nvPr/>
              </p:nvSpPr>
              <p:spPr bwMode="auto">
                <a:xfrm>
                  <a:off x="4225" y="2931"/>
                  <a:ext cx="110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Rectangle 455">
                  <a:extLst>
                    <a:ext uri="{FF2B5EF4-FFF2-40B4-BE49-F238E27FC236}">
                      <a16:creationId xmlns:a16="http://schemas.microsoft.com/office/drawing/2014/main" id="{0D00B669-9F07-4766-846A-67904515D6F9}"/>
                    </a:ext>
                  </a:extLst>
                </p:cNvPr>
                <p:cNvSpPr>
                  <a:spLocks noChangeArrowheads="1"/>
                </p:cNvSpPr>
                <p:nvPr/>
              </p:nvSpPr>
              <p:spPr bwMode="auto">
                <a:xfrm>
                  <a:off x="4225" y="2931"/>
                  <a:ext cx="110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Line 456">
                  <a:extLst>
                    <a:ext uri="{FF2B5EF4-FFF2-40B4-BE49-F238E27FC236}">
                      <a16:creationId xmlns:a16="http://schemas.microsoft.com/office/drawing/2014/main" id="{79B337F7-7F35-4158-A05E-0724A65FE322}"/>
                    </a:ext>
                  </a:extLst>
                </p:cNvPr>
                <p:cNvSpPr>
                  <a:spLocks noChangeShapeType="1"/>
                </p:cNvSpPr>
                <p:nvPr/>
              </p:nvSpPr>
              <p:spPr bwMode="auto">
                <a:xfrm>
                  <a:off x="330" y="1418"/>
                  <a:ext cx="0" cy="16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Rectangle 457">
                  <a:extLst>
                    <a:ext uri="{FF2B5EF4-FFF2-40B4-BE49-F238E27FC236}">
                      <a16:creationId xmlns:a16="http://schemas.microsoft.com/office/drawing/2014/main" id="{915F7137-C71C-4786-B561-B14292C02267}"/>
                    </a:ext>
                  </a:extLst>
                </p:cNvPr>
                <p:cNvSpPr>
                  <a:spLocks noChangeArrowheads="1"/>
                </p:cNvSpPr>
                <p:nvPr/>
              </p:nvSpPr>
              <p:spPr bwMode="auto">
                <a:xfrm>
                  <a:off x="330" y="1418"/>
                  <a:ext cx="6" cy="16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Line 458">
                  <a:extLst>
                    <a:ext uri="{FF2B5EF4-FFF2-40B4-BE49-F238E27FC236}">
                      <a16:creationId xmlns:a16="http://schemas.microsoft.com/office/drawing/2014/main" id="{13E92133-D8A9-434D-B944-127B26E46371}"/>
                    </a:ext>
                  </a:extLst>
                </p:cNvPr>
                <p:cNvSpPr>
                  <a:spLocks noChangeShapeType="1"/>
                </p:cNvSpPr>
                <p:nvPr/>
              </p:nvSpPr>
              <p:spPr bwMode="auto">
                <a:xfrm>
                  <a:off x="886" y="1424"/>
                  <a:ext cx="0" cy="16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459">
                  <a:extLst>
                    <a:ext uri="{FF2B5EF4-FFF2-40B4-BE49-F238E27FC236}">
                      <a16:creationId xmlns:a16="http://schemas.microsoft.com/office/drawing/2014/main" id="{21216491-78B6-4CAF-9172-0F98E60C4008}"/>
                    </a:ext>
                  </a:extLst>
                </p:cNvPr>
                <p:cNvSpPr>
                  <a:spLocks noChangeArrowheads="1"/>
                </p:cNvSpPr>
                <p:nvPr/>
              </p:nvSpPr>
              <p:spPr bwMode="auto">
                <a:xfrm>
                  <a:off x="886" y="1424"/>
                  <a:ext cx="5" cy="16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Line 460">
                  <a:extLst>
                    <a:ext uri="{FF2B5EF4-FFF2-40B4-BE49-F238E27FC236}">
                      <a16:creationId xmlns:a16="http://schemas.microsoft.com/office/drawing/2014/main" id="{487BAED6-02E4-41F3-A21E-D44183B711D1}"/>
                    </a:ext>
                  </a:extLst>
                </p:cNvPr>
                <p:cNvSpPr>
                  <a:spLocks noChangeShapeType="1"/>
                </p:cNvSpPr>
                <p:nvPr/>
              </p:nvSpPr>
              <p:spPr bwMode="auto">
                <a:xfrm>
                  <a:off x="1441" y="1760"/>
                  <a:ext cx="0" cy="13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461">
                  <a:extLst>
                    <a:ext uri="{FF2B5EF4-FFF2-40B4-BE49-F238E27FC236}">
                      <a16:creationId xmlns:a16="http://schemas.microsoft.com/office/drawing/2014/main" id="{31662552-977B-405D-88A7-9449102AC383}"/>
                    </a:ext>
                  </a:extLst>
                </p:cNvPr>
                <p:cNvSpPr>
                  <a:spLocks noChangeArrowheads="1"/>
                </p:cNvSpPr>
                <p:nvPr/>
              </p:nvSpPr>
              <p:spPr bwMode="auto">
                <a:xfrm>
                  <a:off x="1441" y="1760"/>
                  <a:ext cx="6" cy="13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Line 462">
                  <a:extLst>
                    <a:ext uri="{FF2B5EF4-FFF2-40B4-BE49-F238E27FC236}">
                      <a16:creationId xmlns:a16="http://schemas.microsoft.com/office/drawing/2014/main" id="{C12D317C-808C-46EF-B67F-DA01B4D378DB}"/>
                    </a:ext>
                  </a:extLst>
                </p:cNvPr>
                <p:cNvSpPr>
                  <a:spLocks noChangeShapeType="1"/>
                </p:cNvSpPr>
                <p:nvPr/>
              </p:nvSpPr>
              <p:spPr bwMode="auto">
                <a:xfrm>
                  <a:off x="1997" y="1592"/>
                  <a:ext cx="0" cy="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Rectangle 463">
                  <a:extLst>
                    <a:ext uri="{FF2B5EF4-FFF2-40B4-BE49-F238E27FC236}">
                      <a16:creationId xmlns:a16="http://schemas.microsoft.com/office/drawing/2014/main" id="{49B09CFA-4AA3-4A99-A58E-99CB1B8D1A7E}"/>
                    </a:ext>
                  </a:extLst>
                </p:cNvPr>
                <p:cNvSpPr>
                  <a:spLocks noChangeArrowheads="1"/>
                </p:cNvSpPr>
                <p:nvPr/>
              </p:nvSpPr>
              <p:spPr bwMode="auto">
                <a:xfrm>
                  <a:off x="1997" y="1592"/>
                  <a:ext cx="6" cy="1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Line 464">
                  <a:extLst>
                    <a:ext uri="{FF2B5EF4-FFF2-40B4-BE49-F238E27FC236}">
                      <a16:creationId xmlns:a16="http://schemas.microsoft.com/office/drawing/2014/main" id="{290F4701-9A5A-4F54-9AA4-52EAA89C4AE2}"/>
                    </a:ext>
                  </a:extLst>
                </p:cNvPr>
                <p:cNvSpPr>
                  <a:spLocks noChangeShapeType="1"/>
                </p:cNvSpPr>
                <p:nvPr/>
              </p:nvSpPr>
              <p:spPr bwMode="auto">
                <a:xfrm>
                  <a:off x="2552" y="1760"/>
                  <a:ext cx="0" cy="13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Rectangle 465">
                  <a:extLst>
                    <a:ext uri="{FF2B5EF4-FFF2-40B4-BE49-F238E27FC236}">
                      <a16:creationId xmlns:a16="http://schemas.microsoft.com/office/drawing/2014/main" id="{A3EAE19D-5547-47DF-A824-693502FAE9D3}"/>
                    </a:ext>
                  </a:extLst>
                </p:cNvPr>
                <p:cNvSpPr>
                  <a:spLocks noChangeArrowheads="1"/>
                </p:cNvSpPr>
                <p:nvPr/>
              </p:nvSpPr>
              <p:spPr bwMode="auto">
                <a:xfrm>
                  <a:off x="2552" y="1760"/>
                  <a:ext cx="6" cy="13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Line 466">
                  <a:extLst>
                    <a:ext uri="{FF2B5EF4-FFF2-40B4-BE49-F238E27FC236}">
                      <a16:creationId xmlns:a16="http://schemas.microsoft.com/office/drawing/2014/main" id="{E42A5569-E6EA-4D41-B4C1-817D5E86053A}"/>
                    </a:ext>
                  </a:extLst>
                </p:cNvPr>
                <p:cNvSpPr>
                  <a:spLocks noChangeShapeType="1"/>
                </p:cNvSpPr>
                <p:nvPr/>
              </p:nvSpPr>
              <p:spPr bwMode="auto">
                <a:xfrm>
                  <a:off x="3108" y="1424"/>
                  <a:ext cx="0" cy="16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Rectangle 467">
                  <a:extLst>
                    <a:ext uri="{FF2B5EF4-FFF2-40B4-BE49-F238E27FC236}">
                      <a16:creationId xmlns:a16="http://schemas.microsoft.com/office/drawing/2014/main" id="{711A21C9-2CC6-4943-8FA5-4F37570E5367}"/>
                    </a:ext>
                  </a:extLst>
                </p:cNvPr>
                <p:cNvSpPr>
                  <a:spLocks noChangeArrowheads="1"/>
                </p:cNvSpPr>
                <p:nvPr/>
              </p:nvSpPr>
              <p:spPr bwMode="auto">
                <a:xfrm>
                  <a:off x="3108" y="1424"/>
                  <a:ext cx="6" cy="16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Line 468">
                  <a:extLst>
                    <a:ext uri="{FF2B5EF4-FFF2-40B4-BE49-F238E27FC236}">
                      <a16:creationId xmlns:a16="http://schemas.microsoft.com/office/drawing/2014/main" id="{DF53A5D9-E420-4B03-A421-15FF079B606D}"/>
                    </a:ext>
                  </a:extLst>
                </p:cNvPr>
                <p:cNvSpPr>
                  <a:spLocks noChangeShapeType="1"/>
                </p:cNvSpPr>
                <p:nvPr/>
              </p:nvSpPr>
              <p:spPr bwMode="auto">
                <a:xfrm>
                  <a:off x="3664" y="1760"/>
                  <a:ext cx="0" cy="13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Rectangle 469">
                  <a:extLst>
                    <a:ext uri="{FF2B5EF4-FFF2-40B4-BE49-F238E27FC236}">
                      <a16:creationId xmlns:a16="http://schemas.microsoft.com/office/drawing/2014/main" id="{DFD27FC1-25C0-40B5-81B4-B15E83808B38}"/>
                    </a:ext>
                  </a:extLst>
                </p:cNvPr>
                <p:cNvSpPr>
                  <a:spLocks noChangeArrowheads="1"/>
                </p:cNvSpPr>
                <p:nvPr/>
              </p:nvSpPr>
              <p:spPr bwMode="auto">
                <a:xfrm>
                  <a:off x="3664" y="1760"/>
                  <a:ext cx="5" cy="13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Line 470">
                  <a:extLst>
                    <a:ext uri="{FF2B5EF4-FFF2-40B4-BE49-F238E27FC236}">
                      <a16:creationId xmlns:a16="http://schemas.microsoft.com/office/drawing/2014/main" id="{DF282577-CF12-4476-BBF2-BE4EC35E01E9}"/>
                    </a:ext>
                  </a:extLst>
                </p:cNvPr>
                <p:cNvSpPr>
                  <a:spLocks noChangeShapeType="1"/>
                </p:cNvSpPr>
                <p:nvPr/>
              </p:nvSpPr>
              <p:spPr bwMode="auto">
                <a:xfrm>
                  <a:off x="4219" y="1592"/>
                  <a:ext cx="0" cy="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Rectangle 471">
                  <a:extLst>
                    <a:ext uri="{FF2B5EF4-FFF2-40B4-BE49-F238E27FC236}">
                      <a16:creationId xmlns:a16="http://schemas.microsoft.com/office/drawing/2014/main" id="{4371F179-E234-4B17-9394-71F23A7BCC59}"/>
                    </a:ext>
                  </a:extLst>
                </p:cNvPr>
                <p:cNvSpPr>
                  <a:spLocks noChangeArrowheads="1"/>
                </p:cNvSpPr>
                <p:nvPr/>
              </p:nvSpPr>
              <p:spPr bwMode="auto">
                <a:xfrm>
                  <a:off x="4219" y="1592"/>
                  <a:ext cx="6" cy="1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Line 472">
                  <a:extLst>
                    <a:ext uri="{FF2B5EF4-FFF2-40B4-BE49-F238E27FC236}">
                      <a16:creationId xmlns:a16="http://schemas.microsoft.com/office/drawing/2014/main" id="{B1397031-309C-407E-BC3B-651DF4B5CD9E}"/>
                    </a:ext>
                  </a:extLst>
                </p:cNvPr>
                <p:cNvSpPr>
                  <a:spLocks noChangeShapeType="1"/>
                </p:cNvSpPr>
                <p:nvPr/>
              </p:nvSpPr>
              <p:spPr bwMode="auto">
                <a:xfrm>
                  <a:off x="4775" y="1760"/>
                  <a:ext cx="0" cy="13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Rectangle 473">
                  <a:extLst>
                    <a:ext uri="{FF2B5EF4-FFF2-40B4-BE49-F238E27FC236}">
                      <a16:creationId xmlns:a16="http://schemas.microsoft.com/office/drawing/2014/main" id="{C5B2AFBE-55E2-4091-B441-973608D1B442}"/>
                    </a:ext>
                  </a:extLst>
                </p:cNvPr>
                <p:cNvSpPr>
                  <a:spLocks noChangeArrowheads="1"/>
                </p:cNvSpPr>
                <p:nvPr/>
              </p:nvSpPr>
              <p:spPr bwMode="auto">
                <a:xfrm>
                  <a:off x="4775" y="1760"/>
                  <a:ext cx="5" cy="13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Line 474">
                  <a:extLst>
                    <a:ext uri="{FF2B5EF4-FFF2-40B4-BE49-F238E27FC236}">
                      <a16:creationId xmlns:a16="http://schemas.microsoft.com/office/drawing/2014/main" id="{C0AB91B9-11CD-435B-9944-9093DBC3A053}"/>
                    </a:ext>
                  </a:extLst>
                </p:cNvPr>
                <p:cNvSpPr>
                  <a:spLocks noChangeShapeType="1"/>
                </p:cNvSpPr>
                <p:nvPr/>
              </p:nvSpPr>
              <p:spPr bwMode="auto">
                <a:xfrm>
                  <a:off x="336" y="3099"/>
                  <a:ext cx="50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Rectangle 475">
                  <a:extLst>
                    <a:ext uri="{FF2B5EF4-FFF2-40B4-BE49-F238E27FC236}">
                      <a16:creationId xmlns:a16="http://schemas.microsoft.com/office/drawing/2014/main" id="{D61FA0D1-EE4A-4615-A835-398E7E74AB45}"/>
                    </a:ext>
                  </a:extLst>
                </p:cNvPr>
                <p:cNvSpPr>
                  <a:spLocks noChangeArrowheads="1"/>
                </p:cNvSpPr>
                <p:nvPr/>
              </p:nvSpPr>
              <p:spPr bwMode="auto">
                <a:xfrm>
                  <a:off x="336" y="3099"/>
                  <a:ext cx="500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Line 476">
                  <a:extLst>
                    <a:ext uri="{FF2B5EF4-FFF2-40B4-BE49-F238E27FC236}">
                      <a16:creationId xmlns:a16="http://schemas.microsoft.com/office/drawing/2014/main" id="{04EFB318-98F3-4E98-AD27-4D0CBE61EAED}"/>
                    </a:ext>
                  </a:extLst>
                </p:cNvPr>
                <p:cNvSpPr>
                  <a:spLocks noChangeShapeType="1"/>
                </p:cNvSpPr>
                <p:nvPr/>
              </p:nvSpPr>
              <p:spPr bwMode="auto">
                <a:xfrm>
                  <a:off x="5330" y="1424"/>
                  <a:ext cx="0" cy="16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Rectangle 477">
                  <a:extLst>
                    <a:ext uri="{FF2B5EF4-FFF2-40B4-BE49-F238E27FC236}">
                      <a16:creationId xmlns:a16="http://schemas.microsoft.com/office/drawing/2014/main" id="{67B5242B-7D88-4D90-B01C-F3AD17D7BE91}"/>
                    </a:ext>
                  </a:extLst>
                </p:cNvPr>
                <p:cNvSpPr>
                  <a:spLocks noChangeArrowheads="1"/>
                </p:cNvSpPr>
                <p:nvPr/>
              </p:nvSpPr>
              <p:spPr bwMode="auto">
                <a:xfrm>
                  <a:off x="5330" y="1424"/>
                  <a:ext cx="6" cy="16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Line 478">
                  <a:extLst>
                    <a:ext uri="{FF2B5EF4-FFF2-40B4-BE49-F238E27FC236}">
                      <a16:creationId xmlns:a16="http://schemas.microsoft.com/office/drawing/2014/main" id="{711BF6AD-265F-4E78-9E24-FF8B74FD0D9C}"/>
                    </a:ext>
                  </a:extLst>
                </p:cNvPr>
                <p:cNvSpPr>
                  <a:spLocks noChangeShapeType="1"/>
                </p:cNvSpPr>
                <p:nvPr/>
              </p:nvSpPr>
              <p:spPr bwMode="auto">
                <a:xfrm>
                  <a:off x="330"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2" name="Rectangle 480">
                <a:extLst>
                  <a:ext uri="{FF2B5EF4-FFF2-40B4-BE49-F238E27FC236}">
                    <a16:creationId xmlns:a16="http://schemas.microsoft.com/office/drawing/2014/main" id="{A0C7A8F3-AF58-4CCE-AB5C-4FC2E4C4B88E}"/>
                  </a:ext>
                </a:extLst>
              </p:cNvPr>
              <p:cNvSpPr>
                <a:spLocks noChangeArrowheads="1"/>
              </p:cNvSpPr>
              <p:nvPr/>
            </p:nvSpPr>
            <p:spPr bwMode="auto">
              <a:xfrm>
                <a:off x="330"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Line 481">
                <a:extLst>
                  <a:ext uri="{FF2B5EF4-FFF2-40B4-BE49-F238E27FC236}">
                    <a16:creationId xmlns:a16="http://schemas.microsoft.com/office/drawing/2014/main" id="{2760E30C-0F2A-4BA1-9BAC-97FF43C2C099}"/>
                  </a:ext>
                </a:extLst>
              </p:cNvPr>
              <p:cNvSpPr>
                <a:spLocks noChangeShapeType="1"/>
              </p:cNvSpPr>
              <p:nvPr/>
            </p:nvSpPr>
            <p:spPr bwMode="auto">
              <a:xfrm>
                <a:off x="886"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482">
                <a:extLst>
                  <a:ext uri="{FF2B5EF4-FFF2-40B4-BE49-F238E27FC236}">
                    <a16:creationId xmlns:a16="http://schemas.microsoft.com/office/drawing/2014/main" id="{BE264421-577A-4162-B502-A457A5A70744}"/>
                  </a:ext>
                </a:extLst>
              </p:cNvPr>
              <p:cNvSpPr>
                <a:spLocks noChangeArrowheads="1"/>
              </p:cNvSpPr>
              <p:nvPr/>
            </p:nvSpPr>
            <p:spPr bwMode="auto">
              <a:xfrm>
                <a:off x="886" y="310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483">
                <a:extLst>
                  <a:ext uri="{FF2B5EF4-FFF2-40B4-BE49-F238E27FC236}">
                    <a16:creationId xmlns:a16="http://schemas.microsoft.com/office/drawing/2014/main" id="{43D0B434-0FCA-4E26-858B-EC5D5EB292D5}"/>
                  </a:ext>
                </a:extLst>
              </p:cNvPr>
              <p:cNvSpPr>
                <a:spLocks noChangeShapeType="1"/>
              </p:cNvSpPr>
              <p:nvPr/>
            </p:nvSpPr>
            <p:spPr bwMode="auto">
              <a:xfrm>
                <a:off x="1441"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484">
                <a:extLst>
                  <a:ext uri="{FF2B5EF4-FFF2-40B4-BE49-F238E27FC236}">
                    <a16:creationId xmlns:a16="http://schemas.microsoft.com/office/drawing/2014/main" id="{DD73C575-245A-4349-9FA7-104B982A6FB9}"/>
                  </a:ext>
                </a:extLst>
              </p:cNvPr>
              <p:cNvSpPr>
                <a:spLocks noChangeArrowheads="1"/>
              </p:cNvSpPr>
              <p:nvPr/>
            </p:nvSpPr>
            <p:spPr bwMode="auto">
              <a:xfrm>
                <a:off x="1441"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485">
                <a:extLst>
                  <a:ext uri="{FF2B5EF4-FFF2-40B4-BE49-F238E27FC236}">
                    <a16:creationId xmlns:a16="http://schemas.microsoft.com/office/drawing/2014/main" id="{BEA343CD-2240-47E2-9E5F-145D6DA9BDA8}"/>
                  </a:ext>
                </a:extLst>
              </p:cNvPr>
              <p:cNvSpPr>
                <a:spLocks noChangeShapeType="1"/>
              </p:cNvSpPr>
              <p:nvPr/>
            </p:nvSpPr>
            <p:spPr bwMode="auto">
              <a:xfrm>
                <a:off x="1997"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486">
                <a:extLst>
                  <a:ext uri="{FF2B5EF4-FFF2-40B4-BE49-F238E27FC236}">
                    <a16:creationId xmlns:a16="http://schemas.microsoft.com/office/drawing/2014/main" id="{DAC709A6-9CBF-4DD4-9EBA-EB61184D3D15}"/>
                  </a:ext>
                </a:extLst>
              </p:cNvPr>
              <p:cNvSpPr>
                <a:spLocks noChangeArrowheads="1"/>
              </p:cNvSpPr>
              <p:nvPr/>
            </p:nvSpPr>
            <p:spPr bwMode="auto">
              <a:xfrm>
                <a:off x="1997"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Line 487">
                <a:extLst>
                  <a:ext uri="{FF2B5EF4-FFF2-40B4-BE49-F238E27FC236}">
                    <a16:creationId xmlns:a16="http://schemas.microsoft.com/office/drawing/2014/main" id="{B03C3D75-EDDE-41F8-8DC0-984F0FC49B52}"/>
                  </a:ext>
                </a:extLst>
              </p:cNvPr>
              <p:cNvSpPr>
                <a:spLocks noChangeShapeType="1"/>
              </p:cNvSpPr>
              <p:nvPr/>
            </p:nvSpPr>
            <p:spPr bwMode="auto">
              <a:xfrm>
                <a:off x="2552"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Rectangle 488">
                <a:extLst>
                  <a:ext uri="{FF2B5EF4-FFF2-40B4-BE49-F238E27FC236}">
                    <a16:creationId xmlns:a16="http://schemas.microsoft.com/office/drawing/2014/main" id="{C1EA07E3-9F43-4F41-9697-5A453E652223}"/>
                  </a:ext>
                </a:extLst>
              </p:cNvPr>
              <p:cNvSpPr>
                <a:spLocks noChangeArrowheads="1"/>
              </p:cNvSpPr>
              <p:nvPr/>
            </p:nvSpPr>
            <p:spPr bwMode="auto">
              <a:xfrm>
                <a:off x="2552"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Line 489">
                <a:extLst>
                  <a:ext uri="{FF2B5EF4-FFF2-40B4-BE49-F238E27FC236}">
                    <a16:creationId xmlns:a16="http://schemas.microsoft.com/office/drawing/2014/main" id="{A435F77D-65EA-4C7F-84E2-169D6B8A0CCC}"/>
                  </a:ext>
                </a:extLst>
              </p:cNvPr>
              <p:cNvSpPr>
                <a:spLocks noChangeShapeType="1"/>
              </p:cNvSpPr>
              <p:nvPr/>
            </p:nvSpPr>
            <p:spPr bwMode="auto">
              <a:xfrm>
                <a:off x="3108"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490">
                <a:extLst>
                  <a:ext uri="{FF2B5EF4-FFF2-40B4-BE49-F238E27FC236}">
                    <a16:creationId xmlns:a16="http://schemas.microsoft.com/office/drawing/2014/main" id="{CADD04B6-E686-4F69-AAFE-725E48D741E7}"/>
                  </a:ext>
                </a:extLst>
              </p:cNvPr>
              <p:cNvSpPr>
                <a:spLocks noChangeArrowheads="1"/>
              </p:cNvSpPr>
              <p:nvPr/>
            </p:nvSpPr>
            <p:spPr bwMode="auto">
              <a:xfrm>
                <a:off x="3108"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Line 491">
                <a:extLst>
                  <a:ext uri="{FF2B5EF4-FFF2-40B4-BE49-F238E27FC236}">
                    <a16:creationId xmlns:a16="http://schemas.microsoft.com/office/drawing/2014/main" id="{BB11C47A-4BBA-4E47-AFEA-2434E081D2C3}"/>
                  </a:ext>
                </a:extLst>
              </p:cNvPr>
              <p:cNvSpPr>
                <a:spLocks noChangeShapeType="1"/>
              </p:cNvSpPr>
              <p:nvPr/>
            </p:nvSpPr>
            <p:spPr bwMode="auto">
              <a:xfrm>
                <a:off x="3664"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492">
                <a:extLst>
                  <a:ext uri="{FF2B5EF4-FFF2-40B4-BE49-F238E27FC236}">
                    <a16:creationId xmlns:a16="http://schemas.microsoft.com/office/drawing/2014/main" id="{7A88562A-6D2A-42A3-B7BB-F8E3B714FE05}"/>
                  </a:ext>
                </a:extLst>
              </p:cNvPr>
              <p:cNvSpPr>
                <a:spLocks noChangeArrowheads="1"/>
              </p:cNvSpPr>
              <p:nvPr/>
            </p:nvSpPr>
            <p:spPr bwMode="auto">
              <a:xfrm>
                <a:off x="3664" y="310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Line 493">
                <a:extLst>
                  <a:ext uri="{FF2B5EF4-FFF2-40B4-BE49-F238E27FC236}">
                    <a16:creationId xmlns:a16="http://schemas.microsoft.com/office/drawing/2014/main" id="{273A9D69-FB41-41EF-8D72-845C7704A841}"/>
                  </a:ext>
                </a:extLst>
              </p:cNvPr>
              <p:cNvSpPr>
                <a:spLocks noChangeShapeType="1"/>
              </p:cNvSpPr>
              <p:nvPr/>
            </p:nvSpPr>
            <p:spPr bwMode="auto">
              <a:xfrm>
                <a:off x="4219"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494">
                <a:extLst>
                  <a:ext uri="{FF2B5EF4-FFF2-40B4-BE49-F238E27FC236}">
                    <a16:creationId xmlns:a16="http://schemas.microsoft.com/office/drawing/2014/main" id="{006BFB72-A8AD-450A-9AC8-EBE6B0250367}"/>
                  </a:ext>
                </a:extLst>
              </p:cNvPr>
              <p:cNvSpPr>
                <a:spLocks noChangeArrowheads="1"/>
              </p:cNvSpPr>
              <p:nvPr/>
            </p:nvSpPr>
            <p:spPr bwMode="auto">
              <a:xfrm>
                <a:off x="4219"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ine 495">
                <a:extLst>
                  <a:ext uri="{FF2B5EF4-FFF2-40B4-BE49-F238E27FC236}">
                    <a16:creationId xmlns:a16="http://schemas.microsoft.com/office/drawing/2014/main" id="{84B95AB6-9C03-4723-B420-A74659F34405}"/>
                  </a:ext>
                </a:extLst>
              </p:cNvPr>
              <p:cNvSpPr>
                <a:spLocks noChangeShapeType="1"/>
              </p:cNvSpPr>
              <p:nvPr/>
            </p:nvSpPr>
            <p:spPr bwMode="auto">
              <a:xfrm>
                <a:off x="4775"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496">
                <a:extLst>
                  <a:ext uri="{FF2B5EF4-FFF2-40B4-BE49-F238E27FC236}">
                    <a16:creationId xmlns:a16="http://schemas.microsoft.com/office/drawing/2014/main" id="{7E717B35-E4FC-4FF3-9742-F1B9B6A04116}"/>
                  </a:ext>
                </a:extLst>
              </p:cNvPr>
              <p:cNvSpPr>
                <a:spLocks noChangeArrowheads="1"/>
              </p:cNvSpPr>
              <p:nvPr/>
            </p:nvSpPr>
            <p:spPr bwMode="auto">
              <a:xfrm>
                <a:off x="4775" y="310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Line 497">
                <a:extLst>
                  <a:ext uri="{FF2B5EF4-FFF2-40B4-BE49-F238E27FC236}">
                    <a16:creationId xmlns:a16="http://schemas.microsoft.com/office/drawing/2014/main" id="{D5F56DA8-AC1E-459A-B879-A94B8DD6F634}"/>
                  </a:ext>
                </a:extLst>
              </p:cNvPr>
              <p:cNvSpPr>
                <a:spLocks noChangeShapeType="1"/>
              </p:cNvSpPr>
              <p:nvPr/>
            </p:nvSpPr>
            <p:spPr bwMode="auto">
              <a:xfrm>
                <a:off x="5330"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498">
                <a:extLst>
                  <a:ext uri="{FF2B5EF4-FFF2-40B4-BE49-F238E27FC236}">
                    <a16:creationId xmlns:a16="http://schemas.microsoft.com/office/drawing/2014/main" id="{630FA762-701A-406A-82E7-CE3A6784B008}"/>
                  </a:ext>
                </a:extLst>
              </p:cNvPr>
              <p:cNvSpPr>
                <a:spLocks noChangeArrowheads="1"/>
              </p:cNvSpPr>
              <p:nvPr/>
            </p:nvSpPr>
            <p:spPr bwMode="auto">
              <a:xfrm>
                <a:off x="5330" y="31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Line 499">
                <a:extLst>
                  <a:ext uri="{FF2B5EF4-FFF2-40B4-BE49-F238E27FC236}">
                    <a16:creationId xmlns:a16="http://schemas.microsoft.com/office/drawing/2014/main" id="{2C75DCB4-2CB5-48F7-A0DC-52F2AB6A52A6}"/>
                  </a:ext>
                </a:extLst>
              </p:cNvPr>
              <p:cNvSpPr>
                <a:spLocks noChangeShapeType="1"/>
              </p:cNvSpPr>
              <p:nvPr/>
            </p:nvSpPr>
            <p:spPr bwMode="auto">
              <a:xfrm>
                <a:off x="5336" y="141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500">
                <a:extLst>
                  <a:ext uri="{FF2B5EF4-FFF2-40B4-BE49-F238E27FC236}">
                    <a16:creationId xmlns:a16="http://schemas.microsoft.com/office/drawing/2014/main" id="{DFAB3B63-C165-41B3-B2BB-61D9C8A7726B}"/>
                  </a:ext>
                </a:extLst>
              </p:cNvPr>
              <p:cNvSpPr>
                <a:spLocks noChangeArrowheads="1"/>
              </p:cNvSpPr>
              <p:nvPr/>
            </p:nvSpPr>
            <p:spPr bwMode="auto">
              <a:xfrm>
                <a:off x="5336" y="141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Line 501">
                <a:extLst>
                  <a:ext uri="{FF2B5EF4-FFF2-40B4-BE49-F238E27FC236}">
                    <a16:creationId xmlns:a16="http://schemas.microsoft.com/office/drawing/2014/main" id="{4BA9FB6E-AE66-4DB3-B1FD-E6CAFE3C3753}"/>
                  </a:ext>
                </a:extLst>
              </p:cNvPr>
              <p:cNvSpPr>
                <a:spLocks noChangeShapeType="1"/>
              </p:cNvSpPr>
              <p:nvPr/>
            </p:nvSpPr>
            <p:spPr bwMode="auto">
              <a:xfrm>
                <a:off x="5336" y="158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Rectangle 502">
                <a:extLst>
                  <a:ext uri="{FF2B5EF4-FFF2-40B4-BE49-F238E27FC236}">
                    <a16:creationId xmlns:a16="http://schemas.microsoft.com/office/drawing/2014/main" id="{002BC9A8-9A41-46D4-9A70-EB1E2922859D}"/>
                  </a:ext>
                </a:extLst>
              </p:cNvPr>
              <p:cNvSpPr>
                <a:spLocks noChangeArrowheads="1"/>
              </p:cNvSpPr>
              <p:nvPr/>
            </p:nvSpPr>
            <p:spPr bwMode="auto">
              <a:xfrm>
                <a:off x="5336" y="158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Line 503">
                <a:extLst>
                  <a:ext uri="{FF2B5EF4-FFF2-40B4-BE49-F238E27FC236}">
                    <a16:creationId xmlns:a16="http://schemas.microsoft.com/office/drawing/2014/main" id="{B03B54A9-A4E9-48BE-94B1-D5FCB69E304C}"/>
                  </a:ext>
                </a:extLst>
              </p:cNvPr>
              <p:cNvSpPr>
                <a:spLocks noChangeShapeType="1"/>
              </p:cNvSpPr>
              <p:nvPr/>
            </p:nvSpPr>
            <p:spPr bwMode="auto">
              <a:xfrm>
                <a:off x="5336" y="17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Rectangle 504">
                <a:extLst>
                  <a:ext uri="{FF2B5EF4-FFF2-40B4-BE49-F238E27FC236}">
                    <a16:creationId xmlns:a16="http://schemas.microsoft.com/office/drawing/2014/main" id="{A75EC091-8D7D-4F71-B2FA-47E1A7804B04}"/>
                  </a:ext>
                </a:extLst>
              </p:cNvPr>
              <p:cNvSpPr>
                <a:spLocks noChangeArrowheads="1"/>
              </p:cNvSpPr>
              <p:nvPr/>
            </p:nvSpPr>
            <p:spPr bwMode="auto">
              <a:xfrm>
                <a:off x="5336" y="1755"/>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Line 505">
                <a:extLst>
                  <a:ext uri="{FF2B5EF4-FFF2-40B4-BE49-F238E27FC236}">
                    <a16:creationId xmlns:a16="http://schemas.microsoft.com/office/drawing/2014/main" id="{61E5F36F-5025-4A88-A03B-D8F7809AC96D}"/>
                  </a:ext>
                </a:extLst>
              </p:cNvPr>
              <p:cNvSpPr>
                <a:spLocks noChangeShapeType="1"/>
              </p:cNvSpPr>
              <p:nvPr/>
            </p:nvSpPr>
            <p:spPr bwMode="auto">
              <a:xfrm>
                <a:off x="5336" y="19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506">
                <a:extLst>
                  <a:ext uri="{FF2B5EF4-FFF2-40B4-BE49-F238E27FC236}">
                    <a16:creationId xmlns:a16="http://schemas.microsoft.com/office/drawing/2014/main" id="{98BC3081-98B1-49A3-B447-DC0B683AFE44}"/>
                  </a:ext>
                </a:extLst>
              </p:cNvPr>
              <p:cNvSpPr>
                <a:spLocks noChangeArrowheads="1"/>
              </p:cNvSpPr>
              <p:nvPr/>
            </p:nvSpPr>
            <p:spPr bwMode="auto">
              <a:xfrm>
                <a:off x="5336" y="1923"/>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Line 507">
                <a:extLst>
                  <a:ext uri="{FF2B5EF4-FFF2-40B4-BE49-F238E27FC236}">
                    <a16:creationId xmlns:a16="http://schemas.microsoft.com/office/drawing/2014/main" id="{E1CEDAAB-0025-45CF-A438-1E1C4ECC0CC4}"/>
                  </a:ext>
                </a:extLst>
              </p:cNvPr>
              <p:cNvSpPr>
                <a:spLocks noChangeShapeType="1"/>
              </p:cNvSpPr>
              <p:nvPr/>
            </p:nvSpPr>
            <p:spPr bwMode="auto">
              <a:xfrm>
                <a:off x="5336" y="20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508">
                <a:extLst>
                  <a:ext uri="{FF2B5EF4-FFF2-40B4-BE49-F238E27FC236}">
                    <a16:creationId xmlns:a16="http://schemas.microsoft.com/office/drawing/2014/main" id="{D08DF7F2-2016-4162-A9F0-E25509143D7A}"/>
                  </a:ext>
                </a:extLst>
              </p:cNvPr>
              <p:cNvSpPr>
                <a:spLocks noChangeArrowheads="1"/>
              </p:cNvSpPr>
              <p:nvPr/>
            </p:nvSpPr>
            <p:spPr bwMode="auto">
              <a:xfrm>
                <a:off x="5336" y="209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Line 509">
                <a:extLst>
                  <a:ext uri="{FF2B5EF4-FFF2-40B4-BE49-F238E27FC236}">
                    <a16:creationId xmlns:a16="http://schemas.microsoft.com/office/drawing/2014/main" id="{0525D9C5-D5EC-431D-A9FB-31550EF6DC2A}"/>
                  </a:ext>
                </a:extLst>
              </p:cNvPr>
              <p:cNvSpPr>
                <a:spLocks noChangeShapeType="1"/>
              </p:cNvSpPr>
              <p:nvPr/>
            </p:nvSpPr>
            <p:spPr bwMode="auto">
              <a:xfrm>
                <a:off x="5336" y="225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Rectangle 510">
                <a:extLst>
                  <a:ext uri="{FF2B5EF4-FFF2-40B4-BE49-F238E27FC236}">
                    <a16:creationId xmlns:a16="http://schemas.microsoft.com/office/drawing/2014/main" id="{A68D964C-98B3-4055-B4BA-835394F471D4}"/>
                  </a:ext>
                </a:extLst>
              </p:cNvPr>
              <p:cNvSpPr>
                <a:spLocks noChangeArrowheads="1"/>
              </p:cNvSpPr>
              <p:nvPr/>
            </p:nvSpPr>
            <p:spPr bwMode="auto">
              <a:xfrm>
                <a:off x="5336" y="225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Line 511">
                <a:extLst>
                  <a:ext uri="{FF2B5EF4-FFF2-40B4-BE49-F238E27FC236}">
                    <a16:creationId xmlns:a16="http://schemas.microsoft.com/office/drawing/2014/main" id="{0B3EC3AA-FF8B-46B4-9F4F-D63F95E72E87}"/>
                  </a:ext>
                </a:extLst>
              </p:cNvPr>
              <p:cNvSpPr>
                <a:spLocks noChangeShapeType="1"/>
              </p:cNvSpPr>
              <p:nvPr/>
            </p:nvSpPr>
            <p:spPr bwMode="auto">
              <a:xfrm>
                <a:off x="5336" y="24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Rectangle 512">
                <a:extLst>
                  <a:ext uri="{FF2B5EF4-FFF2-40B4-BE49-F238E27FC236}">
                    <a16:creationId xmlns:a16="http://schemas.microsoft.com/office/drawing/2014/main" id="{D90EB1C8-459C-4049-9D39-00745F9D6B73}"/>
                  </a:ext>
                </a:extLst>
              </p:cNvPr>
              <p:cNvSpPr>
                <a:spLocks noChangeArrowheads="1"/>
              </p:cNvSpPr>
              <p:nvPr/>
            </p:nvSpPr>
            <p:spPr bwMode="auto">
              <a:xfrm>
                <a:off x="5336" y="242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Line 513">
                <a:extLst>
                  <a:ext uri="{FF2B5EF4-FFF2-40B4-BE49-F238E27FC236}">
                    <a16:creationId xmlns:a16="http://schemas.microsoft.com/office/drawing/2014/main" id="{C6D8A83A-DD48-4F39-AC59-F04941741619}"/>
                  </a:ext>
                </a:extLst>
              </p:cNvPr>
              <p:cNvSpPr>
                <a:spLocks noChangeShapeType="1"/>
              </p:cNvSpPr>
              <p:nvPr/>
            </p:nvSpPr>
            <p:spPr bwMode="auto">
              <a:xfrm>
                <a:off x="5336" y="25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Rectangle 514">
                <a:extLst>
                  <a:ext uri="{FF2B5EF4-FFF2-40B4-BE49-F238E27FC236}">
                    <a16:creationId xmlns:a16="http://schemas.microsoft.com/office/drawing/2014/main" id="{96795A7F-06B8-4FD3-A283-7791DD64B2AF}"/>
                  </a:ext>
                </a:extLst>
              </p:cNvPr>
              <p:cNvSpPr>
                <a:spLocks noChangeArrowheads="1"/>
              </p:cNvSpPr>
              <p:nvPr/>
            </p:nvSpPr>
            <p:spPr bwMode="auto">
              <a:xfrm>
                <a:off x="5336" y="259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Line 515">
                <a:extLst>
                  <a:ext uri="{FF2B5EF4-FFF2-40B4-BE49-F238E27FC236}">
                    <a16:creationId xmlns:a16="http://schemas.microsoft.com/office/drawing/2014/main" id="{04FD2E13-FD11-4379-A84D-19D2D482917F}"/>
                  </a:ext>
                </a:extLst>
              </p:cNvPr>
              <p:cNvSpPr>
                <a:spLocks noChangeShapeType="1"/>
              </p:cNvSpPr>
              <p:nvPr/>
            </p:nvSpPr>
            <p:spPr bwMode="auto">
              <a:xfrm>
                <a:off x="5336" y="276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Rectangle 516">
                <a:extLst>
                  <a:ext uri="{FF2B5EF4-FFF2-40B4-BE49-F238E27FC236}">
                    <a16:creationId xmlns:a16="http://schemas.microsoft.com/office/drawing/2014/main" id="{BB128EE4-1675-4C41-AD20-C5799BEBBA5E}"/>
                  </a:ext>
                </a:extLst>
              </p:cNvPr>
              <p:cNvSpPr>
                <a:spLocks noChangeArrowheads="1"/>
              </p:cNvSpPr>
              <p:nvPr/>
            </p:nvSpPr>
            <p:spPr bwMode="auto">
              <a:xfrm>
                <a:off x="5336" y="276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Line 517">
                <a:extLst>
                  <a:ext uri="{FF2B5EF4-FFF2-40B4-BE49-F238E27FC236}">
                    <a16:creationId xmlns:a16="http://schemas.microsoft.com/office/drawing/2014/main" id="{4700A903-B52D-4D9C-BCB5-36EDE209C4AE}"/>
                  </a:ext>
                </a:extLst>
              </p:cNvPr>
              <p:cNvSpPr>
                <a:spLocks noChangeShapeType="1"/>
              </p:cNvSpPr>
              <p:nvPr/>
            </p:nvSpPr>
            <p:spPr bwMode="auto">
              <a:xfrm>
                <a:off x="5336" y="29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Rectangle 518">
                <a:extLst>
                  <a:ext uri="{FF2B5EF4-FFF2-40B4-BE49-F238E27FC236}">
                    <a16:creationId xmlns:a16="http://schemas.microsoft.com/office/drawing/2014/main" id="{6DFCDA3A-08C4-4316-B96F-FED3685F556D}"/>
                  </a:ext>
                </a:extLst>
              </p:cNvPr>
              <p:cNvSpPr>
                <a:spLocks noChangeArrowheads="1"/>
              </p:cNvSpPr>
              <p:nvPr/>
            </p:nvSpPr>
            <p:spPr bwMode="auto">
              <a:xfrm>
                <a:off x="5336" y="293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Line 519">
                <a:extLst>
                  <a:ext uri="{FF2B5EF4-FFF2-40B4-BE49-F238E27FC236}">
                    <a16:creationId xmlns:a16="http://schemas.microsoft.com/office/drawing/2014/main" id="{2AB08635-0854-4174-AF5B-CEB8D04E0160}"/>
                  </a:ext>
                </a:extLst>
              </p:cNvPr>
              <p:cNvSpPr>
                <a:spLocks noChangeShapeType="1"/>
              </p:cNvSpPr>
              <p:nvPr/>
            </p:nvSpPr>
            <p:spPr bwMode="auto">
              <a:xfrm>
                <a:off x="5336" y="30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Rectangle 520">
                <a:extLst>
                  <a:ext uri="{FF2B5EF4-FFF2-40B4-BE49-F238E27FC236}">
                    <a16:creationId xmlns:a16="http://schemas.microsoft.com/office/drawing/2014/main" id="{02FAE112-2AAC-4C27-A64D-F0DC14425E54}"/>
                  </a:ext>
                </a:extLst>
              </p:cNvPr>
              <p:cNvSpPr>
                <a:spLocks noChangeArrowheads="1"/>
              </p:cNvSpPr>
              <p:nvPr/>
            </p:nvSpPr>
            <p:spPr bwMode="auto">
              <a:xfrm>
                <a:off x="5336" y="309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51218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4083"/>
          </a:xfrm>
        </p:spPr>
        <p:txBody>
          <a:bodyPr/>
          <a:lstStyle/>
          <a:p>
            <a:r>
              <a:rPr lang="en-US" dirty="0"/>
              <a:t>2014 Fast-track ML Imputation Results</a:t>
            </a:r>
          </a:p>
        </p:txBody>
      </p:sp>
      <p:graphicFrame>
        <p:nvGraphicFramePr>
          <p:cNvPr id="6" name="Table 5">
            <a:extLst>
              <a:ext uri="{FF2B5EF4-FFF2-40B4-BE49-F238E27FC236}">
                <a16:creationId xmlns:a16="http://schemas.microsoft.com/office/drawing/2014/main" id="{4C753EE1-2D78-4234-AAE1-9ADE28FEA789}"/>
              </a:ext>
            </a:extLst>
          </p:cNvPr>
          <p:cNvGraphicFramePr>
            <a:graphicFrameLocks noGrp="1"/>
          </p:cNvGraphicFramePr>
          <p:nvPr>
            <p:extLst>
              <p:ext uri="{D42A27DB-BD31-4B8C-83A1-F6EECF244321}">
                <p14:modId xmlns:p14="http://schemas.microsoft.com/office/powerpoint/2010/main" val="1259602706"/>
              </p:ext>
            </p:extLst>
          </p:nvPr>
        </p:nvGraphicFramePr>
        <p:xfrm>
          <a:off x="1371600" y="1828800"/>
          <a:ext cx="6129861" cy="4526280"/>
        </p:xfrm>
        <a:graphic>
          <a:graphicData uri="http://schemas.openxmlformats.org/drawingml/2006/table">
            <a:tbl>
              <a:tblPr firstRow="1" firstCol="1" bandRow="1"/>
              <a:tblGrid>
                <a:gridCol w="1523893">
                  <a:extLst>
                    <a:ext uri="{9D8B030D-6E8A-4147-A177-3AD203B41FA5}">
                      <a16:colId xmlns:a16="http://schemas.microsoft.com/office/drawing/2014/main" val="325888602"/>
                    </a:ext>
                  </a:extLst>
                </a:gridCol>
                <a:gridCol w="789885">
                  <a:extLst>
                    <a:ext uri="{9D8B030D-6E8A-4147-A177-3AD203B41FA5}">
                      <a16:colId xmlns:a16="http://schemas.microsoft.com/office/drawing/2014/main" val="1511984180"/>
                    </a:ext>
                  </a:extLst>
                </a:gridCol>
                <a:gridCol w="756867">
                  <a:extLst>
                    <a:ext uri="{9D8B030D-6E8A-4147-A177-3AD203B41FA5}">
                      <a16:colId xmlns:a16="http://schemas.microsoft.com/office/drawing/2014/main" val="1897269087"/>
                    </a:ext>
                  </a:extLst>
                </a:gridCol>
                <a:gridCol w="789885">
                  <a:extLst>
                    <a:ext uri="{9D8B030D-6E8A-4147-A177-3AD203B41FA5}">
                      <a16:colId xmlns:a16="http://schemas.microsoft.com/office/drawing/2014/main" val="2143063954"/>
                    </a:ext>
                  </a:extLst>
                </a:gridCol>
                <a:gridCol w="789885">
                  <a:extLst>
                    <a:ext uri="{9D8B030D-6E8A-4147-A177-3AD203B41FA5}">
                      <a16:colId xmlns:a16="http://schemas.microsoft.com/office/drawing/2014/main" val="3419312915"/>
                    </a:ext>
                  </a:extLst>
                </a:gridCol>
                <a:gridCol w="739723">
                  <a:extLst>
                    <a:ext uri="{9D8B030D-6E8A-4147-A177-3AD203B41FA5}">
                      <a16:colId xmlns:a16="http://schemas.microsoft.com/office/drawing/2014/main" val="1978573466"/>
                    </a:ext>
                  </a:extLst>
                </a:gridCol>
                <a:gridCol w="739723">
                  <a:extLst>
                    <a:ext uri="{9D8B030D-6E8A-4147-A177-3AD203B41FA5}">
                      <a16:colId xmlns:a16="http://schemas.microsoft.com/office/drawing/2014/main" val="2800451975"/>
                    </a:ext>
                  </a:extLst>
                </a:gridCol>
              </a:tblGrid>
              <a:tr h="137150">
                <a:tc rowSpan="2">
                  <a:txBody>
                    <a:bodyPr/>
                    <a:lstStyle/>
                    <a:p>
                      <a:pPr marL="0" marR="0">
                        <a:spcBef>
                          <a:spcPts val="0"/>
                        </a:spcBef>
                        <a:spcAft>
                          <a:spcPts val="0"/>
                        </a:spcAft>
                      </a:pPr>
                      <a:r>
                        <a:rPr lang="en-US" sz="900" b="1" dirty="0">
                          <a:effectLst/>
                          <a:latin typeface="Times New Roman" panose="02020603050405020304" pitchFamily="18" charset="0"/>
                          <a:ea typeface="SimSun" panose="02010600030101010101" pitchFamily="2" charset="-122"/>
                          <a:cs typeface="Times New Roman" panose="02020603050405020304" pitchFamily="18" charset="0"/>
                        </a:rPr>
                        <a:t>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MEPS Actual Data (R</a:t>
                      </a:r>
                      <a:r>
                        <a:rPr lang="en-US" sz="900" b="1" baseline="30000">
                          <a:effectLst/>
                          <a:latin typeface="Times New Roman" panose="02020603050405020304" pitchFamily="18" charset="0"/>
                          <a:ea typeface="SimSun" panose="02010600030101010101" pitchFamily="2" charset="-122"/>
                          <a:cs typeface="Times New Roman" panose="02020603050405020304" pitchFamily="18" charset="0"/>
                        </a:rPr>
                        <a:t>2</a:t>
                      </a:r>
                      <a:r>
                        <a:rPr lang="en-US" sz="900" b="1">
                          <a:effectLst/>
                          <a:latin typeface="Times New Roman" panose="02020603050405020304" pitchFamily="18" charset="0"/>
                          <a:ea typeface="SimSun" panose="02010600030101010101" pitchFamily="2" charset="-122"/>
                          <a:cs typeface="Times New Roman" panose="02020603050405020304" pitchFamily="18" charset="0"/>
                        </a:rPr>
                        <a:t>=0.1201)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ML Imputed Data (R</a:t>
                      </a:r>
                      <a:r>
                        <a:rPr lang="en-US" sz="900" b="1" baseline="30000">
                          <a:effectLst/>
                          <a:latin typeface="Times New Roman" panose="02020603050405020304" pitchFamily="18" charset="0"/>
                          <a:ea typeface="SimSun" panose="02010600030101010101" pitchFamily="2" charset="-122"/>
                          <a:cs typeface="Times New Roman" panose="02020603050405020304" pitchFamily="18" charset="0"/>
                        </a:rPr>
                        <a:t>2</a:t>
                      </a:r>
                      <a:r>
                        <a:rPr lang="en-US" sz="900" b="1">
                          <a:effectLst/>
                          <a:latin typeface="Times New Roman" panose="02020603050405020304" pitchFamily="18" charset="0"/>
                          <a:ea typeface="SimSun" panose="02010600030101010101" pitchFamily="2" charset="-122"/>
                          <a:cs typeface="Times New Roman" panose="02020603050405020304" pitchFamily="18" charset="0"/>
                        </a:rPr>
                        <a:t>=</a:t>
                      </a:r>
                      <a:r>
                        <a:rPr lang="en-US" sz="9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0.1220</a:t>
                      </a:r>
                      <a:r>
                        <a:rPr lang="en-US" sz="900" b="1">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2748210"/>
                  </a:ext>
                </a:extLst>
              </a:tr>
              <a:tr h="274301">
                <a:tc vMerge="1">
                  <a:txBody>
                    <a:bodyPr/>
                    <a:lstStyle/>
                    <a:p>
                      <a:endParaRPr lang="en-US"/>
                    </a:p>
                  </a:txBody>
                  <a:tcPr/>
                </a:tc>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Beta Coefficient</a:t>
                      </a:r>
                      <a:endParaRPr lang="en-US" sz="1000" b="1">
                        <a:effectLst/>
                        <a:latin typeface="Times New Roman Bold" panose="02020803070505020304" pitchFamily="18" charset="0"/>
                        <a:ea typeface="Times New Roman" panose="02020603050405020304" pitchFamily="18" charset="0"/>
                        <a:cs typeface="Times New Roman" panose="02020603050405020304" pitchFamily="18" charset="0"/>
                      </a:endParaRPr>
                    </a:p>
                  </a:txBody>
                  <a:tcPr marL="68575" marR="685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SE of Beta</a:t>
                      </a:r>
                      <a:endParaRPr lang="en-US" sz="1000" b="1">
                        <a:effectLst/>
                        <a:latin typeface="Times New Roman Bold" panose="02020803070505020304" pitchFamily="18" charset="0"/>
                        <a:ea typeface="Times New Roman" panose="02020603050405020304" pitchFamily="18" charset="0"/>
                        <a:cs typeface="Times New Roman" panose="02020603050405020304" pitchFamily="18" charset="0"/>
                      </a:endParaRPr>
                    </a:p>
                  </a:txBody>
                  <a:tcPr marL="68575" marR="685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Wald F</a:t>
                      </a:r>
                      <a:endParaRPr lang="en-US" sz="10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-Value </a:t>
                      </a:r>
                      <a:endParaRPr lang="en-US" sz="10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txBody>
                  <a:tcPr marL="68575" marR="685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Beta Coefficient</a:t>
                      </a:r>
                      <a:endParaRPr lang="en-US" sz="1000" b="1">
                        <a:effectLst/>
                        <a:latin typeface="Times New Roman Bold" panose="02020803070505020304" pitchFamily="18" charset="0"/>
                        <a:ea typeface="Times New Roman" panose="02020603050405020304" pitchFamily="18" charset="0"/>
                        <a:cs typeface="Times New Roman" panose="02020603050405020304" pitchFamily="18" charset="0"/>
                      </a:endParaRPr>
                    </a:p>
                  </a:txBody>
                  <a:tcPr marL="68575" marR="685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SE of Beta</a:t>
                      </a:r>
                      <a:endParaRPr lang="en-US" sz="1000" b="1">
                        <a:effectLst/>
                        <a:latin typeface="Times New Roman Bold" panose="02020803070505020304" pitchFamily="18" charset="0"/>
                        <a:ea typeface="Times New Roman" panose="02020603050405020304" pitchFamily="18" charset="0"/>
                        <a:cs typeface="Times New Roman" panose="02020603050405020304" pitchFamily="18" charset="0"/>
                      </a:endParaRPr>
                    </a:p>
                  </a:txBody>
                  <a:tcPr marL="68575" marR="685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Wald F</a:t>
                      </a:r>
                      <a:endParaRPr lang="en-US" sz="10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i="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-Value </a:t>
                      </a:r>
                      <a:endParaRPr lang="en-US" sz="1000" b="1" dirty="0">
                        <a:effectLst/>
                        <a:latin typeface="Times New Roman Bold" panose="02020803070505020304" pitchFamily="18" charset="0"/>
                        <a:ea typeface="Times New Roman" panose="02020603050405020304" pitchFamily="18" charset="0"/>
                        <a:cs typeface="Times New Roman" panose="02020603050405020304" pitchFamily="18" charset="0"/>
                      </a:endParaRPr>
                    </a:p>
                  </a:txBody>
                  <a:tcPr marL="68575" marR="6857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205238"/>
                  </a:ext>
                </a:extLst>
              </a:tr>
              <a:tr h="137150">
                <a:tc>
                  <a:txBody>
                    <a:bodyPr/>
                    <a:lstStyle/>
                    <a:p>
                      <a:pPr marL="0" marR="0">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0.7719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0.8494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746471"/>
                  </a:ext>
                </a:extLst>
              </a:tr>
              <a:tr h="137150">
                <a:tc>
                  <a:txBody>
                    <a:bodyPr/>
                    <a:lstStyle/>
                    <a:p>
                      <a:pPr marL="0" marR="0">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Sex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9956299"/>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0.0619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6733232"/>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Female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585840"/>
                  </a:ext>
                </a:extLst>
              </a:tr>
              <a:tr h="137150">
                <a:tc>
                  <a:txBody>
                    <a:bodyPr/>
                    <a:lstStyle/>
                    <a:p>
                      <a:pPr marL="0" marR="0">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Race/Ethnicity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26403037"/>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Hispanic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0.7521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0.6647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9112168"/>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Non-Hispanic 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-0.0640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0.1494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106476"/>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Non-Hispanic Black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0.1685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0.1761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975726"/>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Non-Hispanic 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415718"/>
                  </a:ext>
                </a:extLst>
              </a:tr>
              <a:tr h="137150">
                <a:tc>
                  <a:txBody>
                    <a:bodyPr/>
                    <a:lstStyle/>
                    <a:p>
                      <a:pPr marL="0" marR="0">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Marital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1823027"/>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Married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0.7912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0.2640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0.7559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5860551"/>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Widowed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1.2668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0.3508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1.2543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0.3473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3682248"/>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Divorced/Separated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1.1008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1.0481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4163716"/>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Never Married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0.8880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0.8876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0.2753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9497043"/>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Under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345594"/>
                  </a:ext>
                </a:extLst>
              </a:tr>
              <a:tr h="137150">
                <a:tc>
                  <a:txBody>
                    <a:bodyPr/>
                    <a:lstStyle/>
                    <a:p>
                      <a:pPr marL="0" marR="0">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Family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73492677"/>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3892377"/>
                  </a:ext>
                </a:extLst>
              </a:tr>
              <a:tr h="137150">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Two or more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0.1646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224796"/>
                  </a:ext>
                </a:extLst>
              </a:tr>
              <a:tr h="137150">
                <a:tc>
                  <a:txBody>
                    <a:bodyPr/>
                    <a:lstStyle/>
                    <a:p>
                      <a:pPr marL="0" marR="0">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Region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638102"/>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Northeast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&lt;0.0001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&lt;0.0001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7408245"/>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Midwest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0.4887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0.1580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4233876"/>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-0.3967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-0.4679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0620908"/>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0.1466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94298"/>
                  </a:ext>
                </a:extLst>
              </a:tr>
              <a:tr h="274301">
                <a:tc>
                  <a:txBody>
                    <a:bodyPr/>
                    <a:lstStyle/>
                    <a:p>
                      <a:pPr marL="0" marR="0">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Family Income Classification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77242047"/>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Poor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0.3635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0.1655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3406476"/>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Near Poor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0.1864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0.3381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4062837"/>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Low 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0.1957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9681656"/>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Middle 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0.1956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0.1852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0.1816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0466241"/>
                  </a:ext>
                </a:extLst>
              </a:tr>
              <a:tr h="137150">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High 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773004"/>
                  </a:ext>
                </a:extLst>
              </a:tr>
            </a:tbl>
          </a:graphicData>
        </a:graphic>
      </p:graphicFrame>
      <p:sp>
        <p:nvSpPr>
          <p:cNvPr id="7" name="Rectangle 6">
            <a:extLst>
              <a:ext uri="{FF2B5EF4-FFF2-40B4-BE49-F238E27FC236}">
                <a16:creationId xmlns:a16="http://schemas.microsoft.com/office/drawing/2014/main" id="{EA2CCD33-8D84-4800-B1A1-1FA36218E674}"/>
              </a:ext>
            </a:extLst>
          </p:cNvPr>
          <p:cNvSpPr/>
          <p:nvPr/>
        </p:nvSpPr>
        <p:spPr>
          <a:xfrm>
            <a:off x="609600" y="755944"/>
            <a:ext cx="7620000" cy="707886"/>
          </a:xfrm>
          <a:prstGeom prst="rect">
            <a:avLst/>
          </a:prstGeom>
        </p:spPr>
        <p:txBody>
          <a:bodyPr wrap="square">
            <a:spAutoFit/>
          </a:bodyPr>
          <a:lstStyle/>
          <a:p>
            <a:pPr marL="0" marR="0">
              <a:lnSpc>
                <a:spcPts val="1600"/>
              </a:lnSpc>
              <a:spcBef>
                <a:spcPts val="0"/>
              </a:spcBef>
              <a:spcAft>
                <a:spcPts val="800"/>
              </a:spcAft>
            </a:pPr>
            <a:r>
              <a:rPr lang="en-US" sz="1400" dirty="0">
                <a:latin typeface="Times New Roman" panose="02020603050405020304" pitchFamily="18" charset="0"/>
                <a:ea typeface="SimSun" panose="02010600030101010101" pitchFamily="2" charset="-122"/>
                <a:cs typeface="Times New Roman" panose="02020603050405020304" pitchFamily="18" charset="0"/>
              </a:rPr>
              <a:t>Table 5-5: Logistic Regression Comparison for Individuals Likely to Be on the Top 5% of the Total Health Care Expenditure Distribution Using the MEPS Data Restricted to Office-Based Physician Provider Visits and AI/ML Imputed Data (n=21,399), 2014 MEPS</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22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989D9-FC76-41DF-8626-2F0A84192FB1}"/>
              </a:ext>
            </a:extLst>
          </p:cNvPr>
          <p:cNvSpPr>
            <a:spLocks noGrp="1"/>
          </p:cNvSpPr>
          <p:nvPr>
            <p:ph type="title"/>
          </p:nvPr>
        </p:nvSpPr>
        <p:spPr>
          <a:xfrm>
            <a:off x="0" y="0"/>
            <a:ext cx="9144000" cy="614083"/>
          </a:xfrm>
        </p:spPr>
        <p:txBody>
          <a:bodyPr/>
          <a:lstStyle/>
          <a:p>
            <a:r>
              <a:rPr lang="en-US" dirty="0"/>
              <a:t>2014 Fast-track ML Imputation Results (continued)</a:t>
            </a:r>
          </a:p>
        </p:txBody>
      </p:sp>
      <p:sp>
        <p:nvSpPr>
          <p:cNvPr id="6" name="Rectangle 5">
            <a:extLst>
              <a:ext uri="{FF2B5EF4-FFF2-40B4-BE49-F238E27FC236}">
                <a16:creationId xmlns:a16="http://schemas.microsoft.com/office/drawing/2014/main" id="{1EFC247B-ECEE-4A10-86DC-B22718C430D8}"/>
              </a:ext>
            </a:extLst>
          </p:cNvPr>
          <p:cNvSpPr/>
          <p:nvPr/>
        </p:nvSpPr>
        <p:spPr>
          <a:xfrm>
            <a:off x="609600" y="755944"/>
            <a:ext cx="7620000" cy="707886"/>
          </a:xfrm>
          <a:prstGeom prst="rect">
            <a:avLst/>
          </a:prstGeom>
        </p:spPr>
        <p:txBody>
          <a:bodyPr wrap="square">
            <a:spAutoFit/>
          </a:bodyPr>
          <a:lstStyle/>
          <a:p>
            <a:pPr marL="0" marR="0">
              <a:lnSpc>
                <a:spcPts val="1600"/>
              </a:lnSpc>
              <a:spcBef>
                <a:spcPts val="0"/>
              </a:spcBef>
              <a:spcAft>
                <a:spcPts val="800"/>
              </a:spcAft>
            </a:pPr>
            <a:r>
              <a:rPr lang="en-US" sz="1400" dirty="0">
                <a:latin typeface="Times New Roman" panose="02020603050405020304" pitchFamily="18" charset="0"/>
                <a:ea typeface="SimSun" panose="02010600030101010101" pitchFamily="2" charset="-122"/>
                <a:cs typeface="Times New Roman" panose="02020603050405020304" pitchFamily="18" charset="0"/>
              </a:rPr>
              <a:t>Table 5-5: Logistic Regression Comparison for Individuals Likely to Be on the Top 5% of the Total Health Care Expenditure Distribution Using the MEPS Data Restricted to Office-Based Physician Provider Visits and AI/ML Imputed Data (n=21,399), 2014 MEPS</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p:txBody>
      </p:sp>
      <p:sp>
        <p:nvSpPr>
          <p:cNvPr id="24" name="Rectangle 23">
            <a:extLst>
              <a:ext uri="{FF2B5EF4-FFF2-40B4-BE49-F238E27FC236}">
                <a16:creationId xmlns:a16="http://schemas.microsoft.com/office/drawing/2014/main" id="{00B2D8F9-F525-4B23-8D8D-B3C62F9FDC7E}"/>
              </a:ext>
            </a:extLst>
          </p:cNvPr>
          <p:cNvSpPr/>
          <p:nvPr/>
        </p:nvSpPr>
        <p:spPr>
          <a:xfrm>
            <a:off x="1371600" y="6172200"/>
            <a:ext cx="4953000" cy="264560"/>
          </a:xfrm>
          <a:prstGeom prst="rect">
            <a:avLst/>
          </a:prstGeom>
        </p:spPr>
        <p:txBody>
          <a:bodyPr wrap="square">
            <a:spAutoFit/>
          </a:bodyPr>
          <a:lstStyle/>
          <a:p>
            <a:pPr marL="0" marR="0">
              <a:lnSpc>
                <a:spcPct val="107000"/>
              </a:lnSpc>
              <a:spcBef>
                <a:spcPts val="0"/>
              </a:spcBef>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MEPS = Medical Expenditure Panel Survey; n= Sample size; SE = standard error.</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96A69D65-D7FB-435A-BBF6-48E97A2683BF}"/>
              </a:ext>
            </a:extLst>
          </p:cNvPr>
          <p:cNvGraphicFramePr>
            <a:graphicFrameLocks noGrp="1" noChangeAspect="1"/>
          </p:cNvGraphicFramePr>
          <p:nvPr>
            <p:extLst>
              <p:ext uri="{D42A27DB-BD31-4B8C-83A1-F6EECF244321}">
                <p14:modId xmlns:p14="http://schemas.microsoft.com/office/powerpoint/2010/main" val="3693032298"/>
              </p:ext>
            </p:extLst>
          </p:nvPr>
        </p:nvGraphicFramePr>
        <p:xfrm>
          <a:off x="1447799" y="1816732"/>
          <a:ext cx="6119495" cy="4355467"/>
        </p:xfrm>
        <a:graphic>
          <a:graphicData uri="http://schemas.openxmlformats.org/drawingml/2006/table">
            <a:tbl>
              <a:tblPr firstRow="1" firstCol="1" bandRow="1"/>
              <a:tblGrid>
                <a:gridCol w="1442720">
                  <a:extLst>
                    <a:ext uri="{9D8B030D-6E8A-4147-A177-3AD203B41FA5}">
                      <a16:colId xmlns:a16="http://schemas.microsoft.com/office/drawing/2014/main" val="4151631197"/>
                    </a:ext>
                  </a:extLst>
                </a:gridCol>
                <a:gridCol w="795655">
                  <a:extLst>
                    <a:ext uri="{9D8B030D-6E8A-4147-A177-3AD203B41FA5}">
                      <a16:colId xmlns:a16="http://schemas.microsoft.com/office/drawing/2014/main" val="674196338"/>
                    </a:ext>
                  </a:extLst>
                </a:gridCol>
                <a:gridCol w="775970">
                  <a:extLst>
                    <a:ext uri="{9D8B030D-6E8A-4147-A177-3AD203B41FA5}">
                      <a16:colId xmlns:a16="http://schemas.microsoft.com/office/drawing/2014/main" val="2641614082"/>
                    </a:ext>
                  </a:extLst>
                </a:gridCol>
                <a:gridCol w="795655">
                  <a:extLst>
                    <a:ext uri="{9D8B030D-6E8A-4147-A177-3AD203B41FA5}">
                      <a16:colId xmlns:a16="http://schemas.microsoft.com/office/drawing/2014/main" val="238458826"/>
                    </a:ext>
                  </a:extLst>
                </a:gridCol>
                <a:gridCol w="795655">
                  <a:extLst>
                    <a:ext uri="{9D8B030D-6E8A-4147-A177-3AD203B41FA5}">
                      <a16:colId xmlns:a16="http://schemas.microsoft.com/office/drawing/2014/main" val="2963160737"/>
                    </a:ext>
                  </a:extLst>
                </a:gridCol>
                <a:gridCol w="756920">
                  <a:extLst>
                    <a:ext uri="{9D8B030D-6E8A-4147-A177-3AD203B41FA5}">
                      <a16:colId xmlns:a16="http://schemas.microsoft.com/office/drawing/2014/main" val="2158426766"/>
                    </a:ext>
                  </a:extLst>
                </a:gridCol>
                <a:gridCol w="756920">
                  <a:extLst>
                    <a:ext uri="{9D8B030D-6E8A-4147-A177-3AD203B41FA5}">
                      <a16:colId xmlns:a16="http://schemas.microsoft.com/office/drawing/2014/main" val="416604254"/>
                    </a:ext>
                  </a:extLst>
                </a:gridCol>
              </a:tblGrid>
              <a:tr h="0">
                <a:tc rowSpan="2">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Measures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MEPS Actual (R</a:t>
                      </a:r>
                      <a:r>
                        <a:rPr lang="en-US" sz="900" b="1" baseline="30000">
                          <a:effectLst/>
                          <a:latin typeface="Times New Roman" panose="02020603050405020304" pitchFamily="18" charset="0"/>
                          <a:ea typeface="SimSun" panose="02010600030101010101" pitchFamily="2" charset="-122"/>
                          <a:cs typeface="Times New Roman" panose="02020603050405020304" pitchFamily="18" charset="0"/>
                        </a:rPr>
                        <a:t>2</a:t>
                      </a:r>
                      <a:r>
                        <a:rPr lang="en-US" sz="900" b="1">
                          <a:effectLst/>
                          <a:latin typeface="Times New Roman" panose="02020603050405020304" pitchFamily="18" charset="0"/>
                          <a:ea typeface="SimSun" panose="02010600030101010101" pitchFamily="2" charset="-122"/>
                          <a:cs typeface="Times New Roman" panose="02020603050405020304" pitchFamily="18" charset="0"/>
                        </a:rPr>
                        <a:t>=0.1201)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ML Imputed Data (R</a:t>
                      </a:r>
                      <a:r>
                        <a:rPr lang="en-US" sz="900" b="1" baseline="30000">
                          <a:effectLst/>
                          <a:latin typeface="Times New Roman" panose="02020603050405020304" pitchFamily="18" charset="0"/>
                          <a:ea typeface="SimSun" panose="02010600030101010101" pitchFamily="2" charset="-122"/>
                          <a:cs typeface="Times New Roman" panose="02020603050405020304" pitchFamily="18" charset="0"/>
                        </a:rPr>
                        <a:t>2</a:t>
                      </a:r>
                      <a:r>
                        <a:rPr lang="en-US" sz="900" b="1">
                          <a:effectLst/>
                          <a:latin typeface="Times New Roman" panose="02020603050405020304" pitchFamily="18" charset="0"/>
                          <a:ea typeface="SimSun" panose="02010600030101010101" pitchFamily="2" charset="-122"/>
                          <a:cs typeface="Times New Roman" panose="02020603050405020304" pitchFamily="18" charset="0"/>
                        </a:rPr>
                        <a:t>=</a:t>
                      </a:r>
                      <a:r>
                        <a:rPr lang="en-US" sz="9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0.1220</a:t>
                      </a:r>
                      <a:r>
                        <a:rPr lang="en-US" sz="900" b="1">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9214227"/>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Beta Coefficient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SE of Beta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Wald 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i="1">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Beta Coefficient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SE of Beta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Wald 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i="1">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912592"/>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Health Insurance Coverage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0015895"/>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Any private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0.3705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0.4464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7649555"/>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Public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091854"/>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  Uninsured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032934"/>
                  </a:ext>
                </a:extLst>
              </a:tr>
              <a:tr h="0">
                <a:tc>
                  <a:txBody>
                    <a:bodyPr/>
                    <a:lstStyle/>
                    <a:p>
                      <a:pPr marL="0" marR="0">
                        <a:lnSpc>
                          <a:spcPct val="107000"/>
                        </a:lnSpc>
                        <a:spcBef>
                          <a:spcPts val="0"/>
                        </a:spcBef>
                        <a:spcAft>
                          <a:spcPts val="0"/>
                        </a:spcAft>
                      </a:pPr>
                      <a:r>
                        <a:rPr lang="en-US" sz="9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Health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22815028"/>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Excellent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4434179"/>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Very Good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0.4055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0.1818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0.1744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784803"/>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Good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0.6591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0.5906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6695436"/>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Fair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0.5461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207103"/>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Poor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0.6753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410993"/>
                  </a:ext>
                </a:extLst>
              </a:tr>
              <a:tr h="0">
                <a:tc>
                  <a:txBody>
                    <a:bodyPr/>
                    <a:lstStyle/>
                    <a:p>
                      <a:pPr marL="0" marR="0">
                        <a:lnSpc>
                          <a:spcPct val="107000"/>
                        </a:lnSpc>
                        <a:spcBef>
                          <a:spcPts val="0"/>
                        </a:spcBef>
                        <a:spcAft>
                          <a:spcPts val="0"/>
                        </a:spcAft>
                      </a:pPr>
                      <a:r>
                        <a:rPr lang="en-US" sz="900" b="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Limitation in 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9012541"/>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0.0763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0.1907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0.6896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0.1965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0.4725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4017100"/>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312206"/>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Cancer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5281681"/>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0.5212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0.4998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3980858"/>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28682"/>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Heart Disease</a:t>
                      </a:r>
                      <a:r>
                        <a:rPr lang="en-US" sz="900" b="1" baseline="30000">
                          <a:effectLst/>
                          <a:latin typeface="Times New Roman" panose="02020603050405020304" pitchFamily="18" charset="0"/>
                          <a:ea typeface="SimSun" panose="02010600030101010101" pitchFamily="2" charset="-122"/>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347109"/>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0.3546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6935843"/>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315207"/>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High Blood Pressure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63066272"/>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-0.2704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0.1308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6934623"/>
                  </a:ext>
                </a:extLst>
              </a:tr>
              <a:tr h="0">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534012"/>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Inpatient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0.0631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0.3753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110410"/>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Number of Prescribed Medicine Purchases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0.1769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881859"/>
                  </a:ext>
                </a:extLst>
              </a:tr>
              <a:tr h="0">
                <a:tc>
                  <a:txBody>
                    <a:bodyPr/>
                    <a:lstStyle/>
                    <a:p>
                      <a:pPr marL="0" marR="0">
                        <a:lnSpc>
                          <a:spcPct val="107000"/>
                        </a:lnSpc>
                        <a:spcBef>
                          <a:spcPts val="0"/>
                        </a:spcBef>
                        <a:spcAft>
                          <a:spcPts val="0"/>
                        </a:spcAft>
                      </a:pPr>
                      <a:r>
                        <a:rPr lang="en-US" sz="900" b="1">
                          <a:effectLst/>
                          <a:latin typeface="Times New Roman" panose="02020603050405020304" pitchFamily="18" charset="0"/>
                          <a:ea typeface="SimSun" panose="02010600030101010101" pitchFamily="2" charset="-122"/>
                          <a:cs typeface="Times New Roman" panose="02020603050405020304" pitchFamily="18" charset="0"/>
                        </a:rPr>
                        <a:t>Number of Ambulatory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0.1770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&lt;0.0001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0.1795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panose="02020603050405020304" pitchFamily="18" charset="0"/>
                          <a:ea typeface="SimSun" panose="02010600030101010101" pitchFamily="2" charset="-122"/>
                          <a:cs typeface="Times New Roman" panose="02020603050405020304" pitchFamily="18" charset="0"/>
                        </a:rPr>
                        <a:t>0.0077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Times New Roman" panose="02020603050405020304" pitchFamily="18" charset="0"/>
                          <a:ea typeface="SimSun" panose="02010600030101010101" pitchFamily="2" charset="-122"/>
                          <a:cs typeface="Times New Roman" panose="02020603050405020304" pitchFamily="18" charset="0"/>
                        </a:rPr>
                        <a:t>&lt;0.0001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543359"/>
                  </a:ext>
                </a:extLst>
              </a:tr>
            </a:tbl>
          </a:graphicData>
        </a:graphic>
      </p:graphicFrame>
    </p:spTree>
    <p:extLst>
      <p:ext uri="{BB962C8B-B14F-4D97-AF65-F5344CB8AC3E}">
        <p14:creationId xmlns:p14="http://schemas.microsoft.com/office/powerpoint/2010/main" val="282165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D35CD-17DE-46B8-B1C3-669DCD424AA7}"/>
              </a:ext>
            </a:extLst>
          </p:cNvPr>
          <p:cNvSpPr>
            <a:spLocks noGrp="1"/>
          </p:cNvSpPr>
          <p:nvPr>
            <p:ph idx="1"/>
          </p:nvPr>
        </p:nvSpPr>
        <p:spPr>
          <a:xfrm>
            <a:off x="457200" y="914400"/>
            <a:ext cx="8229600" cy="5211763"/>
          </a:xfrm>
        </p:spPr>
        <p:txBody>
          <a:bodyPr/>
          <a:lstStyle/>
          <a:p>
            <a:r>
              <a:rPr lang="en-US" dirty="0"/>
              <a:t>Reduction in time realized for imputation processing: </a:t>
            </a:r>
          </a:p>
          <a:p>
            <a:pPr marL="0" indent="0">
              <a:buNone/>
            </a:pPr>
            <a:r>
              <a:rPr lang="en-US" dirty="0"/>
              <a:t>	</a:t>
            </a:r>
            <a:r>
              <a:rPr lang="en-US" i="1" dirty="0"/>
              <a:t>Several months reduced to 2-3 weeks </a:t>
            </a:r>
          </a:p>
          <a:p>
            <a:pPr marL="0" indent="0">
              <a:buNone/>
            </a:pPr>
            <a:r>
              <a:rPr lang="en-US" i="1" dirty="0"/>
              <a:t>	potential for further reductions </a:t>
            </a:r>
          </a:p>
          <a:p>
            <a:r>
              <a:rPr lang="en-US" dirty="0"/>
              <a:t>Alignment with MEPS office-based physician visit medical expenditure estimates for: 	</a:t>
            </a:r>
          </a:p>
          <a:p>
            <a:pPr marL="0" indent="0">
              <a:buNone/>
            </a:pPr>
            <a:r>
              <a:rPr lang="en-US" dirty="0"/>
              <a:t>	</a:t>
            </a:r>
            <a:r>
              <a:rPr lang="en-US" i="1" dirty="0"/>
              <a:t>overall office-based medical expenditures</a:t>
            </a:r>
          </a:p>
          <a:p>
            <a:pPr marL="0" indent="0">
              <a:buNone/>
            </a:pPr>
            <a:r>
              <a:rPr lang="en-US" i="1" dirty="0"/>
              <a:t>	largest sources of payments </a:t>
            </a:r>
          </a:p>
          <a:p>
            <a:pPr marL="0" indent="0">
              <a:buNone/>
            </a:pPr>
            <a:r>
              <a:rPr lang="en-US" i="1" dirty="0"/>
              <a:t>	estimated medical expenditure distributions and their 	concentration</a:t>
            </a:r>
          </a:p>
          <a:p>
            <a:pPr marL="0" indent="0">
              <a:buNone/>
            </a:pPr>
            <a:r>
              <a:rPr lang="en-US" i="1" dirty="0"/>
              <a:t>	statistically significant measures in analytic models 	predicting medical expenditures </a:t>
            </a:r>
          </a:p>
          <a:p>
            <a:endParaRPr lang="en-US" dirty="0"/>
          </a:p>
        </p:txBody>
      </p:sp>
      <p:sp>
        <p:nvSpPr>
          <p:cNvPr id="3" name="Title 2">
            <a:extLst>
              <a:ext uri="{FF2B5EF4-FFF2-40B4-BE49-F238E27FC236}">
                <a16:creationId xmlns:a16="http://schemas.microsoft.com/office/drawing/2014/main" id="{CC38372F-9749-4DAA-968F-C3CF24C6A94E}"/>
              </a:ext>
            </a:extLst>
          </p:cNvPr>
          <p:cNvSpPr>
            <a:spLocks noGrp="1"/>
          </p:cNvSpPr>
          <p:nvPr>
            <p:ph type="title"/>
          </p:nvPr>
        </p:nvSpPr>
        <p:spPr/>
        <p:txBody>
          <a:bodyPr/>
          <a:lstStyle/>
          <a:p>
            <a:r>
              <a:rPr lang="en-US" dirty="0"/>
              <a:t>Fast Track Imputation Advances</a:t>
            </a:r>
          </a:p>
        </p:txBody>
      </p:sp>
    </p:spTree>
    <p:extLst>
      <p:ext uri="{BB962C8B-B14F-4D97-AF65-F5344CB8AC3E}">
        <p14:creationId xmlns:p14="http://schemas.microsoft.com/office/powerpoint/2010/main" val="115861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5800"/>
            <a:ext cx="9144000" cy="6858000"/>
          </a:xfrm>
          <a:prstGeom prst="rect">
            <a:avLst/>
          </a:prstGeom>
        </p:spPr>
      </p:pic>
      <p:sp>
        <p:nvSpPr>
          <p:cNvPr id="2" name="Title 1"/>
          <p:cNvSpPr>
            <a:spLocks noGrp="1"/>
          </p:cNvSpPr>
          <p:nvPr>
            <p:ph type="title"/>
          </p:nvPr>
        </p:nvSpPr>
        <p:spPr>
          <a:xfrm>
            <a:off x="0" y="0"/>
            <a:ext cx="9144000" cy="838200"/>
          </a:xfrm>
          <a:solidFill>
            <a:srgbClr val="003F82"/>
          </a:solidFill>
        </p:spPr>
        <p:txBody>
          <a:bodyPr/>
          <a:lstStyle/>
          <a:p>
            <a:br>
              <a:rPr lang="en-US" dirty="0"/>
            </a:br>
            <a:r>
              <a:rPr lang="en-US" dirty="0"/>
              <a:t>Innovations in Estimation and Imputation</a:t>
            </a:r>
            <a:br>
              <a:rPr lang="en-US" dirty="0"/>
            </a:br>
            <a:endParaRPr lang="en-US" dirty="0"/>
          </a:p>
        </p:txBody>
      </p:sp>
      <p:sp>
        <p:nvSpPr>
          <p:cNvPr id="3" name="Content Placeholder 2"/>
          <p:cNvSpPr>
            <a:spLocks noGrp="1"/>
          </p:cNvSpPr>
          <p:nvPr>
            <p:ph idx="1"/>
          </p:nvPr>
        </p:nvSpPr>
        <p:spPr>
          <a:xfrm>
            <a:off x="1676400" y="1219200"/>
            <a:ext cx="5410200" cy="5791200"/>
          </a:xfrm>
          <a:solidFill>
            <a:schemeClr val="bg1">
              <a:alpha val="82000"/>
            </a:schemeClr>
          </a:solidFill>
        </p:spPr>
        <p:txBody>
          <a:bodyPr/>
          <a:lstStyle/>
          <a:p>
            <a:pPr marL="0" indent="0">
              <a:spcBef>
                <a:spcPts val="1000"/>
              </a:spcBef>
              <a:buNone/>
            </a:pPr>
            <a:r>
              <a:rPr lang="en-US" b="1" dirty="0">
                <a:solidFill>
                  <a:srgbClr val="BF311A"/>
                </a:solidFill>
              </a:rPr>
              <a:t>Success Metrics</a:t>
            </a:r>
          </a:p>
          <a:p>
            <a:pPr>
              <a:spcBef>
                <a:spcPts val="1000"/>
              </a:spcBef>
              <a:buSzPct val="100000"/>
            </a:pPr>
            <a:r>
              <a:rPr lang="en-US" sz="2000" dirty="0"/>
              <a:t>Reduced time to produce preliminary and final client deliverables</a:t>
            </a:r>
          </a:p>
          <a:p>
            <a:pPr>
              <a:spcBef>
                <a:spcPts val="1000"/>
              </a:spcBef>
              <a:buSzPct val="100000"/>
            </a:pPr>
            <a:r>
              <a:rPr lang="en-US" sz="2000" dirty="0"/>
              <a:t>Reduction in cost of </a:t>
            </a:r>
            <a:br>
              <a:rPr lang="en-US" sz="2000" dirty="0"/>
            </a:br>
            <a:r>
              <a:rPr lang="en-US" sz="2000" dirty="0"/>
              <a:t>estimation and imputation</a:t>
            </a:r>
          </a:p>
          <a:p>
            <a:pPr>
              <a:spcBef>
                <a:spcPts val="1000"/>
              </a:spcBef>
              <a:buSzPct val="100000"/>
            </a:pPr>
            <a:r>
              <a:rPr lang="en-US" sz="2000" dirty="0"/>
              <a:t>Longer term-cost reductions as multiple deliveries are reduced</a:t>
            </a:r>
          </a:p>
          <a:p>
            <a:pPr>
              <a:spcBef>
                <a:spcPts val="1000"/>
              </a:spcBef>
              <a:buSzPct val="100000"/>
            </a:pPr>
            <a:r>
              <a:rPr lang="en-US" sz="2000" dirty="0"/>
              <a:t>Higher quality as measured by reductions in # of necessary data re-deliverables to clients.</a:t>
            </a:r>
          </a:p>
          <a:p>
            <a:pPr marL="0" indent="0">
              <a:spcBef>
                <a:spcPts val="1000"/>
              </a:spcBef>
              <a:buNone/>
            </a:pPr>
            <a:r>
              <a:rPr lang="en-US" sz="2000" b="1" dirty="0">
                <a:solidFill>
                  <a:srgbClr val="BF311A"/>
                </a:solidFill>
              </a:rPr>
              <a:t>Future Efforts</a:t>
            </a:r>
          </a:p>
          <a:p>
            <a:pPr lvl="0">
              <a:spcBef>
                <a:spcPts val="0"/>
              </a:spcBef>
              <a:buSzPct val="110000"/>
            </a:pPr>
            <a:r>
              <a:rPr lang="en-US" sz="2000" dirty="0"/>
              <a:t>Predictive analytics to forecast </a:t>
            </a:r>
            <a:r>
              <a:rPr lang="en-US" sz="2000"/>
              <a:t>future states </a:t>
            </a:r>
            <a:endParaRPr lang="en-US" sz="2000" dirty="0"/>
          </a:p>
        </p:txBody>
      </p:sp>
    </p:spTree>
    <p:extLst>
      <p:ext uri="{BB962C8B-B14F-4D97-AF65-F5344CB8AC3E}">
        <p14:creationId xmlns:p14="http://schemas.microsoft.com/office/powerpoint/2010/main" val="439584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46C5D4-83CE-4174-A807-97C8CD538705}"/>
              </a:ext>
            </a:extLst>
          </p:cNvPr>
          <p:cNvSpPr>
            <a:spLocks noGrp="1"/>
          </p:cNvSpPr>
          <p:nvPr>
            <p:ph idx="1"/>
          </p:nvPr>
        </p:nvSpPr>
        <p:spPr/>
        <p:txBody>
          <a:bodyPr/>
          <a:lstStyle/>
          <a:p>
            <a:pPr marL="0" indent="0">
              <a:buNone/>
            </a:pPr>
            <a:endParaRPr lang="en-US" sz="4000" b="1" i="1" dirty="0">
              <a:latin typeface="Times New Roman" panose="02020603050405020304" pitchFamily="18" charset="0"/>
              <a:cs typeface="Times New Roman" panose="02020603050405020304" pitchFamily="18" charset="0"/>
            </a:endParaRPr>
          </a:p>
          <a:p>
            <a:pPr marL="0" indent="0">
              <a:buNone/>
            </a:pPr>
            <a:r>
              <a:rPr lang="en-US" sz="4000" b="1" i="1" dirty="0">
                <a:latin typeface="Times New Roman" panose="02020603050405020304" pitchFamily="18" charset="0"/>
                <a:cs typeface="Times New Roman" panose="02020603050405020304" pitchFamily="18" charset="0"/>
              </a:rPr>
              <a:t>Thank you!</a:t>
            </a:r>
          </a:p>
          <a:p>
            <a:pPr marL="0" indent="0">
              <a:buNone/>
            </a:pPr>
            <a:endParaRPr lang="en-US" sz="3600" b="1" i="1" dirty="0">
              <a:latin typeface="Times New Roman" panose="02020603050405020304" pitchFamily="18" charset="0"/>
              <a:cs typeface="Times New Roman" panose="02020603050405020304" pitchFamily="18" charset="0"/>
            </a:endParaRPr>
          </a:p>
          <a:p>
            <a:pPr marL="0" indent="0">
              <a:buNone/>
            </a:pPr>
            <a:endParaRPr lang="en-US" sz="3600" b="1" i="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Steven B. Cohen, Ph.D.</a:t>
            </a:r>
          </a:p>
          <a:p>
            <a:pPr marL="0" indent="0">
              <a:buNone/>
            </a:pPr>
            <a:r>
              <a:rPr lang="en-US" sz="2800" dirty="0">
                <a:latin typeface="Times New Roman" panose="02020603050405020304" pitchFamily="18" charset="0"/>
                <a:cs typeface="Times New Roman" panose="02020603050405020304" pitchFamily="18" charset="0"/>
              </a:rPr>
              <a:t>scohen@rti.org</a:t>
            </a:r>
          </a:p>
        </p:txBody>
      </p:sp>
      <p:sp>
        <p:nvSpPr>
          <p:cNvPr id="3" name="Title 2">
            <a:extLst>
              <a:ext uri="{FF2B5EF4-FFF2-40B4-BE49-F238E27FC236}">
                <a16:creationId xmlns:a16="http://schemas.microsoft.com/office/drawing/2014/main" id="{61335005-D3B7-4AC9-9C05-B5A77DC8310A}"/>
              </a:ext>
            </a:extLst>
          </p:cNvPr>
          <p:cNvSpPr>
            <a:spLocks noGrp="1"/>
          </p:cNvSpPr>
          <p:nvPr>
            <p:ph type="title"/>
          </p:nvPr>
        </p:nvSpPr>
        <p:spPr>
          <a:xfrm>
            <a:off x="0" y="0"/>
            <a:ext cx="9144000" cy="914399"/>
          </a:xfrm>
        </p:spPr>
        <p:txBody>
          <a:bodyPr/>
          <a:lstStyle/>
          <a:p>
            <a:br>
              <a:rPr lang="en-US" b="1" i="1" dirty="0"/>
            </a:br>
            <a:r>
              <a:rPr lang="en-US" b="1" dirty="0"/>
              <a:t>AI and machine learning derived efficiencies for large scale survey estimation efforts </a:t>
            </a:r>
            <a:br>
              <a:rPr lang="en-US" dirty="0"/>
            </a:br>
            <a:r>
              <a:rPr lang="en-US" dirty="0"/>
              <a:t> </a:t>
            </a:r>
          </a:p>
        </p:txBody>
      </p:sp>
    </p:spTree>
    <p:extLst>
      <p:ext uri="{BB962C8B-B14F-4D97-AF65-F5344CB8AC3E}">
        <p14:creationId xmlns:p14="http://schemas.microsoft.com/office/powerpoint/2010/main" val="221778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38646"/>
          <a:stretch/>
        </p:blipFill>
        <p:spPr>
          <a:xfrm>
            <a:off x="76200" y="1685605"/>
            <a:ext cx="3200400" cy="2810195"/>
          </a:xfrm>
          <a:prstGeom prst="rect">
            <a:avLst/>
          </a:prstGeom>
        </p:spPr>
      </p:pic>
      <p:sp>
        <p:nvSpPr>
          <p:cNvPr id="2" name="Title 1"/>
          <p:cNvSpPr>
            <a:spLocks noGrp="1"/>
          </p:cNvSpPr>
          <p:nvPr>
            <p:ph type="title"/>
          </p:nvPr>
        </p:nvSpPr>
        <p:spPr>
          <a:xfrm>
            <a:off x="0" y="-16783"/>
            <a:ext cx="9144000" cy="609600"/>
          </a:xfrm>
        </p:spPr>
        <p:txBody>
          <a:bodyPr/>
          <a:lstStyle/>
          <a:p>
            <a:br>
              <a:rPr lang="en-US" b="1" dirty="0"/>
            </a:br>
            <a:br>
              <a:rPr lang="en-US" b="1" dirty="0"/>
            </a:br>
            <a:r>
              <a:rPr lang="en-US" b="1" dirty="0"/>
              <a:t>Development of AI-derived processes that: </a:t>
            </a:r>
            <a:br>
              <a:rPr lang="en-US" b="1" dirty="0">
                <a:solidFill>
                  <a:srgbClr val="BF311A"/>
                </a:solidFill>
              </a:rPr>
            </a:br>
            <a:br>
              <a:rPr lang="en-US" b="1" dirty="0"/>
            </a:br>
            <a:endParaRPr lang="en-US" dirty="0"/>
          </a:p>
        </p:txBody>
      </p:sp>
      <p:sp>
        <p:nvSpPr>
          <p:cNvPr id="3" name="Content Placeholder 2"/>
          <p:cNvSpPr>
            <a:spLocks noGrp="1"/>
          </p:cNvSpPr>
          <p:nvPr>
            <p:ph idx="1"/>
          </p:nvPr>
        </p:nvSpPr>
        <p:spPr>
          <a:xfrm>
            <a:off x="3271156" y="864935"/>
            <a:ext cx="5872843" cy="5993065"/>
          </a:xfrm>
          <a:noFill/>
        </p:spPr>
        <p:txBody>
          <a:bodyPr/>
          <a:lstStyle/>
          <a:p>
            <a:pPr marL="0" indent="0">
              <a:buNone/>
            </a:pPr>
            <a:endParaRPr lang="en-US" sz="1900" b="1" dirty="0"/>
          </a:p>
          <a:p>
            <a:pPr lvl="0">
              <a:spcBef>
                <a:spcPts val="12"/>
              </a:spcBef>
              <a:buSzPct val="110000"/>
            </a:pPr>
            <a:r>
              <a:rPr lang="en-US" sz="1900" dirty="0"/>
              <a:t>improve the timeliness and efficiency of estimation tasks to facilitate the production of preliminary analytical files to clients</a:t>
            </a:r>
          </a:p>
          <a:p>
            <a:pPr lvl="0">
              <a:spcBef>
                <a:spcPts val="12"/>
              </a:spcBef>
              <a:buSzPct val="110000"/>
            </a:pPr>
            <a:endParaRPr lang="en-US" sz="1900" dirty="0"/>
          </a:p>
          <a:p>
            <a:pPr lvl="0">
              <a:spcBef>
                <a:spcPts val="12"/>
              </a:spcBef>
              <a:buSzPct val="110000"/>
            </a:pPr>
            <a:r>
              <a:rPr lang="en-US" sz="1900" dirty="0"/>
              <a:t>satisfy specified levels of accuracy that ensure </a:t>
            </a:r>
            <a:br>
              <a:rPr lang="en-US" sz="1900" dirty="0"/>
            </a:br>
            <a:r>
              <a:rPr lang="en-US" sz="1900" dirty="0"/>
              <a:t>data integrity</a:t>
            </a:r>
          </a:p>
          <a:p>
            <a:pPr lvl="0">
              <a:spcBef>
                <a:spcPts val="12"/>
              </a:spcBef>
              <a:buSzPct val="100000"/>
            </a:pPr>
            <a:endParaRPr lang="en-US" sz="1900" dirty="0"/>
          </a:p>
          <a:p>
            <a:pPr lvl="0">
              <a:spcBef>
                <a:spcPts val="12"/>
              </a:spcBef>
              <a:buSzPct val="110000"/>
            </a:pPr>
            <a:r>
              <a:rPr lang="en-US" sz="1900" dirty="0"/>
              <a:t>permit the user to focus energy on higher-order thinking and problem resolution</a:t>
            </a:r>
          </a:p>
          <a:p>
            <a:pPr lvl="0">
              <a:spcBef>
                <a:spcPts val="12"/>
              </a:spcBef>
              <a:buSzPct val="110000"/>
            </a:pPr>
            <a:endParaRPr lang="en-US" sz="1900" dirty="0"/>
          </a:p>
          <a:p>
            <a:pPr lvl="0">
              <a:spcBef>
                <a:spcPts val="12"/>
              </a:spcBef>
              <a:buSzPct val="110000"/>
            </a:pPr>
            <a:r>
              <a:rPr lang="en-US" sz="1900" dirty="0"/>
              <a:t>Yield more accurate, timely and cost efficient final analytical files to clients</a:t>
            </a:r>
          </a:p>
          <a:p>
            <a:pPr marL="0" lvl="0" indent="0">
              <a:spcBef>
                <a:spcPts val="12"/>
              </a:spcBef>
              <a:buSzPct val="110000"/>
              <a:buNone/>
            </a:pPr>
            <a:endParaRPr lang="en-US" sz="1900" dirty="0"/>
          </a:p>
          <a:p>
            <a:pPr marL="0" lvl="0" indent="0">
              <a:spcBef>
                <a:spcPts val="12"/>
              </a:spcBef>
              <a:buSzPct val="110000"/>
              <a:buNone/>
            </a:pPr>
            <a:r>
              <a:rPr lang="en-US" sz="1900" dirty="0"/>
              <a:t> </a:t>
            </a:r>
          </a:p>
          <a:p>
            <a:pPr>
              <a:buSzPct val="110000"/>
            </a:pPr>
            <a:endParaRPr lang="en-US" sz="1900" b="1" dirty="0"/>
          </a:p>
        </p:txBody>
      </p:sp>
    </p:spTree>
    <p:extLst>
      <p:ext uri="{BB962C8B-B14F-4D97-AF65-F5344CB8AC3E}">
        <p14:creationId xmlns:p14="http://schemas.microsoft.com/office/powerpoint/2010/main" val="270068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03450"/>
            <a:ext cx="9144001" cy="6239434"/>
          </a:xfrm>
          <a:prstGeom prst="rect">
            <a:avLst/>
          </a:prstGeom>
        </p:spPr>
      </p:pic>
      <p:sp>
        <p:nvSpPr>
          <p:cNvPr id="2" name="Title 1"/>
          <p:cNvSpPr>
            <a:spLocks noGrp="1"/>
          </p:cNvSpPr>
          <p:nvPr>
            <p:ph type="title"/>
          </p:nvPr>
        </p:nvSpPr>
        <p:spPr>
          <a:xfrm>
            <a:off x="0" y="-6150"/>
            <a:ext cx="9144000" cy="609600"/>
          </a:xfrm>
        </p:spPr>
        <p:txBody>
          <a:bodyPr/>
          <a:lstStyle/>
          <a:p>
            <a:r>
              <a:rPr lang="en-US" dirty="0"/>
              <a:t>Accelerating the MEPS Imputation Processes</a:t>
            </a:r>
          </a:p>
        </p:txBody>
      </p:sp>
      <p:sp>
        <p:nvSpPr>
          <p:cNvPr id="3" name="Content Placeholder 2"/>
          <p:cNvSpPr>
            <a:spLocks noGrp="1"/>
          </p:cNvSpPr>
          <p:nvPr>
            <p:ph idx="1"/>
          </p:nvPr>
        </p:nvSpPr>
        <p:spPr>
          <a:xfrm>
            <a:off x="586409" y="1488141"/>
            <a:ext cx="7848600" cy="4495800"/>
          </a:xfrm>
          <a:solidFill>
            <a:schemeClr val="bg1">
              <a:alpha val="82000"/>
            </a:schemeClr>
          </a:solidFill>
        </p:spPr>
        <p:txBody>
          <a:bodyPr/>
          <a:lstStyle/>
          <a:p>
            <a:pPr marL="0" indent="0">
              <a:spcBef>
                <a:spcPts val="2000"/>
              </a:spcBef>
              <a:buNone/>
            </a:pPr>
            <a:r>
              <a:rPr lang="en-US" sz="2000" b="1" dirty="0">
                <a:solidFill>
                  <a:srgbClr val="BF311A"/>
                </a:solidFill>
              </a:rPr>
              <a:t>Development of Fast Track MEPS Analytic Files</a:t>
            </a:r>
          </a:p>
          <a:p>
            <a:pPr marL="0" indent="0">
              <a:spcBef>
                <a:spcPts val="2000"/>
              </a:spcBef>
              <a:buNone/>
            </a:pPr>
            <a:r>
              <a:rPr lang="en-US" sz="2000" dirty="0"/>
              <a:t>MEPS Application: The Medical Expenditure Panel Survey (MEPS) </a:t>
            </a:r>
            <a:br>
              <a:rPr lang="en-US" sz="2000" dirty="0"/>
            </a:br>
            <a:r>
              <a:rPr lang="en-US" sz="2000" dirty="0"/>
              <a:t>is an annual national survey that collects data on health care use, expenditures, sources of payment, and insurance coverage for the </a:t>
            </a:r>
            <a:br>
              <a:rPr lang="en-US" sz="2000" dirty="0"/>
            </a:br>
            <a:r>
              <a:rPr lang="en-US" sz="2000" dirty="0"/>
              <a:t>U.S. civilian noninstitutionalized population.  It is sponsored by the Agency for Healthcare Research and Quality (AHRQ). </a:t>
            </a:r>
            <a:endParaRPr lang="en-US" sz="2000" b="1" dirty="0"/>
          </a:p>
          <a:p>
            <a:pPr marL="0" indent="0">
              <a:spcBef>
                <a:spcPts val="2000"/>
              </a:spcBef>
              <a:buNone/>
            </a:pPr>
            <a:r>
              <a:rPr lang="en-US" sz="2000" dirty="0"/>
              <a:t>Focused on imputation of medical expenditures and associated sources of payment associated with office based physician visits – responsible for ~30 percent of overall expenditures  </a:t>
            </a:r>
          </a:p>
          <a:p>
            <a:pPr marL="0" indent="0">
              <a:spcBef>
                <a:spcPts val="2000"/>
              </a:spcBef>
              <a:buNone/>
            </a:pPr>
            <a:r>
              <a:rPr lang="en-US" sz="2000" dirty="0"/>
              <a:t>For </a:t>
            </a:r>
            <a:r>
              <a:rPr lang="en-US" sz="2000"/>
              <a:t>physician office-based </a:t>
            </a:r>
            <a:r>
              <a:rPr lang="en-US" sz="2000" dirty="0"/>
              <a:t>visits, approximately 50% of the expenditure data are either completely missing or partially missing.</a:t>
            </a:r>
          </a:p>
          <a:p>
            <a:pPr marL="0" indent="0">
              <a:spcBef>
                <a:spcPts val="2000"/>
              </a:spcBef>
              <a:buNone/>
            </a:pPr>
            <a:endParaRPr lang="en-US" sz="2000" dirty="0"/>
          </a:p>
          <a:p>
            <a:pPr marL="0" indent="0">
              <a:spcBef>
                <a:spcPts val="2000"/>
              </a:spcBef>
              <a:buNone/>
            </a:pPr>
            <a:endParaRPr lang="en-US" sz="2000" dirty="0"/>
          </a:p>
          <a:p>
            <a:pPr marL="0" indent="0">
              <a:spcBef>
                <a:spcPts val="2000"/>
              </a:spcBef>
              <a:buNone/>
            </a:pPr>
            <a:endParaRPr lang="en-US" sz="2000" dirty="0"/>
          </a:p>
          <a:p>
            <a:pPr marL="0" indent="0">
              <a:spcBef>
                <a:spcPts val="2000"/>
              </a:spcBef>
              <a:buNone/>
            </a:pPr>
            <a:endParaRPr lang="en-US" sz="2000" b="1" dirty="0"/>
          </a:p>
          <a:p>
            <a:pPr marL="0" indent="0">
              <a:spcBef>
                <a:spcPts val="2000"/>
              </a:spcBef>
              <a:buNone/>
            </a:pPr>
            <a:endParaRPr lang="en-US" sz="2000" dirty="0"/>
          </a:p>
          <a:p>
            <a:pPr>
              <a:spcBef>
                <a:spcPts val="2000"/>
              </a:spcBef>
            </a:pPr>
            <a:endParaRPr lang="en-US" sz="2000" b="1" dirty="0"/>
          </a:p>
        </p:txBody>
      </p:sp>
    </p:spTree>
    <p:extLst>
      <p:ext uri="{BB962C8B-B14F-4D97-AF65-F5344CB8AC3E}">
        <p14:creationId xmlns:p14="http://schemas.microsoft.com/office/powerpoint/2010/main" val="193506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0"/>
            <a:ext cx="9144000" cy="609600"/>
          </a:xfrm>
        </p:spPr>
        <p:txBody>
          <a:bodyPr/>
          <a:lstStyle/>
          <a:p>
            <a:r>
              <a:rPr lang="en-US" dirty="0"/>
              <a:t>MEPS Expenditure Imputation</a:t>
            </a:r>
          </a:p>
        </p:txBody>
      </p:sp>
      <p:sp>
        <p:nvSpPr>
          <p:cNvPr id="3" name="TextBox 2"/>
          <p:cNvSpPr txBox="1"/>
          <p:nvPr/>
        </p:nvSpPr>
        <p:spPr>
          <a:xfrm>
            <a:off x="4876800" y="2514600"/>
            <a:ext cx="2819400" cy="3554819"/>
          </a:xfrm>
          <a:prstGeom prst="rect">
            <a:avLst/>
          </a:prstGeom>
          <a:noFill/>
        </p:spPr>
        <p:txBody>
          <a:bodyPr wrap="square" rtlCol="0">
            <a:spAutoFit/>
          </a:bodyPr>
          <a:lstStyle/>
          <a:p>
            <a:pPr marL="279400" indent="-228600">
              <a:spcBef>
                <a:spcPts val="900"/>
              </a:spcBef>
              <a:buFont typeface="Arial" charset="0"/>
              <a:buChar char="•"/>
            </a:pPr>
            <a:r>
              <a:rPr lang="en-US" sz="2000" dirty="0"/>
              <a:t>Other Federal</a:t>
            </a:r>
          </a:p>
          <a:p>
            <a:pPr marL="279400" indent="-228600">
              <a:spcBef>
                <a:spcPts val="900"/>
              </a:spcBef>
              <a:buFont typeface="Arial" charset="0"/>
              <a:buChar char="•"/>
            </a:pPr>
            <a:r>
              <a:rPr lang="en-US" sz="2000" dirty="0"/>
              <a:t>State &amp; </a:t>
            </a:r>
            <a:r>
              <a:rPr lang="en-US" sz="2000"/>
              <a:t>Local Goverment</a:t>
            </a:r>
            <a:endParaRPr lang="en-US" sz="2000" dirty="0"/>
          </a:p>
          <a:p>
            <a:pPr marL="279400" indent="-228600">
              <a:spcBef>
                <a:spcPts val="900"/>
              </a:spcBef>
              <a:buFont typeface="Arial" charset="0"/>
              <a:buChar char="•"/>
            </a:pPr>
            <a:r>
              <a:rPr lang="en-US" sz="2000" dirty="0"/>
              <a:t>Workers Compensation</a:t>
            </a:r>
          </a:p>
          <a:p>
            <a:pPr marL="279400" indent="-228600">
              <a:spcBef>
                <a:spcPts val="900"/>
              </a:spcBef>
              <a:buFont typeface="Arial" charset="0"/>
              <a:buChar char="•"/>
            </a:pPr>
            <a:r>
              <a:rPr lang="en-US" sz="2000" dirty="0"/>
              <a:t>Other Private</a:t>
            </a:r>
          </a:p>
          <a:p>
            <a:pPr marL="279400" indent="-228600">
              <a:spcBef>
                <a:spcPts val="900"/>
              </a:spcBef>
              <a:buFont typeface="Arial" charset="0"/>
              <a:buChar char="•"/>
            </a:pPr>
            <a:r>
              <a:rPr lang="en-US" sz="2000" dirty="0"/>
              <a:t>Other Public</a:t>
            </a:r>
          </a:p>
          <a:p>
            <a:pPr marL="279400" indent="-228600">
              <a:spcBef>
                <a:spcPts val="900"/>
              </a:spcBef>
              <a:buFont typeface="Arial" charset="0"/>
              <a:buChar char="•"/>
            </a:pPr>
            <a:r>
              <a:rPr lang="en-US" sz="2000" dirty="0"/>
              <a:t>Other Insurance</a:t>
            </a:r>
          </a:p>
          <a:p>
            <a:pPr marL="279400" indent="-228600">
              <a:spcBef>
                <a:spcPts val="900"/>
              </a:spcBef>
              <a:buFont typeface="Arial" charset="0"/>
              <a:buChar char="•"/>
            </a:pPr>
            <a:r>
              <a:rPr lang="en-US" sz="2000" b="1" dirty="0"/>
              <a:t>Overall Payment</a:t>
            </a:r>
          </a:p>
        </p:txBody>
      </p:sp>
      <p:sp>
        <p:nvSpPr>
          <p:cNvPr id="5" name="TextBox 4"/>
          <p:cNvSpPr txBox="1"/>
          <p:nvPr/>
        </p:nvSpPr>
        <p:spPr>
          <a:xfrm>
            <a:off x="1066800" y="1295400"/>
            <a:ext cx="7315200" cy="769441"/>
          </a:xfrm>
          <a:prstGeom prst="rect">
            <a:avLst/>
          </a:prstGeom>
          <a:noFill/>
        </p:spPr>
        <p:txBody>
          <a:bodyPr wrap="square" rtlCol="0">
            <a:spAutoFit/>
          </a:bodyPr>
          <a:lstStyle/>
          <a:p>
            <a:r>
              <a:rPr lang="en-US" sz="2200" b="1" dirty="0">
                <a:solidFill>
                  <a:srgbClr val="BF311A"/>
                </a:solidFill>
              </a:rPr>
              <a:t>Imputation is required for the following source </a:t>
            </a:r>
            <a:br>
              <a:rPr lang="en-US" sz="2200" b="1" dirty="0">
                <a:solidFill>
                  <a:srgbClr val="BF311A"/>
                </a:solidFill>
              </a:rPr>
            </a:br>
            <a:r>
              <a:rPr lang="en-US" sz="2200" b="1" dirty="0">
                <a:solidFill>
                  <a:srgbClr val="BF311A"/>
                </a:solidFill>
              </a:rPr>
              <a:t>of payment variables – a vector of payments</a:t>
            </a:r>
          </a:p>
        </p:txBody>
      </p:sp>
      <p:sp>
        <p:nvSpPr>
          <p:cNvPr id="6" name="TextBox 5"/>
          <p:cNvSpPr txBox="1"/>
          <p:nvPr/>
        </p:nvSpPr>
        <p:spPr>
          <a:xfrm>
            <a:off x="1524000" y="2514600"/>
            <a:ext cx="2819400" cy="2516073"/>
          </a:xfrm>
          <a:prstGeom prst="rect">
            <a:avLst/>
          </a:prstGeom>
          <a:noFill/>
        </p:spPr>
        <p:txBody>
          <a:bodyPr wrap="square" rtlCol="0">
            <a:spAutoFit/>
          </a:bodyPr>
          <a:lstStyle/>
          <a:p>
            <a:pPr marL="285750" indent="-171450">
              <a:spcBef>
                <a:spcPts val="900"/>
              </a:spcBef>
              <a:buFont typeface="Arial" charset="0"/>
              <a:buChar char="•"/>
            </a:pPr>
            <a:r>
              <a:rPr lang="en-US" sz="2000" dirty="0"/>
              <a:t>Family</a:t>
            </a:r>
          </a:p>
          <a:p>
            <a:pPr marL="285750" indent="-171450">
              <a:spcBef>
                <a:spcPts val="900"/>
              </a:spcBef>
              <a:buFont typeface="Arial" charset="0"/>
              <a:buChar char="•"/>
            </a:pPr>
            <a:r>
              <a:rPr lang="en-US" sz="2000" dirty="0"/>
              <a:t>Medicare</a:t>
            </a:r>
          </a:p>
          <a:p>
            <a:pPr marL="285750" indent="-171450">
              <a:spcBef>
                <a:spcPts val="900"/>
              </a:spcBef>
              <a:buFont typeface="Arial" charset="0"/>
              <a:buChar char="•"/>
            </a:pPr>
            <a:r>
              <a:rPr lang="en-US" sz="2000" dirty="0"/>
              <a:t>Medicaid</a:t>
            </a:r>
          </a:p>
          <a:p>
            <a:pPr marL="285750" indent="-171450">
              <a:spcBef>
                <a:spcPts val="900"/>
              </a:spcBef>
              <a:buFont typeface="Arial" charset="0"/>
              <a:buChar char="•"/>
            </a:pPr>
            <a:r>
              <a:rPr lang="en-US" sz="2000" dirty="0"/>
              <a:t>Private Insurance</a:t>
            </a:r>
          </a:p>
          <a:p>
            <a:pPr marL="285750" indent="-171450">
              <a:spcBef>
                <a:spcPts val="900"/>
              </a:spcBef>
              <a:buFont typeface="Arial" charset="0"/>
              <a:buChar char="•"/>
            </a:pPr>
            <a:r>
              <a:rPr lang="en-US" sz="2000"/>
              <a:t>Veterans</a:t>
            </a:r>
            <a:r>
              <a:rPr lang="en-US" sz="2000" dirty="0"/>
              <a:t>/</a:t>
            </a:r>
            <a:r>
              <a:rPr lang="en-US" sz="2000" dirty="0" err="1"/>
              <a:t>Champva</a:t>
            </a:r>
            <a:endParaRPr lang="en-US" sz="2000" dirty="0"/>
          </a:p>
          <a:p>
            <a:pPr marL="285750" indent="-171450">
              <a:spcBef>
                <a:spcPts val="900"/>
              </a:spcBef>
              <a:buFont typeface="Arial" charset="0"/>
              <a:buChar char="•"/>
            </a:pPr>
            <a:r>
              <a:rPr lang="en-US" sz="2000" dirty="0"/>
              <a:t>Tricare</a:t>
            </a:r>
          </a:p>
        </p:txBody>
      </p:sp>
    </p:spTree>
    <p:extLst>
      <p:ext uri="{BB962C8B-B14F-4D97-AF65-F5344CB8AC3E}">
        <p14:creationId xmlns:p14="http://schemas.microsoft.com/office/powerpoint/2010/main" val="290253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4483"/>
            <a:ext cx="9144000" cy="609600"/>
          </a:xfrm>
        </p:spPr>
        <p:txBody>
          <a:bodyPr/>
          <a:lstStyle/>
          <a:p>
            <a:r>
              <a:rPr lang="en-US" dirty="0"/>
              <a:t>Fast-Track Imputation Procedures</a:t>
            </a:r>
          </a:p>
        </p:txBody>
      </p:sp>
      <p:sp>
        <p:nvSpPr>
          <p:cNvPr id="3" name="Content Placeholder 2"/>
          <p:cNvSpPr>
            <a:spLocks noGrp="1"/>
          </p:cNvSpPr>
          <p:nvPr>
            <p:ph idx="1"/>
          </p:nvPr>
        </p:nvSpPr>
        <p:spPr>
          <a:xfrm>
            <a:off x="1714500" y="1371600"/>
            <a:ext cx="5715000" cy="4419600"/>
          </a:xfrm>
          <a:solidFill>
            <a:schemeClr val="bg1">
              <a:alpha val="86000"/>
            </a:schemeClr>
          </a:solidFill>
        </p:spPr>
        <p:txBody>
          <a:bodyPr/>
          <a:lstStyle/>
          <a:p>
            <a:pPr>
              <a:spcBef>
                <a:spcPts val="2000"/>
              </a:spcBef>
              <a:buSzPct val="110000"/>
            </a:pPr>
            <a:r>
              <a:rPr lang="en-US" sz="2000" dirty="0"/>
              <a:t>The first phase required an initial using conventional imputation methods, such as the weighted sequential hot deck. </a:t>
            </a:r>
          </a:p>
          <a:p>
            <a:pPr>
              <a:spcBef>
                <a:spcPts val="2000"/>
              </a:spcBef>
              <a:buSzPct val="110000"/>
            </a:pPr>
            <a:r>
              <a:rPr lang="en-US" sz="2000" dirty="0"/>
              <a:t>Models were fit to identify the most salient factors associated with expenditures for physician office visits. </a:t>
            </a:r>
          </a:p>
          <a:p>
            <a:pPr>
              <a:spcBef>
                <a:spcPts val="2000"/>
              </a:spcBef>
              <a:buSzPct val="110000"/>
            </a:pPr>
            <a:r>
              <a:rPr lang="en-US" sz="2000" dirty="0"/>
              <a:t>Newly imputed MEPS expenditure data were compared with the final MEPS analytic files via summary statistics and source of payment distributions. </a:t>
            </a:r>
          </a:p>
          <a:p>
            <a:pPr>
              <a:spcBef>
                <a:spcPts val="2000"/>
              </a:spcBef>
              <a:buSzPct val="110000"/>
            </a:pPr>
            <a:endParaRPr lang="en-US" sz="2000" dirty="0"/>
          </a:p>
        </p:txBody>
      </p:sp>
    </p:spTree>
    <p:extLst>
      <p:ext uri="{BB962C8B-B14F-4D97-AF65-F5344CB8AC3E}">
        <p14:creationId xmlns:p14="http://schemas.microsoft.com/office/powerpoint/2010/main" val="262844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0"/>
            <a:ext cx="9144000" cy="609600"/>
          </a:xfrm>
        </p:spPr>
        <p:txBody>
          <a:bodyPr/>
          <a:lstStyle/>
          <a:p>
            <a:r>
              <a:rPr lang="en-US" dirty="0"/>
              <a:t>Determination of predictors</a:t>
            </a:r>
          </a:p>
        </p:txBody>
      </p:sp>
      <p:sp>
        <p:nvSpPr>
          <p:cNvPr id="3" name="Content Placeholder 2"/>
          <p:cNvSpPr>
            <a:spLocks noGrp="1"/>
          </p:cNvSpPr>
          <p:nvPr>
            <p:ph idx="1"/>
          </p:nvPr>
        </p:nvSpPr>
        <p:spPr>
          <a:xfrm>
            <a:off x="533400" y="1295400"/>
            <a:ext cx="8229600" cy="5211763"/>
          </a:xfrm>
        </p:spPr>
        <p:txBody>
          <a:bodyPr/>
          <a:lstStyle/>
          <a:p>
            <a:pPr marL="0" indent="0">
              <a:spcBef>
                <a:spcPts val="2000"/>
              </a:spcBef>
              <a:buNone/>
            </a:pPr>
            <a:r>
              <a:rPr lang="en-US" sz="2000" b="1" dirty="0">
                <a:solidFill>
                  <a:srgbClr val="C00000"/>
                </a:solidFill>
              </a:rPr>
              <a:t>Models were fit to identify the most salient factors associated </a:t>
            </a:r>
            <a:br>
              <a:rPr lang="en-US" sz="2000" b="1" dirty="0">
                <a:solidFill>
                  <a:srgbClr val="C00000"/>
                </a:solidFill>
              </a:rPr>
            </a:br>
            <a:r>
              <a:rPr lang="en-US" sz="2000" b="1" dirty="0">
                <a:solidFill>
                  <a:srgbClr val="C00000"/>
                </a:solidFill>
              </a:rPr>
              <a:t>with expenditures for physician office visits. These serve as important imputation class variables/factors in prediction models</a:t>
            </a:r>
            <a:endParaRPr lang="en-US" sz="2000" dirty="0">
              <a:solidFill>
                <a:srgbClr val="C00000"/>
              </a:solidFill>
            </a:endParaRPr>
          </a:p>
          <a:p>
            <a:pPr marL="0" indent="0">
              <a:spcBef>
                <a:spcPts val="2000"/>
              </a:spcBef>
              <a:buNone/>
            </a:pPr>
            <a:r>
              <a:rPr lang="en-US" sz="2000" dirty="0"/>
              <a:t>Initial explanatory variables in model specification based on previous studies and association with the outcome, which include: </a:t>
            </a:r>
          </a:p>
          <a:p>
            <a:pPr marL="0" indent="0">
              <a:spcBef>
                <a:spcPts val="2000"/>
              </a:spcBef>
              <a:buNone/>
            </a:pPr>
            <a:r>
              <a:rPr lang="en-US" sz="2000" dirty="0"/>
              <a:t>whether surgery was performed, medical services-EEG, EKG, LABTEST, MRI, mammography, anesthesia in addition to age, sex, race/ethnicity, region, insurance coverage, Medicare, Medicaid, HMO, Tricare/</a:t>
            </a:r>
            <a:r>
              <a:rPr lang="en-US" sz="2000" dirty="0" err="1"/>
              <a:t>ChampVA</a:t>
            </a:r>
            <a:r>
              <a:rPr lang="en-US" sz="2000" dirty="0"/>
              <a:t>, and perceived health status. </a:t>
            </a:r>
          </a:p>
          <a:p>
            <a:pPr>
              <a:spcBef>
                <a:spcPts val="2000"/>
              </a:spcBef>
            </a:pPr>
            <a:endParaRPr lang="en-US" sz="2000" dirty="0"/>
          </a:p>
        </p:txBody>
      </p:sp>
    </p:spTree>
    <p:extLst>
      <p:ext uri="{BB962C8B-B14F-4D97-AF65-F5344CB8AC3E}">
        <p14:creationId xmlns:p14="http://schemas.microsoft.com/office/powerpoint/2010/main" val="70193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62000"/>
            <a:ext cx="9144000" cy="6400800"/>
          </a:xfrm>
          <a:prstGeom prst="rect">
            <a:avLst/>
          </a:prstGeom>
        </p:spPr>
      </p:pic>
      <p:sp>
        <p:nvSpPr>
          <p:cNvPr id="2" name="Title 1"/>
          <p:cNvSpPr>
            <a:spLocks noGrp="1"/>
          </p:cNvSpPr>
          <p:nvPr>
            <p:ph type="title"/>
          </p:nvPr>
        </p:nvSpPr>
        <p:spPr>
          <a:xfrm>
            <a:off x="0" y="0"/>
            <a:ext cx="9144000" cy="762000"/>
          </a:xfrm>
        </p:spPr>
        <p:txBody>
          <a:bodyPr/>
          <a:lstStyle/>
          <a:p>
            <a:r>
              <a:rPr lang="en-US" dirty="0"/>
              <a:t>Building the prototype</a:t>
            </a:r>
          </a:p>
        </p:txBody>
      </p:sp>
      <p:sp>
        <p:nvSpPr>
          <p:cNvPr id="3" name="Content Placeholder 2"/>
          <p:cNvSpPr>
            <a:spLocks noGrp="1"/>
          </p:cNvSpPr>
          <p:nvPr>
            <p:ph idx="1"/>
          </p:nvPr>
        </p:nvSpPr>
        <p:spPr>
          <a:xfrm>
            <a:off x="533400" y="1417637"/>
            <a:ext cx="8229600" cy="3916363"/>
          </a:xfrm>
          <a:solidFill>
            <a:schemeClr val="bg1">
              <a:alpha val="84000"/>
            </a:schemeClr>
          </a:solidFill>
        </p:spPr>
        <p:txBody>
          <a:bodyPr/>
          <a:lstStyle/>
          <a:p>
            <a:pPr marL="0" indent="0">
              <a:spcBef>
                <a:spcPts val="2000"/>
              </a:spcBef>
              <a:buNone/>
            </a:pPr>
            <a:r>
              <a:rPr lang="en-US" sz="2000" dirty="0"/>
              <a:t>Levels of permissible variation in expenditures and sources of payment were initially determined based on the observed differentials in estimates between actual 2007 and 2008 MEPS data. </a:t>
            </a:r>
          </a:p>
          <a:p>
            <a:pPr marL="0" indent="0">
              <a:spcBef>
                <a:spcPts val="2000"/>
              </a:spcBef>
              <a:buNone/>
            </a:pPr>
            <a:r>
              <a:rPr lang="en-US" sz="2000" dirty="0"/>
              <a:t>The adjusted newly imputed 2009 data was also compared to the prior year 2008 actual data on overall expenditures and sources of payment to inform specifications for levels of permissible variations over time.</a:t>
            </a:r>
          </a:p>
          <a:p>
            <a:pPr marL="0" indent="0">
              <a:spcBef>
                <a:spcPts val="2000"/>
              </a:spcBef>
              <a:buNone/>
            </a:pPr>
            <a:r>
              <a:rPr lang="en-US" sz="2000" dirty="0"/>
              <a:t>The process was repeated for 2010-2013 MEPS data, using AI and ML techniques to incorporate the prior knowledge acquired in improving the imputation procedures.</a:t>
            </a:r>
          </a:p>
          <a:p>
            <a:pPr marL="0" indent="0">
              <a:spcBef>
                <a:spcPts val="2000"/>
              </a:spcBef>
              <a:buNone/>
            </a:pPr>
            <a:endParaRPr lang="en-US" sz="2000" dirty="0"/>
          </a:p>
          <a:p>
            <a:pPr marL="0" indent="0">
              <a:spcBef>
                <a:spcPts val="2000"/>
              </a:spcBef>
              <a:buNone/>
            </a:pPr>
            <a:endParaRPr lang="en-US" sz="2000" dirty="0"/>
          </a:p>
        </p:txBody>
      </p:sp>
    </p:spTree>
    <p:extLst>
      <p:ext uri="{BB962C8B-B14F-4D97-AF65-F5344CB8AC3E}">
        <p14:creationId xmlns:p14="http://schemas.microsoft.com/office/powerpoint/2010/main" val="172924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3216" y="592817"/>
            <a:ext cx="3931920" cy="6265184"/>
          </a:xfrm>
          <a:prstGeom prst="rect">
            <a:avLst/>
          </a:prstGeom>
        </p:spPr>
      </p:pic>
      <p:sp>
        <p:nvSpPr>
          <p:cNvPr id="2" name="Title 1"/>
          <p:cNvSpPr>
            <a:spLocks noGrp="1"/>
          </p:cNvSpPr>
          <p:nvPr>
            <p:ph type="title"/>
          </p:nvPr>
        </p:nvSpPr>
        <p:spPr>
          <a:xfrm>
            <a:off x="0" y="-16783"/>
            <a:ext cx="9144000" cy="609600"/>
          </a:xfrm>
        </p:spPr>
        <p:txBody>
          <a:bodyPr/>
          <a:lstStyle/>
          <a:p>
            <a:r>
              <a:rPr lang="en-US" dirty="0"/>
              <a:t>Diagnostics</a:t>
            </a:r>
          </a:p>
        </p:txBody>
      </p:sp>
      <p:sp>
        <p:nvSpPr>
          <p:cNvPr id="3" name="Content Placeholder 2"/>
          <p:cNvSpPr>
            <a:spLocks noGrp="1"/>
          </p:cNvSpPr>
          <p:nvPr>
            <p:ph idx="1"/>
          </p:nvPr>
        </p:nvSpPr>
        <p:spPr>
          <a:xfrm>
            <a:off x="457200" y="990600"/>
            <a:ext cx="4267200" cy="4343400"/>
          </a:xfrm>
        </p:spPr>
        <p:txBody>
          <a:bodyPr/>
          <a:lstStyle/>
          <a:p>
            <a:pPr marL="0" indent="0">
              <a:spcBef>
                <a:spcPts val="1600"/>
              </a:spcBef>
              <a:buNone/>
            </a:pPr>
            <a:r>
              <a:rPr lang="en-US" sz="2000" b="1" dirty="0">
                <a:solidFill>
                  <a:srgbClr val="BF311A"/>
                </a:solidFill>
              </a:rPr>
              <a:t>The diagnostic criteria included:</a:t>
            </a:r>
          </a:p>
          <a:p>
            <a:pPr lvl="0">
              <a:spcBef>
                <a:spcPts val="1600"/>
              </a:spcBef>
              <a:buSzPct val="110000"/>
            </a:pPr>
            <a:r>
              <a:rPr lang="en-US" sz="2000" dirty="0"/>
              <a:t>statistical tests to assess the convergence in the expenditure estimates between the fast track and existing MEPS imputed estimates;</a:t>
            </a:r>
          </a:p>
          <a:p>
            <a:pPr lvl="0">
              <a:spcBef>
                <a:spcPts val="1600"/>
              </a:spcBef>
              <a:buSzPct val="110000"/>
            </a:pPr>
            <a:r>
              <a:rPr lang="en-US" sz="2000" dirty="0"/>
              <a:t>statistical tests to assess the convergence in the estimated medical expenditure distributions and their concentration between the fast track and existing MEPS imputed estimates;</a:t>
            </a:r>
          </a:p>
          <a:p>
            <a:pPr>
              <a:spcBef>
                <a:spcPts val="1600"/>
              </a:spcBef>
              <a:buSzPct val="110000"/>
            </a:pPr>
            <a:r>
              <a:rPr lang="en-US" sz="2000" dirty="0"/>
              <a:t>assessments of the alignment of statistically significant measures in analytic models predicting medical expenditures </a:t>
            </a:r>
          </a:p>
        </p:txBody>
      </p:sp>
    </p:spTree>
    <p:extLst>
      <p:ext uri="{BB962C8B-B14F-4D97-AF65-F5344CB8AC3E}">
        <p14:creationId xmlns:p14="http://schemas.microsoft.com/office/powerpoint/2010/main" val="1124312855"/>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Corporate_Template(2)" id="{27922F86-A962-2047-93EA-7C8C230F5A79}" vid="{F34133DD-8850-9043-87E6-9711F308A4E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54087</TotalTime>
  <Words>2059</Words>
  <Application>Microsoft Office PowerPoint</Application>
  <PresentationFormat>On-screen Show (4:3)</PresentationFormat>
  <Paragraphs>833</Paragraphs>
  <Slides>29</Slides>
  <Notes>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SimSun</vt:lpstr>
      <vt:lpstr>Adobe Caslon Pro</vt:lpstr>
      <vt:lpstr>Arial</vt:lpstr>
      <vt:lpstr>Arial Narrow</vt:lpstr>
      <vt:lpstr>Calibri</vt:lpstr>
      <vt:lpstr>Calibri Light</vt:lpstr>
      <vt:lpstr>msgothic</vt:lpstr>
      <vt:lpstr>Times New Roman</vt:lpstr>
      <vt:lpstr>Times New Roman Bold</vt:lpstr>
      <vt:lpstr>Verdana</vt:lpstr>
      <vt:lpstr>Wingdings</vt:lpstr>
      <vt:lpstr>ヒラギノ角ゴ Pro W3</vt:lpstr>
      <vt:lpstr>1_RTI Corporate</vt:lpstr>
      <vt:lpstr>Custom Design</vt:lpstr>
      <vt:lpstr>2_RTI Corporate</vt:lpstr>
      <vt:lpstr>3_RTI Corporate</vt:lpstr>
      <vt:lpstr>Office Theme</vt:lpstr>
      <vt:lpstr>4_RTI Corporate</vt:lpstr>
      <vt:lpstr>AI and machine learning derived efficiencies for large scale survey estimation efforts</vt:lpstr>
      <vt:lpstr>Agenda</vt:lpstr>
      <vt:lpstr>  Development of AI-derived processes that:   </vt:lpstr>
      <vt:lpstr>Accelerating the MEPS Imputation Processes</vt:lpstr>
      <vt:lpstr>MEPS Expenditure Imputation</vt:lpstr>
      <vt:lpstr>Fast-Track Imputation Procedures</vt:lpstr>
      <vt:lpstr>Determination of predictors</vt:lpstr>
      <vt:lpstr>Building the prototype</vt:lpstr>
      <vt:lpstr>Diagnostics</vt:lpstr>
      <vt:lpstr>PowerPoint Presentation</vt:lpstr>
      <vt:lpstr>PowerPoint Presentation</vt:lpstr>
      <vt:lpstr>PowerPoint Presentation</vt:lpstr>
      <vt:lpstr>PowerPoint Presentation</vt:lpstr>
      <vt:lpstr>PowerPoint Presentation</vt:lpstr>
      <vt:lpstr>Signal from Prior Year</vt:lpstr>
      <vt:lpstr>PowerPoint Presentation</vt:lpstr>
      <vt:lpstr>PowerPoint Presentation</vt:lpstr>
      <vt:lpstr>PowerPoint Presentation</vt:lpstr>
      <vt:lpstr>PowerPoint Presentation</vt:lpstr>
      <vt:lpstr>Reverse Engineering the Imputation Process</vt:lpstr>
      <vt:lpstr>Hybrid Approach</vt:lpstr>
      <vt:lpstr>MEPS Random Forest Results</vt:lpstr>
      <vt:lpstr>2014 Fast-track ML Imputation Results</vt:lpstr>
      <vt:lpstr>2014 Fast-track ML Imputation Results</vt:lpstr>
      <vt:lpstr>2014 Fast-track ML Imputation Results</vt:lpstr>
      <vt:lpstr>2014 Fast-track ML Imputation Results (continued)</vt:lpstr>
      <vt:lpstr>Fast Track Imputation Advances</vt:lpstr>
      <vt:lpstr> Innovations in Estimation and Imputation </vt:lpstr>
      <vt:lpstr> AI and machine learning derived efficiencies for large scale survey estimation efforts   </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Weaver</dc:creator>
  <cp:lastModifiedBy>Cohen, Steven</cp:lastModifiedBy>
  <cp:revision>2872</cp:revision>
  <cp:lastPrinted>2018-10-17T20:22:48Z</cp:lastPrinted>
  <dcterms:created xsi:type="dcterms:W3CDTF">2012-01-17T23:59:53Z</dcterms:created>
  <dcterms:modified xsi:type="dcterms:W3CDTF">2018-10-17T20:29:54Z</dcterms:modified>
</cp:coreProperties>
</file>