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3" r:id="rId2"/>
    <p:sldId id="383" r:id="rId3"/>
    <p:sldId id="364" r:id="rId4"/>
    <p:sldId id="365" r:id="rId5"/>
    <p:sldId id="366" r:id="rId6"/>
    <p:sldId id="374" r:id="rId7"/>
    <p:sldId id="375" r:id="rId8"/>
    <p:sldId id="379" r:id="rId9"/>
    <p:sldId id="376" r:id="rId10"/>
    <p:sldId id="377" r:id="rId11"/>
    <p:sldId id="378" r:id="rId12"/>
    <p:sldId id="380" r:id="rId13"/>
    <p:sldId id="381" r:id="rId14"/>
    <p:sldId id="382" r:id="rId15"/>
    <p:sldId id="36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F72"/>
    <a:srgbClr val="078390"/>
    <a:srgbClr val="FFFFFF"/>
    <a:srgbClr val="5191CD"/>
    <a:srgbClr val="D1380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54" autoAdjust="0"/>
  </p:normalViewPr>
  <p:slideViewPr>
    <p:cSldViewPr snapToGrid="0" snapToObjects="1">
      <p:cViewPr varScale="1">
        <p:scale>
          <a:sx n="85" d="100"/>
          <a:sy n="85" d="100"/>
        </p:scale>
        <p:origin x="-91" y="-86"/>
      </p:cViewPr>
      <p:guideLst>
        <p:guide orient="horz" pos="2160"/>
        <p:guide orient="horz" pos="32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21.10.2020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21.10.2020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ene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146DE7-15B9-6F42-95AD-FC9F561396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Type presentation title here (max. 50 characters)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Type subtitle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Firstname Lastname</a:t>
            </a:r>
            <a:endParaRPr lang="fi-FI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xmlns="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01C9BF4F-D0B8-4DF6-A489-8FD836F97B2A}" type="datetime1">
              <a:rPr lang="en-US" smtClean="0"/>
              <a:pPr/>
              <a:t>10/21/2020</a:t>
            </a:fld>
            <a:endParaRPr lang="fi-FI" dirty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xmlns="" id="{B6747A57-6FA4-0E46-B932-64F750329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Finns of various ethnic backgrounds and age groups">
            <a:extLst>
              <a:ext uri="{FF2B5EF4-FFF2-40B4-BE49-F238E27FC236}">
                <a16:creationId xmlns:a16="http://schemas.microsoft.com/office/drawing/2014/main" xmlns="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xmlns="" id="{5D86BEE0-10F8-6947-BB77-5E096F12B7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xmlns="" id="{6C9EAF38-6ACF-3443-9D35-F19AF4173D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grpSp>
        <p:nvGrpSpPr>
          <p:cNvPr id="33" name="Group 17" descr="THL:n logo">
            <a:extLst>
              <a:ext uri="{FF2B5EF4-FFF2-40B4-BE49-F238E27FC236}">
                <a16:creationId xmlns:a16="http://schemas.microsoft.com/office/drawing/2014/main" xmlns="" id="{2040C763-9F05-4FE5-B6BB-8D21B47A297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xmlns="" id="{1702AE8E-05B0-400A-8D8D-B856B77A28B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xmlns="" id="{08ABFE27-8814-4942-B88E-5D847DFDE2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xmlns="" id="{8C3580F3-B5AB-41A7-BB32-1F8683856A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Oval 8">
              <a:extLst>
                <a:ext uri="{FF2B5EF4-FFF2-40B4-BE49-F238E27FC236}">
                  <a16:creationId xmlns:a16="http://schemas.microsoft.com/office/drawing/2014/main" xmlns="" id="{BEC95DF9-07D9-4CC1-B4DA-D7D271355F4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xmlns="" id="{373CF6F0-05E2-42A7-AA5A-0BD3F0279E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xmlns="" id="{3C7C9FB1-E3AC-41CB-8704-1C2D172D999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xmlns="" id="{FD7A3DE0-F947-4EA0-A72D-3861770FC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xmlns="" id="{DEB2776E-F5DA-4533-BDBB-DDF6809A7CD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xmlns="" id="{9456E1ED-6E50-41D4-B52B-DD85EE7D653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3700D23-D136-4BD5-9D5C-AA309AF6DB95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Finnish Institute for Health and Welfare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turquoise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06C448E-5766-7E49-99CA-79DF56E2F1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674F886-1BDF-5B42-B756-9298229992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87DCA5-B6E7-9C41-8398-E8E0F0764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xmlns="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A16071FA-9075-4024-AA09-3D9A1AD907A8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Photos of various generations">
            <a:extLst>
              <a:ext uri="{FF2B5EF4-FFF2-40B4-BE49-F238E27FC236}">
                <a16:creationId xmlns:a16="http://schemas.microsoft.com/office/drawing/2014/main" xmlns="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pink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39C72-9ED2-F749-859D-FD7C1CBE2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AB765CC-C404-484F-8074-6F75E6D19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xmlns="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31128D9-EEBF-4F45-A268-45F1629E93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4AABBFC-E632-48F4-9C9F-F5C1E6883C04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6" name="Kuva 15" descr="Photos of THL people at work">
            <a:extLst>
              <a:ext uri="{FF2B5EF4-FFF2-40B4-BE49-F238E27FC236}">
                <a16:creationId xmlns:a16="http://schemas.microsoft.com/office/drawing/2014/main" xmlns="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blue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DF186A6-5757-EB45-884D-547B434A3D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2CF501-2D67-C548-86F5-386AE9BA77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xmlns="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21" name="Picture 20" descr="Photos of Finns in daily activities">
            <a:extLst>
              <a:ext uri="{FF2B5EF4-FFF2-40B4-BE49-F238E27FC236}">
                <a16:creationId xmlns:a16="http://schemas.microsoft.com/office/drawing/2014/main" xmlns="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EF3BED7-B95B-D84F-AF4D-BB32290360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B53142CB-6317-4516-B440-4EDFD0A8A2A2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Firstname Lastname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xmlns="" id="{44F2EFD4-1C67-40EB-A6B2-4E4E67946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xmlns="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resear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08D9F56-578C-FA48-B005-7E511BB49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xmlns="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Type presentation title here (max. 50 characters)</a:t>
            </a:r>
            <a:endParaRPr lang="en-GB" dirty="0"/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xmlns="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dirty="0"/>
              <a:t>Type subtitle here</a:t>
            </a:r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xmlns="" id="{B6747A57-6FA4-0E46-B932-64F750329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Photo collage of THL's research activities">
            <a:extLst>
              <a:ext uri="{FF2B5EF4-FFF2-40B4-BE49-F238E27FC236}">
                <a16:creationId xmlns:a16="http://schemas.microsoft.com/office/drawing/2014/main" xmlns="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xmlns="" id="{5D86BEE0-10F8-6947-BB77-5E096F12B7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grpSp>
        <p:nvGrpSpPr>
          <p:cNvPr id="22" name="Group 17" descr="THL:n logo">
            <a:extLst>
              <a:ext uri="{FF2B5EF4-FFF2-40B4-BE49-F238E27FC236}">
                <a16:creationId xmlns:a16="http://schemas.microsoft.com/office/drawing/2014/main" xmlns="" id="{64D6A81C-C30B-40FE-BECC-FE10CBC27D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04157" y="519848"/>
            <a:ext cx="1896143" cy="677099"/>
            <a:chOff x="2633663" y="2192338"/>
            <a:chExt cx="6926262" cy="2473325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4ECAF118-777D-4C53-BAD2-89144D13081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3D663EC5-0453-484A-B3BE-6D683C53C07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17008E42-981F-4E73-80F2-F75E2BB3607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xmlns="" id="{C9135A5B-549B-49D5-AB03-C53089D90F0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xmlns="" id="{AE51EE85-F28D-4371-A8E0-E13C7D5042E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xmlns="" id="{41E45731-52EA-4DD4-A4B1-14658F64780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xmlns="" id="{BED394E4-4F3C-4A35-8026-159AF36F52C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xmlns="" id="{E3BA7083-CD0D-4AB7-87B3-4C19942A0C7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xmlns="" id="{C2A10138-9146-4C2F-B7AD-68F3CB7324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3" name="Kuva 32">
            <a:extLst>
              <a:ext uri="{FF2B5EF4-FFF2-40B4-BE49-F238E27FC236}">
                <a16:creationId xmlns:a16="http://schemas.microsoft.com/office/drawing/2014/main" xmlns="" id="{B27ACDFD-A0DB-462E-A696-D186D7DA9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xmlns="" id="{863EDC62-BB49-CF40-B45C-B7F2E201C3A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en-GB" dirty="0" err="1"/>
              <a:t>Firstname Lastname</a:t>
            </a:r>
            <a:endParaRPr lang="fi-FI" dirty="0"/>
          </a:p>
        </p:txBody>
      </p:sp>
      <p:sp>
        <p:nvSpPr>
          <p:cNvPr id="36" name="Date Placeholder 24">
            <a:extLst>
              <a:ext uri="{FF2B5EF4-FFF2-40B4-BE49-F238E27FC236}">
                <a16:creationId xmlns:a16="http://schemas.microsoft.com/office/drawing/2014/main" xmlns="" id="{7E73208C-9D46-DA4F-B2EF-A53E97F8F1D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DCE90C91-16CE-40BF-839A-B8F5DFF95AE7}" type="datetime1">
              <a:rPr lang="en-US" smtClean="0"/>
              <a:pPr/>
              <a:t>10/21/2020</a:t>
            </a:fld>
            <a:endParaRPr lang="fi-FI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0F30BA3-8A17-44FE-B270-F5F782AC54E3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Finnish Institute for Health and Welfare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3D6202-045A-4CFF-B03A-5265A7167FBD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xmlns="" id="{4FC5FEAD-1E52-4459-9AD4-4ECAB4A189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025E91-7669-4843-BB4C-77EB4C71AE29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943DCB-A928-42D0-B0F7-24875B9BBC05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blocks - gre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8F564523-C3CA-4652-9789-03A0F16FE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Page title</a:t>
            </a:r>
            <a:endParaRPr lang="fi-F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9962A9-7C67-4023-B3A1-37C8113D91B9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project/unit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B034028-560C-6F4C-99E6-6B3F96688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>
                <a:schemeClr val="tx1"/>
              </a:buClr>
              <a:defRPr sz="2200" spc="-30" baseline="0"/>
            </a:lvl1pPr>
            <a:lvl2pPr marL="715963" indent="-358775">
              <a:buClr>
                <a:schemeClr val="tx1"/>
              </a:buClr>
              <a:tabLst/>
              <a:defRPr sz="1800"/>
            </a:lvl2pPr>
            <a:lvl3pPr marL="985838" indent="-269875">
              <a:buClr>
                <a:schemeClr val="tx1"/>
              </a:buClr>
              <a:tabLst/>
              <a:defRPr sz="1800"/>
            </a:lvl3pPr>
            <a:lvl4pPr marL="1255713" indent="-269875">
              <a:buClr>
                <a:schemeClr val="tx1"/>
              </a:buClr>
              <a:tabLst/>
              <a:defRPr sz="1800"/>
            </a:lvl4pPr>
            <a:lvl5pPr marL="1435100" indent="-179388">
              <a:buClr>
                <a:schemeClr val="tx1"/>
              </a:buClr>
              <a:tabLst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xmlns="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5D1636-48C5-417C-8CE9-A31987FA2259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D11757-E046-CB48-9B02-9793465503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C7A070-3E16-F945-AF96-B16411F624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xmlns="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pic>
        <p:nvPicPr>
          <p:cNvPr id="4" name="Kuva 3" descr="Photos of Finns in outdoor activities">
            <a:extLst>
              <a:ext uri="{FF2B5EF4-FFF2-40B4-BE49-F238E27FC236}">
                <a16:creationId xmlns:a16="http://schemas.microsoft.com/office/drawing/2014/main" xmlns="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D5B1D24-37E0-494E-8C4C-BEADAC004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CAD15BF7-4FBA-48F8-B289-57B823F53BC4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90C250-FEB2-2646-95A8-D493DDAFB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- green - insert own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DFA579F-4234-EF4C-99D9-D00A5A929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459CBF1-7D29-974D-B4B9-09D2BA34E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xmlns="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xmlns="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en-GB" dirty="0"/>
              <a:t>Insert pull quote here or remove the text box and quote marks.</a:t>
            </a:r>
            <a:endParaRPr lang="fi-FI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xmlns="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Insert picture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FC0D76E2-DB15-4E56-B9CC-2DEAEA538C42}" type="datetime1">
              <a:rPr lang="en-US" smtClean="0"/>
              <a:pPr/>
              <a:t>10/21/2020</a:t>
            </a:fld>
            <a:endParaRPr lang="fi-F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Firstname Lastname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xmlns="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Type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Text level  2</a:t>
            </a:r>
          </a:p>
          <a:p>
            <a:pPr lvl="2"/>
            <a:r>
              <a:rPr lang="en-US" dirty="0"/>
              <a:t>Text level 3</a:t>
            </a:r>
          </a:p>
          <a:p>
            <a:pPr lvl="3"/>
            <a:r>
              <a:rPr lang="en-US" dirty="0"/>
              <a:t>Text level 4</a:t>
            </a:r>
          </a:p>
          <a:p>
            <a:pPr lvl="4"/>
            <a:r>
              <a:rPr lang="en-US" dirty="0"/>
              <a:t>Text level 5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DA2CC309-71EE-49EE-938B-D7E149792AA6}" type="datetime1">
              <a:rPr lang="en-US" smtClean="0"/>
              <a:pPr/>
              <a:t>10/21/2020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Firstname Lastname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9" name="Group 17">
            <a:extLst>
              <a:ext uri="{FF2B5EF4-FFF2-40B4-BE49-F238E27FC236}">
                <a16:creationId xmlns:a16="http://schemas.microsoft.com/office/drawing/2014/main" xmlns="" id="{7E0E12FC-D761-4D04-90EC-7F07BD788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20725" y="6527292"/>
            <a:ext cx="689711" cy="246291"/>
            <a:chOff x="2633663" y="2192338"/>
            <a:chExt cx="6926262" cy="2473325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xmlns="" id="{60C26619-2D90-4997-9BA6-2BFC19057EA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5743575" y="2598738"/>
              <a:ext cx="985838" cy="1857375"/>
            </a:xfrm>
            <a:custGeom>
              <a:avLst/>
              <a:gdLst>
                <a:gd name="T0" fmla="*/ 1818 w 2733"/>
                <a:gd name="T1" fmla="*/ 2142 h 5151"/>
                <a:gd name="T2" fmla="*/ 2733 w 2733"/>
                <a:gd name="T3" fmla="*/ 2142 h 5151"/>
                <a:gd name="T4" fmla="*/ 2733 w 2733"/>
                <a:gd name="T5" fmla="*/ 1087 h 5151"/>
                <a:gd name="T6" fmla="*/ 1816 w 2733"/>
                <a:gd name="T7" fmla="*/ 1087 h 5151"/>
                <a:gd name="T8" fmla="*/ 1816 w 2733"/>
                <a:gd name="T9" fmla="*/ 520 h 5151"/>
                <a:gd name="T10" fmla="*/ 1296 w 2733"/>
                <a:gd name="T11" fmla="*/ 0 h 5151"/>
                <a:gd name="T12" fmla="*/ 523 w 2733"/>
                <a:gd name="T13" fmla="*/ 0 h 5151"/>
                <a:gd name="T14" fmla="*/ 523 w 2733"/>
                <a:gd name="T15" fmla="*/ 1087 h 5151"/>
                <a:gd name="T16" fmla="*/ 0 w 2733"/>
                <a:gd name="T17" fmla="*/ 1087 h 5151"/>
                <a:gd name="T18" fmla="*/ 0 w 2733"/>
                <a:gd name="T19" fmla="*/ 2142 h 5151"/>
                <a:gd name="T20" fmla="*/ 523 w 2733"/>
                <a:gd name="T21" fmla="*/ 2142 h 5151"/>
                <a:gd name="T22" fmla="*/ 523 w 2733"/>
                <a:gd name="T23" fmla="*/ 3627 h 5151"/>
                <a:gd name="T24" fmla="*/ 2359 w 2733"/>
                <a:gd name="T25" fmla="*/ 5151 h 5151"/>
                <a:gd name="T26" fmla="*/ 2733 w 2733"/>
                <a:gd name="T27" fmla="*/ 5128 h 5151"/>
                <a:gd name="T28" fmla="*/ 2733 w 2733"/>
                <a:gd name="T29" fmla="*/ 3955 h 5151"/>
                <a:gd name="T30" fmla="*/ 2550 w 2733"/>
                <a:gd name="T31" fmla="*/ 3963 h 5151"/>
                <a:gd name="T32" fmla="*/ 1818 w 2733"/>
                <a:gd name="T33" fmla="*/ 3447 h 5151"/>
                <a:gd name="T34" fmla="*/ 1818 w 2733"/>
                <a:gd name="T35" fmla="*/ 2142 h 5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33" h="5151">
                  <a:moveTo>
                    <a:pt x="1818" y="2142"/>
                  </a:moveTo>
                  <a:lnTo>
                    <a:pt x="2733" y="2142"/>
                  </a:lnTo>
                  <a:lnTo>
                    <a:pt x="2733" y="1087"/>
                  </a:lnTo>
                  <a:lnTo>
                    <a:pt x="1816" y="1087"/>
                  </a:lnTo>
                  <a:lnTo>
                    <a:pt x="1816" y="520"/>
                  </a:lnTo>
                  <a:cubicBezTo>
                    <a:pt x="1816" y="520"/>
                    <a:pt x="1816" y="0"/>
                    <a:pt x="1296" y="0"/>
                  </a:cubicBezTo>
                  <a:lnTo>
                    <a:pt x="523" y="0"/>
                  </a:lnTo>
                  <a:lnTo>
                    <a:pt x="523" y="1087"/>
                  </a:lnTo>
                  <a:lnTo>
                    <a:pt x="0" y="1087"/>
                  </a:lnTo>
                  <a:lnTo>
                    <a:pt x="0" y="2142"/>
                  </a:lnTo>
                  <a:lnTo>
                    <a:pt x="523" y="2142"/>
                  </a:lnTo>
                  <a:lnTo>
                    <a:pt x="523" y="3627"/>
                  </a:lnTo>
                  <a:cubicBezTo>
                    <a:pt x="523" y="4980"/>
                    <a:pt x="1706" y="5151"/>
                    <a:pt x="2359" y="5151"/>
                  </a:cubicBezTo>
                  <a:cubicBezTo>
                    <a:pt x="2582" y="5151"/>
                    <a:pt x="2733" y="5128"/>
                    <a:pt x="2733" y="5128"/>
                  </a:cubicBezTo>
                  <a:lnTo>
                    <a:pt x="2733" y="3955"/>
                  </a:lnTo>
                  <a:cubicBezTo>
                    <a:pt x="2733" y="3955"/>
                    <a:pt x="2661" y="3963"/>
                    <a:pt x="2550" y="3963"/>
                  </a:cubicBezTo>
                  <a:cubicBezTo>
                    <a:pt x="2287" y="3963"/>
                    <a:pt x="1818" y="3901"/>
                    <a:pt x="1818" y="3447"/>
                  </a:cubicBezTo>
                  <a:lnTo>
                    <a:pt x="1818" y="214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xmlns="" id="{C4750652-CB08-4C8E-BD7D-4647FE851D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046913" y="2425700"/>
              <a:ext cx="1587500" cy="2016125"/>
            </a:xfrm>
            <a:custGeom>
              <a:avLst/>
              <a:gdLst>
                <a:gd name="T0" fmla="*/ 3299 w 4405"/>
                <a:gd name="T1" fmla="*/ 5589 h 5589"/>
                <a:gd name="T2" fmla="*/ 4405 w 4405"/>
                <a:gd name="T3" fmla="*/ 5589 h 5589"/>
                <a:gd name="T4" fmla="*/ 4405 w 4405"/>
                <a:gd name="T5" fmla="*/ 4456 h 5589"/>
                <a:gd name="T6" fmla="*/ 4405 w 4405"/>
                <a:gd name="T7" fmla="*/ 4456 h 5589"/>
                <a:gd name="T8" fmla="*/ 4201 w 4405"/>
                <a:gd name="T9" fmla="*/ 4456 h 5589"/>
                <a:gd name="T10" fmla="*/ 3928 w 4405"/>
                <a:gd name="T11" fmla="*/ 4183 h 5589"/>
                <a:gd name="T12" fmla="*/ 3928 w 4405"/>
                <a:gd name="T13" fmla="*/ 2976 h 5589"/>
                <a:gd name="T14" fmla="*/ 2539 w 4405"/>
                <a:gd name="T15" fmla="*/ 1470 h 5589"/>
                <a:gd name="T16" fmla="*/ 1293 w 4405"/>
                <a:gd name="T17" fmla="*/ 2106 h 5589"/>
                <a:gd name="T18" fmla="*/ 1294 w 4405"/>
                <a:gd name="T19" fmla="*/ 520 h 5589"/>
                <a:gd name="T20" fmla="*/ 773 w 4405"/>
                <a:gd name="T21" fmla="*/ 0 h 5589"/>
                <a:gd name="T22" fmla="*/ 0 w 4405"/>
                <a:gd name="T23" fmla="*/ 0 h 5589"/>
                <a:gd name="T24" fmla="*/ 0 w 4405"/>
                <a:gd name="T25" fmla="*/ 3305 h 5589"/>
                <a:gd name="T26" fmla="*/ 0 w 4405"/>
                <a:gd name="T27" fmla="*/ 5589 h 5589"/>
                <a:gd name="T28" fmla="*/ 1290 w 4405"/>
                <a:gd name="T29" fmla="*/ 5589 h 5589"/>
                <a:gd name="T30" fmla="*/ 1290 w 4405"/>
                <a:gd name="T31" fmla="*/ 3807 h 5589"/>
                <a:gd name="T32" fmla="*/ 1362 w 4405"/>
                <a:gd name="T33" fmla="*/ 3291 h 5589"/>
                <a:gd name="T34" fmla="*/ 2181 w 4405"/>
                <a:gd name="T35" fmla="*/ 2697 h 5589"/>
                <a:gd name="T36" fmla="*/ 2635 w 4405"/>
                <a:gd name="T37" fmla="*/ 3229 h 5589"/>
                <a:gd name="T38" fmla="*/ 2635 w 4405"/>
                <a:gd name="T39" fmla="*/ 4937 h 5589"/>
                <a:gd name="T40" fmla="*/ 3299 w 4405"/>
                <a:gd name="T41" fmla="*/ 5589 h 5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5" h="5589">
                  <a:moveTo>
                    <a:pt x="3299" y="5589"/>
                  </a:moveTo>
                  <a:lnTo>
                    <a:pt x="4405" y="5589"/>
                  </a:lnTo>
                  <a:lnTo>
                    <a:pt x="4405" y="4456"/>
                  </a:lnTo>
                  <a:lnTo>
                    <a:pt x="4405" y="4456"/>
                  </a:lnTo>
                  <a:lnTo>
                    <a:pt x="4201" y="4456"/>
                  </a:lnTo>
                  <a:cubicBezTo>
                    <a:pt x="3928" y="4456"/>
                    <a:pt x="3928" y="4183"/>
                    <a:pt x="3928" y="4183"/>
                  </a:cubicBezTo>
                  <a:lnTo>
                    <a:pt x="3928" y="2976"/>
                  </a:lnTo>
                  <a:cubicBezTo>
                    <a:pt x="3927" y="1845"/>
                    <a:pt x="3366" y="1470"/>
                    <a:pt x="2539" y="1470"/>
                  </a:cubicBezTo>
                  <a:cubicBezTo>
                    <a:pt x="2001" y="1470"/>
                    <a:pt x="1525" y="1710"/>
                    <a:pt x="1293" y="2106"/>
                  </a:cubicBezTo>
                  <a:lnTo>
                    <a:pt x="1294" y="520"/>
                  </a:lnTo>
                  <a:cubicBezTo>
                    <a:pt x="1294" y="520"/>
                    <a:pt x="1294" y="0"/>
                    <a:pt x="773" y="0"/>
                  </a:cubicBezTo>
                  <a:lnTo>
                    <a:pt x="0" y="0"/>
                  </a:lnTo>
                  <a:lnTo>
                    <a:pt x="0" y="3305"/>
                  </a:lnTo>
                  <a:lnTo>
                    <a:pt x="0" y="5589"/>
                  </a:lnTo>
                  <a:lnTo>
                    <a:pt x="1290" y="5589"/>
                  </a:lnTo>
                  <a:lnTo>
                    <a:pt x="1290" y="3807"/>
                  </a:lnTo>
                  <a:cubicBezTo>
                    <a:pt x="1290" y="3619"/>
                    <a:pt x="1306" y="3448"/>
                    <a:pt x="1362" y="3291"/>
                  </a:cubicBezTo>
                  <a:cubicBezTo>
                    <a:pt x="1481" y="2940"/>
                    <a:pt x="1760" y="2697"/>
                    <a:pt x="2181" y="2697"/>
                  </a:cubicBezTo>
                  <a:cubicBezTo>
                    <a:pt x="2484" y="2697"/>
                    <a:pt x="2635" y="2854"/>
                    <a:pt x="2635" y="3229"/>
                  </a:cubicBezTo>
                  <a:lnTo>
                    <a:pt x="2635" y="4937"/>
                  </a:lnTo>
                  <a:cubicBezTo>
                    <a:pt x="2635" y="5336"/>
                    <a:pt x="2893" y="5589"/>
                    <a:pt x="3299" y="5589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xmlns="" id="{74D74125-DE27-406A-9899-F63B0FB60E2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921750" y="2598738"/>
              <a:ext cx="638175" cy="1843088"/>
            </a:xfrm>
            <a:custGeom>
              <a:avLst/>
              <a:gdLst>
                <a:gd name="T0" fmla="*/ 1771 w 1771"/>
                <a:gd name="T1" fmla="*/ 5112 h 5112"/>
                <a:gd name="T2" fmla="*/ 1771 w 1771"/>
                <a:gd name="T3" fmla="*/ 3979 h 5112"/>
                <a:gd name="T4" fmla="*/ 1566 w 1771"/>
                <a:gd name="T5" fmla="*/ 3979 h 5112"/>
                <a:gd name="T6" fmla="*/ 1293 w 1771"/>
                <a:gd name="T7" fmla="*/ 3706 h 5112"/>
                <a:gd name="T8" fmla="*/ 1293 w 1771"/>
                <a:gd name="T9" fmla="*/ 520 h 5112"/>
                <a:gd name="T10" fmla="*/ 773 w 1771"/>
                <a:gd name="T11" fmla="*/ 0 h 5112"/>
                <a:gd name="T12" fmla="*/ 0 w 1771"/>
                <a:gd name="T13" fmla="*/ 0 h 5112"/>
                <a:gd name="T14" fmla="*/ 0 w 1771"/>
                <a:gd name="T15" fmla="*/ 4460 h 5112"/>
                <a:gd name="T16" fmla="*/ 664 w 1771"/>
                <a:gd name="T17" fmla="*/ 5112 h 5112"/>
                <a:gd name="T18" fmla="*/ 1771 w 1771"/>
                <a:gd name="T19" fmla="*/ 5112 h 5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1" h="5112">
                  <a:moveTo>
                    <a:pt x="1771" y="5112"/>
                  </a:moveTo>
                  <a:lnTo>
                    <a:pt x="1771" y="3979"/>
                  </a:lnTo>
                  <a:lnTo>
                    <a:pt x="1566" y="3979"/>
                  </a:lnTo>
                  <a:cubicBezTo>
                    <a:pt x="1293" y="3979"/>
                    <a:pt x="1293" y="3706"/>
                    <a:pt x="1293" y="3706"/>
                  </a:cubicBezTo>
                  <a:lnTo>
                    <a:pt x="1293" y="520"/>
                  </a:lnTo>
                  <a:cubicBezTo>
                    <a:pt x="1293" y="520"/>
                    <a:pt x="1293" y="0"/>
                    <a:pt x="773" y="0"/>
                  </a:cubicBezTo>
                  <a:lnTo>
                    <a:pt x="0" y="0"/>
                  </a:lnTo>
                  <a:lnTo>
                    <a:pt x="0" y="4460"/>
                  </a:lnTo>
                  <a:cubicBezTo>
                    <a:pt x="0" y="4859"/>
                    <a:pt x="259" y="5112"/>
                    <a:pt x="664" y="5112"/>
                  </a:cubicBezTo>
                  <a:lnTo>
                    <a:pt x="1771" y="5112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xmlns="" id="{B3131A15-2CE2-49AA-BA13-896652A2826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2633663" y="2192338"/>
              <a:ext cx="2471738" cy="2473325"/>
            </a:xfrm>
            <a:prstGeom prst="ellipse">
              <a:avLst/>
            </a:prstGeom>
            <a:solidFill>
              <a:srgbClr val="78C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xmlns="" id="{02042A85-9C58-4C9F-BC74-146EC4DBF49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71925" y="2928938"/>
              <a:ext cx="849313" cy="601663"/>
            </a:xfrm>
            <a:custGeom>
              <a:avLst/>
              <a:gdLst>
                <a:gd name="T0" fmla="*/ 0 w 2357"/>
                <a:gd name="T1" fmla="*/ 1295 h 1670"/>
                <a:gd name="T2" fmla="*/ 1113 w 2357"/>
                <a:gd name="T3" fmla="*/ 198 h 1670"/>
                <a:gd name="T4" fmla="*/ 2357 w 2357"/>
                <a:gd name="T5" fmla="*/ 530 h 1670"/>
                <a:gd name="T6" fmla="*/ 1545 w 2357"/>
                <a:gd name="T7" fmla="*/ 1529 h 1670"/>
                <a:gd name="T8" fmla="*/ 0 w 2357"/>
                <a:gd name="T9" fmla="*/ 1295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70">
                  <a:moveTo>
                    <a:pt x="0" y="1295"/>
                  </a:moveTo>
                  <a:cubicBezTo>
                    <a:pt x="317" y="719"/>
                    <a:pt x="689" y="336"/>
                    <a:pt x="1113" y="198"/>
                  </a:cubicBezTo>
                  <a:cubicBezTo>
                    <a:pt x="1721" y="0"/>
                    <a:pt x="2073" y="377"/>
                    <a:pt x="2357" y="530"/>
                  </a:cubicBezTo>
                  <a:cubicBezTo>
                    <a:pt x="2217" y="820"/>
                    <a:pt x="2151" y="1331"/>
                    <a:pt x="1545" y="1529"/>
                  </a:cubicBezTo>
                  <a:cubicBezTo>
                    <a:pt x="1111" y="1670"/>
                    <a:pt x="595" y="1573"/>
                    <a:pt x="0" y="1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xmlns="" id="{A7D3EF6E-B533-4CAB-93A3-C4B9E0AC166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617913" y="2427288"/>
              <a:ext cx="503238" cy="893763"/>
            </a:xfrm>
            <a:custGeom>
              <a:avLst/>
              <a:gdLst>
                <a:gd name="T0" fmla="*/ 0 w 1399"/>
                <a:gd name="T1" fmla="*/ 1081 h 2477"/>
                <a:gd name="T2" fmla="*/ 700 w 1399"/>
                <a:gd name="T3" fmla="*/ 0 h 2477"/>
                <a:gd name="T4" fmla="*/ 1399 w 1399"/>
                <a:gd name="T5" fmla="*/ 1081 h 2477"/>
                <a:gd name="T6" fmla="*/ 700 w 1399"/>
                <a:gd name="T7" fmla="*/ 2477 h 2477"/>
                <a:gd name="T8" fmla="*/ 0 w 1399"/>
                <a:gd name="T9" fmla="*/ 1081 h 2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9" h="2477">
                  <a:moveTo>
                    <a:pt x="0" y="1081"/>
                  </a:moveTo>
                  <a:cubicBezTo>
                    <a:pt x="0" y="443"/>
                    <a:pt x="467" y="222"/>
                    <a:pt x="700" y="0"/>
                  </a:cubicBezTo>
                  <a:cubicBezTo>
                    <a:pt x="932" y="223"/>
                    <a:pt x="1399" y="440"/>
                    <a:pt x="1399" y="1081"/>
                  </a:cubicBezTo>
                  <a:cubicBezTo>
                    <a:pt x="1399" y="1525"/>
                    <a:pt x="1150" y="1998"/>
                    <a:pt x="700" y="2477"/>
                  </a:cubicBezTo>
                  <a:cubicBezTo>
                    <a:pt x="251" y="1998"/>
                    <a:pt x="0" y="1536"/>
                    <a:pt x="0" y="10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xmlns="" id="{58367FC8-1CD7-49FC-A1FB-5330BBB5657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917825" y="2928938"/>
              <a:ext cx="849313" cy="601663"/>
            </a:xfrm>
            <a:custGeom>
              <a:avLst/>
              <a:gdLst>
                <a:gd name="T0" fmla="*/ 2357 w 2357"/>
                <a:gd name="T1" fmla="*/ 1294 h 1669"/>
                <a:gd name="T2" fmla="*/ 812 w 2357"/>
                <a:gd name="T3" fmla="*/ 1528 h 1669"/>
                <a:gd name="T4" fmla="*/ 0 w 2357"/>
                <a:gd name="T5" fmla="*/ 529 h 1669"/>
                <a:gd name="T6" fmla="*/ 1245 w 2357"/>
                <a:gd name="T7" fmla="*/ 197 h 1669"/>
                <a:gd name="T8" fmla="*/ 2357 w 2357"/>
                <a:gd name="T9" fmla="*/ 1294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7" h="1669">
                  <a:moveTo>
                    <a:pt x="2357" y="1294"/>
                  </a:moveTo>
                  <a:cubicBezTo>
                    <a:pt x="1762" y="1572"/>
                    <a:pt x="1246" y="1669"/>
                    <a:pt x="812" y="1528"/>
                  </a:cubicBezTo>
                  <a:cubicBezTo>
                    <a:pt x="206" y="1331"/>
                    <a:pt x="140" y="819"/>
                    <a:pt x="0" y="529"/>
                  </a:cubicBezTo>
                  <a:cubicBezTo>
                    <a:pt x="284" y="376"/>
                    <a:pt x="636" y="0"/>
                    <a:pt x="1245" y="197"/>
                  </a:cubicBezTo>
                  <a:cubicBezTo>
                    <a:pt x="1668" y="335"/>
                    <a:pt x="2040" y="718"/>
                    <a:pt x="2357" y="1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xmlns="" id="{993D038B-5696-4114-9C42-1EEBD27B3EB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71825" y="3516313"/>
              <a:ext cx="663575" cy="742950"/>
            </a:xfrm>
            <a:custGeom>
              <a:avLst/>
              <a:gdLst>
                <a:gd name="T0" fmla="*/ 1762 w 1844"/>
                <a:gd name="T1" fmla="*/ 0 h 2059"/>
                <a:gd name="T2" fmla="*/ 1507 w 1844"/>
                <a:gd name="T3" fmla="*/ 1541 h 2059"/>
                <a:gd name="T4" fmla="*/ 305 w 1844"/>
                <a:gd name="T5" fmla="*/ 2004 h 2059"/>
                <a:gd name="T6" fmla="*/ 375 w 1844"/>
                <a:gd name="T7" fmla="*/ 719 h 2059"/>
                <a:gd name="T8" fmla="*/ 1762 w 1844"/>
                <a:gd name="T9" fmla="*/ 0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4" h="2059">
                  <a:moveTo>
                    <a:pt x="1762" y="0"/>
                  </a:moveTo>
                  <a:cubicBezTo>
                    <a:pt x="1844" y="652"/>
                    <a:pt x="1768" y="1181"/>
                    <a:pt x="1507" y="1541"/>
                  </a:cubicBezTo>
                  <a:cubicBezTo>
                    <a:pt x="1130" y="2059"/>
                    <a:pt x="625" y="1961"/>
                    <a:pt x="305" y="2004"/>
                  </a:cubicBezTo>
                  <a:cubicBezTo>
                    <a:pt x="248" y="1687"/>
                    <a:pt x="0" y="1235"/>
                    <a:pt x="375" y="719"/>
                  </a:cubicBezTo>
                  <a:cubicBezTo>
                    <a:pt x="643" y="349"/>
                    <a:pt x="1117" y="124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1DE297DB-37C4-4B30-B318-144BC7200C6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903663" y="3516313"/>
              <a:ext cx="663575" cy="742950"/>
            </a:xfrm>
            <a:custGeom>
              <a:avLst/>
              <a:gdLst>
                <a:gd name="T0" fmla="*/ 1537 w 1843"/>
                <a:gd name="T1" fmla="*/ 2004 h 2057"/>
                <a:gd name="T2" fmla="*/ 335 w 1843"/>
                <a:gd name="T3" fmla="*/ 1541 h 2057"/>
                <a:gd name="T4" fmla="*/ 80 w 1843"/>
                <a:gd name="T5" fmla="*/ 0 h 2057"/>
                <a:gd name="T6" fmla="*/ 1467 w 1843"/>
                <a:gd name="T7" fmla="*/ 719 h 2057"/>
                <a:gd name="T8" fmla="*/ 1537 w 1843"/>
                <a:gd name="T9" fmla="*/ 2004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3" h="2057">
                  <a:moveTo>
                    <a:pt x="1537" y="2004"/>
                  </a:moveTo>
                  <a:cubicBezTo>
                    <a:pt x="1218" y="1961"/>
                    <a:pt x="710" y="2057"/>
                    <a:pt x="335" y="1541"/>
                  </a:cubicBezTo>
                  <a:cubicBezTo>
                    <a:pt x="67" y="1172"/>
                    <a:pt x="0" y="651"/>
                    <a:pt x="80" y="0"/>
                  </a:cubicBezTo>
                  <a:cubicBezTo>
                    <a:pt x="726" y="123"/>
                    <a:pt x="1205" y="359"/>
                    <a:pt x="1467" y="719"/>
                  </a:cubicBezTo>
                  <a:cubicBezTo>
                    <a:pt x="1843" y="1237"/>
                    <a:pt x="1594" y="1687"/>
                    <a:pt x="1537" y="20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9.jp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40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6.jp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38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37B5E9F-1675-4956-9CF8-861DF8FDA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976" y="4080650"/>
            <a:ext cx="11654118" cy="702000"/>
          </a:xfrm>
        </p:spPr>
        <p:txBody>
          <a:bodyPr/>
          <a:lstStyle/>
          <a:p>
            <a:r>
              <a:rPr lang="en-GB" sz="4000" dirty="0" smtClean="0"/>
              <a:t>Does administrative health register data provide reliable information for health indicators in Finland?</a:t>
            </a:r>
            <a:endParaRPr lang="en-GB" sz="4000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E3B0FA89-8A93-408C-B235-0F7B9F1A5A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15035" y="5518800"/>
            <a:ext cx="8408894" cy="396000"/>
          </a:xfrm>
        </p:spPr>
        <p:txBody>
          <a:bodyPr/>
          <a:lstStyle/>
          <a:p>
            <a:r>
              <a:rPr lang="fi-FI" dirty="0" smtClean="0"/>
              <a:t>Hanna Tolonen, Jaakko Reinikainen, Tiina Laatikainen, Päivikki Koponen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8A360223-0934-46BA-B35F-5CACD61B7E9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en-US" dirty="0" smtClean="0"/>
              <a:t>2020-11-20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</a:t>
            </a:r>
            <a:r>
              <a:rPr lang="en-GB" dirty="0" smtClean="0"/>
              <a:t>hypertension </a:t>
            </a:r>
            <a:r>
              <a:rPr lang="en-GB" dirty="0"/>
              <a:t>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210113" y="1576894"/>
            <a:ext cx="372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94739" y="1546806"/>
            <a:ext cx="3726614" cy="58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95057" y="3605609"/>
            <a:ext cx="2786755" cy="1541197"/>
            <a:chOff x="766614" y="2623749"/>
            <a:chExt cx="2261592" cy="1094077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379683" y="3605609"/>
            <a:ext cx="2786755" cy="1541197"/>
            <a:chOff x="766614" y="2623749"/>
            <a:chExt cx="2261592" cy="109407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377856" y="2185508"/>
            <a:ext cx="2714926" cy="1541197"/>
            <a:chOff x="8296628" y="1629594"/>
            <a:chExt cx="2203300" cy="1094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546378" y="1629594"/>
              <a:ext cx="533400" cy="10940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966528" y="1629594"/>
              <a:ext cx="533400" cy="10940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126228" y="1629594"/>
              <a:ext cx="533400" cy="10940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22" t="5540" r="29733" b="6145"/>
            <a:stretch/>
          </p:blipFill>
          <p:spPr>
            <a:xfrm>
              <a:off x="8743333" y="1629594"/>
              <a:ext cx="448217" cy="10820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77" t="6160" r="2978" b="7389"/>
            <a:stretch/>
          </p:blipFill>
          <p:spPr>
            <a:xfrm>
              <a:off x="8296628" y="1642914"/>
              <a:ext cx="508008" cy="1059180"/>
            </a:xfrm>
            <a:prstGeom prst="rect">
              <a:avLst/>
            </a:prstGeom>
          </p:spPr>
        </p:pic>
      </p:grpSp>
      <p:sp>
        <p:nvSpPr>
          <p:cNvPr id="50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grpSp>
        <p:nvGrpSpPr>
          <p:cNvPr id="53" name="Group 52"/>
          <p:cNvGrpSpPr/>
          <p:nvPr/>
        </p:nvGrpSpPr>
        <p:grpSpPr>
          <a:xfrm>
            <a:off x="4794226" y="2218544"/>
            <a:ext cx="2792694" cy="1492039"/>
            <a:chOff x="4794226" y="2218544"/>
            <a:chExt cx="2792694" cy="14920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96" t="7734" r="2555" b="6401"/>
            <a:stretch/>
          </p:blipFill>
          <p:spPr>
            <a:xfrm>
              <a:off x="4794226" y="2236474"/>
              <a:ext cx="658091" cy="14598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96" t="7734" r="2555" b="6401"/>
            <a:stretch/>
          </p:blipFill>
          <p:spPr>
            <a:xfrm>
              <a:off x="5326288" y="2236474"/>
              <a:ext cx="658091" cy="14598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89" t="7259" r="38074" b="4981"/>
            <a:stretch/>
          </p:blipFill>
          <p:spPr>
            <a:xfrm>
              <a:off x="7046000" y="2218544"/>
              <a:ext cx="540920" cy="14920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96" t="7734" r="2555" b="6401"/>
            <a:stretch/>
          </p:blipFill>
          <p:spPr>
            <a:xfrm>
              <a:off x="5872959" y="2236474"/>
              <a:ext cx="658091" cy="145983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96" t="7734" r="2555" b="6401"/>
            <a:stretch/>
          </p:blipFill>
          <p:spPr>
            <a:xfrm>
              <a:off x="6401889" y="2245434"/>
              <a:ext cx="658091" cy="1459837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931706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17%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558704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4</a:t>
            </a:r>
            <a:r>
              <a:rPr lang="fi-FI" dirty="0" smtClean="0"/>
              <a:t>6%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7581812" y="5657210"/>
            <a:ext cx="9605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</a:t>
            </a:r>
            <a:r>
              <a:rPr lang="en-GB" b="1" dirty="0" smtClean="0">
                <a:sym typeface="Symbol"/>
              </a:rPr>
              <a:t>0.33</a:t>
            </a:r>
            <a:endParaRPr lang="en-GB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" y="1956001"/>
            <a:ext cx="4680000" cy="31196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</a:t>
            </a:r>
            <a:r>
              <a:rPr lang="en-GB" dirty="0" smtClean="0"/>
              <a:t>depression </a:t>
            </a:r>
            <a:r>
              <a:rPr lang="en-GB" dirty="0"/>
              <a:t>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36918" y="1682093"/>
            <a:ext cx="377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943460" y="1652005"/>
            <a:ext cx="3773629" cy="58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84489" y="3710808"/>
            <a:ext cx="2821911" cy="1541197"/>
            <a:chOff x="766614" y="2623749"/>
            <a:chExt cx="2261592" cy="109407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535785" y="3693847"/>
            <a:ext cx="2821911" cy="1541197"/>
            <a:chOff x="766614" y="2623749"/>
            <a:chExt cx="2261592" cy="109407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529777" y="2290707"/>
            <a:ext cx="2753337" cy="1541197"/>
            <a:chOff x="8293295" y="1629594"/>
            <a:chExt cx="2206633" cy="109407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555903" y="1629594"/>
              <a:ext cx="533400" cy="10940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966528" y="1629594"/>
              <a:ext cx="533400" cy="10940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126228" y="1629594"/>
              <a:ext cx="533400" cy="10940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687494" y="1629594"/>
              <a:ext cx="533400" cy="10940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74" t="9669" r="56314" b="14454"/>
            <a:stretch/>
          </p:blipFill>
          <p:spPr>
            <a:xfrm>
              <a:off x="8293295" y="1690554"/>
              <a:ext cx="436863" cy="929640"/>
            </a:xfrm>
            <a:prstGeom prst="rect">
              <a:avLst/>
            </a:prstGeom>
          </p:spPr>
        </p:pic>
      </p:grpSp>
      <p:sp>
        <p:nvSpPr>
          <p:cNvPr id="4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grpSp>
        <p:nvGrpSpPr>
          <p:cNvPr id="51" name="Group 50"/>
          <p:cNvGrpSpPr/>
          <p:nvPr/>
        </p:nvGrpSpPr>
        <p:grpSpPr>
          <a:xfrm>
            <a:off x="4871603" y="2229836"/>
            <a:ext cx="2734797" cy="1571674"/>
            <a:chOff x="4871603" y="2229836"/>
            <a:chExt cx="2734797" cy="15716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6940848" y="2260312"/>
              <a:ext cx="665552" cy="154119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5851217" y="2247771"/>
              <a:ext cx="665552" cy="154119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6375079" y="2260312"/>
              <a:ext cx="665552" cy="154119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77" t="8003" r="30259" b="11033"/>
            <a:stretch/>
          </p:blipFill>
          <p:spPr>
            <a:xfrm>
              <a:off x="4871603" y="2334440"/>
              <a:ext cx="486188" cy="13680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5304347" y="2229836"/>
              <a:ext cx="665552" cy="1541198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931706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4%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558704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7%</a:t>
            </a:r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7523732" y="5712618"/>
            <a:ext cx="9605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</a:t>
            </a:r>
            <a:r>
              <a:rPr lang="en-GB" b="1" dirty="0" smtClean="0">
                <a:sym typeface="Symbol"/>
              </a:rPr>
              <a:t>0.45</a:t>
            </a:r>
            <a:endParaRPr lang="en-GB" b="1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755"/>
            <a:ext cx="4320000" cy="432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 and cons of different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Health surveys</a:t>
            </a:r>
          </a:p>
          <a:p>
            <a:r>
              <a:rPr lang="en-GB" dirty="0"/>
              <a:t>Pros</a:t>
            </a:r>
          </a:p>
          <a:p>
            <a:pPr lvl="1"/>
            <a:r>
              <a:rPr lang="en-GB" dirty="0"/>
              <a:t>detects undiagnosed cases (e.g. potential hypertensives) </a:t>
            </a:r>
          </a:p>
          <a:p>
            <a:pPr lvl="1"/>
            <a:r>
              <a:rPr lang="en-GB" dirty="0"/>
              <a:t>covers also private </a:t>
            </a:r>
            <a:r>
              <a:rPr lang="en-GB" dirty="0" smtClean="0"/>
              <a:t>or </a:t>
            </a:r>
            <a:r>
              <a:rPr lang="en-GB" dirty="0"/>
              <a:t>occupational health care users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may suffer from non-response bias</a:t>
            </a:r>
          </a:p>
          <a:p>
            <a:pPr lvl="1"/>
            <a:r>
              <a:rPr lang="en-GB" dirty="0"/>
              <a:t>self-reported data may suffer from reporting bias (awareness bias, recall bias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expensive and time consuming to conduct</a:t>
            </a:r>
          </a:p>
          <a:p>
            <a:endParaRPr lang="en-GB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32904" y="6484540"/>
            <a:ext cx="3719730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 and cons of different data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Administrative registers</a:t>
            </a:r>
          </a:p>
          <a:p>
            <a:r>
              <a:rPr lang="en-GB" dirty="0"/>
              <a:t>Pros</a:t>
            </a:r>
          </a:p>
          <a:p>
            <a:pPr lvl="1"/>
            <a:r>
              <a:rPr lang="en-GB" dirty="0"/>
              <a:t>clinically confirmed </a:t>
            </a:r>
            <a:r>
              <a:rPr lang="en-GB" dirty="0" smtClean="0"/>
              <a:t>diagnoses</a:t>
            </a:r>
          </a:p>
          <a:p>
            <a:pPr lvl="1"/>
            <a:r>
              <a:rPr lang="en-GB" dirty="0" smtClean="0"/>
              <a:t>data accumulates automatically in more or less in real time</a:t>
            </a:r>
            <a:endParaRPr lang="en-GB" dirty="0" smtClean="0"/>
          </a:p>
          <a:p>
            <a:r>
              <a:rPr lang="en-GB" dirty="0" smtClean="0"/>
              <a:t>Cons</a:t>
            </a:r>
            <a:endParaRPr lang="en-GB" dirty="0"/>
          </a:p>
          <a:p>
            <a:pPr lvl="1"/>
            <a:r>
              <a:rPr lang="en-GB" dirty="0"/>
              <a:t>differences in </a:t>
            </a:r>
          </a:p>
          <a:p>
            <a:pPr lvl="2"/>
            <a:r>
              <a:rPr lang="en-GB" dirty="0"/>
              <a:t>health care utilization in different population groups </a:t>
            </a:r>
          </a:p>
          <a:p>
            <a:pPr lvl="2"/>
            <a:r>
              <a:rPr lang="en-GB" dirty="0"/>
              <a:t>clinical practice for different conditions and in different organizations</a:t>
            </a:r>
          </a:p>
          <a:p>
            <a:pPr lvl="2"/>
            <a:r>
              <a:rPr lang="en-GB" dirty="0"/>
              <a:t>in patient record systems </a:t>
            </a:r>
          </a:p>
          <a:p>
            <a:pPr lvl="2"/>
            <a:r>
              <a:rPr lang="en-GB" dirty="0"/>
              <a:t>in data entry</a:t>
            </a:r>
          </a:p>
          <a:p>
            <a:pPr lvl="1"/>
            <a:r>
              <a:rPr lang="en-GB" dirty="0" smtClean="0"/>
              <a:t>unspecific </a:t>
            </a:r>
            <a:r>
              <a:rPr lang="en-GB" dirty="0"/>
              <a:t>medication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132320" y="6484540"/>
            <a:ext cx="3820314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Administrative health registers can provide reliable information on chronic conditions which require regular medication and monitoring</a:t>
            </a:r>
          </a:p>
          <a:p>
            <a:r>
              <a:rPr lang="en-GB" dirty="0" smtClean="0"/>
              <a:t>Risk factors such as height and weight (= BMI) and blood pressure are not systematically measured and recorded in health services</a:t>
            </a:r>
          </a:p>
          <a:p>
            <a:r>
              <a:rPr lang="en-GB" dirty="0" smtClean="0"/>
              <a:t>Administrative registers cover only patients while surveys are population based</a:t>
            </a:r>
            <a:endParaRPr lang="en-GB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58584" y="6484540"/>
            <a:ext cx="3994050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8D0B0C9E-382D-A041-8E2E-371D4649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F970B46-6B94-DF4F-9958-B74FCCF74C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 smtClean="0"/>
              <a:t>Depending on health outcome, quality and coverage of different data sources varies</a:t>
            </a:r>
            <a:endParaRPr lang="en-GB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A49699F6-BE5C-42AF-9851-B7101CB8312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xmlns="" id="{FE23470F-2451-4A40-8C97-9E2D35BD34A1}"/>
              </a:ext>
            </a:extLst>
          </p:cNvPr>
          <p:cNvGrpSpPr/>
          <p:nvPr/>
        </p:nvGrpSpPr>
        <p:grpSpPr bwMode="gray">
          <a:xfrm>
            <a:off x="1240814" y="312494"/>
            <a:ext cx="497499" cy="298210"/>
            <a:chOff x="3205163" y="1627188"/>
            <a:chExt cx="6011862" cy="3603625"/>
          </a:xfrm>
          <a:solidFill>
            <a:srgbClr val="FFFFFF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8EF04EE0-39D8-44E4-9F47-CF56184A6C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5163" y="1627188"/>
              <a:ext cx="2936875" cy="3603625"/>
            </a:xfrm>
            <a:custGeom>
              <a:avLst/>
              <a:gdLst>
                <a:gd name="T0" fmla="*/ 3661 w 8146"/>
                <a:gd name="T1" fmla="*/ 0 h 10005"/>
                <a:gd name="T2" fmla="*/ 0 w 8146"/>
                <a:gd name="T3" fmla="*/ 3660 h 10005"/>
                <a:gd name="T4" fmla="*/ 3661 w 8146"/>
                <a:gd name="T5" fmla="*/ 7320 h 10005"/>
                <a:gd name="T6" fmla="*/ 4179 w 8146"/>
                <a:gd name="T7" fmla="*/ 7284 h 10005"/>
                <a:gd name="T8" fmla="*/ 2407 w 8146"/>
                <a:gd name="T9" fmla="*/ 10005 h 10005"/>
                <a:gd name="T10" fmla="*/ 7417 w 8146"/>
                <a:gd name="T11" fmla="*/ 3283 h 10005"/>
                <a:gd name="T12" fmla="*/ 3661 w 8146"/>
                <a:gd name="T13" fmla="*/ 0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3661" y="0"/>
                  </a:move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1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3"/>
                  </a:cubicBezTo>
                  <a:cubicBezTo>
                    <a:pt x="7058" y="1294"/>
                    <a:pt x="5682" y="0"/>
                    <a:pt x="36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A02B48C6-77B0-44D4-B3DD-FE1103F3944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0150" y="1627188"/>
              <a:ext cx="2936875" cy="3603625"/>
            </a:xfrm>
            <a:custGeom>
              <a:avLst/>
              <a:gdLst>
                <a:gd name="T0" fmla="*/ 7417 w 8146"/>
                <a:gd name="T1" fmla="*/ 3284 h 10005"/>
                <a:gd name="T2" fmla="*/ 3660 w 8146"/>
                <a:gd name="T3" fmla="*/ 0 h 10005"/>
                <a:gd name="T4" fmla="*/ 0 w 8146"/>
                <a:gd name="T5" fmla="*/ 3660 h 10005"/>
                <a:gd name="T6" fmla="*/ 3660 w 8146"/>
                <a:gd name="T7" fmla="*/ 7320 h 10005"/>
                <a:gd name="T8" fmla="*/ 4179 w 8146"/>
                <a:gd name="T9" fmla="*/ 7284 h 10005"/>
                <a:gd name="T10" fmla="*/ 2407 w 8146"/>
                <a:gd name="T11" fmla="*/ 10005 h 10005"/>
                <a:gd name="T12" fmla="*/ 7417 w 8146"/>
                <a:gd name="T13" fmla="*/ 3284 h 10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6" h="10005">
                  <a:moveTo>
                    <a:pt x="7417" y="3284"/>
                  </a:moveTo>
                  <a:cubicBezTo>
                    <a:pt x="7058" y="1294"/>
                    <a:pt x="5682" y="0"/>
                    <a:pt x="3660" y="0"/>
                  </a:cubicBezTo>
                  <a:cubicBezTo>
                    <a:pt x="1639" y="0"/>
                    <a:pt x="0" y="1639"/>
                    <a:pt x="0" y="3660"/>
                  </a:cubicBezTo>
                  <a:cubicBezTo>
                    <a:pt x="0" y="5682"/>
                    <a:pt x="1639" y="7320"/>
                    <a:pt x="3660" y="7320"/>
                  </a:cubicBezTo>
                  <a:cubicBezTo>
                    <a:pt x="3836" y="7320"/>
                    <a:pt x="4009" y="7308"/>
                    <a:pt x="4179" y="7284"/>
                  </a:cubicBezTo>
                  <a:cubicBezTo>
                    <a:pt x="3970" y="8316"/>
                    <a:pt x="3818" y="8601"/>
                    <a:pt x="2407" y="10005"/>
                  </a:cubicBezTo>
                  <a:cubicBezTo>
                    <a:pt x="4466" y="9841"/>
                    <a:pt x="8146" y="7329"/>
                    <a:pt x="7417" y="32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418729" y="6484540"/>
            <a:ext cx="4533905" cy="38096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 smtClean="0"/>
              <a:t>BigSurv2020 Conference - 2020-10-20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5467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Health information is needed to support evidence-informed policy decisions.</a:t>
            </a:r>
          </a:p>
          <a:p>
            <a:r>
              <a:rPr lang="en-GB" dirty="0" smtClean="0"/>
              <a:t>Different data sources </a:t>
            </a:r>
            <a:r>
              <a:rPr lang="en-GB" dirty="0" smtClean="0"/>
              <a:t>exist: </a:t>
            </a:r>
            <a:r>
              <a:rPr lang="en-GB" dirty="0" smtClean="0"/>
              <a:t>health surveys and administrative registers</a:t>
            </a:r>
          </a:p>
          <a:p>
            <a:r>
              <a:rPr lang="en-GB" dirty="0" smtClean="0"/>
              <a:t>What is the quality and coverage of these different data sources?</a:t>
            </a:r>
          </a:p>
          <a:p>
            <a:r>
              <a:rPr lang="en-GB" dirty="0" smtClean="0"/>
              <a:t>Which data sources should be used to calculate different health indicators?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 txBox="1">
            <a:spLocks/>
          </p:cNvSpPr>
          <p:nvPr/>
        </p:nvSpPr>
        <p:spPr>
          <a:xfrm>
            <a:off x="2037224" y="6468700"/>
            <a:ext cx="4533905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Twitter: @</a:t>
            </a:r>
            <a:r>
              <a:rPr lang="en-US" dirty="0" err="1" smtClean="0"/>
              <a:t>THLResearch</a:t>
            </a:r>
            <a:r>
              <a:rPr lang="en-US" dirty="0" smtClean="0"/>
              <a:t> @</a:t>
            </a:r>
            <a:r>
              <a:rPr lang="en-US" dirty="0" err="1" smtClean="0"/>
              <a:t>tolonen_hanna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0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2E4CA11-731B-44CB-B170-A1466F09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FinHealth</a:t>
            </a:r>
            <a:r>
              <a:rPr lang="en-GB" dirty="0"/>
              <a:t> 2017 survey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26B40A4-692C-4AD8-881B-9B94249AB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476000"/>
            <a:ext cx="7213041" cy="4680000"/>
          </a:xfrm>
        </p:spPr>
        <p:txBody>
          <a:bodyPr/>
          <a:lstStyle/>
          <a:p>
            <a:r>
              <a:rPr lang="en-GB" dirty="0"/>
              <a:t>A random sample of adult population aged 18+ years from main-land Finland</a:t>
            </a:r>
          </a:p>
          <a:p>
            <a:r>
              <a:rPr lang="en-GB" dirty="0"/>
              <a:t>Sample size n=10,305</a:t>
            </a:r>
          </a:p>
          <a:p>
            <a:r>
              <a:rPr lang="en-GB" dirty="0"/>
              <a:t>Participation rate of </a:t>
            </a:r>
            <a:r>
              <a:rPr lang="en-GB" dirty="0" smtClean="0"/>
              <a:t>58%</a:t>
            </a:r>
            <a:endParaRPr lang="en-GB" dirty="0"/>
          </a:p>
          <a:p>
            <a:r>
              <a:rPr lang="en-GB" dirty="0"/>
              <a:t>50 municipalities around the country</a:t>
            </a:r>
          </a:p>
          <a:p>
            <a:r>
              <a:rPr lang="en-GB" dirty="0"/>
              <a:t>Conducted in January-June 2017 by five teams travelling around the country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BF59BFE-2928-4DBE-8A7E-DC752C1AC0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1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74" y="1007577"/>
            <a:ext cx="3074229" cy="54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548" y="180000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5559068" y="2937348"/>
            <a:ext cx="6298042" cy="3600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data sources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Information on in- and out-patient visits to health care including medical operations and prescribed medications</a:t>
            </a:r>
          </a:p>
          <a:p>
            <a:r>
              <a:rPr lang="en-GB" sz="2400" dirty="0"/>
              <a:t>Date of health care visit/hospitalization</a:t>
            </a:r>
          </a:p>
          <a:p>
            <a:r>
              <a:rPr lang="en-GB" sz="2400" dirty="0"/>
              <a:t>Diagnoses using ICD-10 (International </a:t>
            </a:r>
            <a:r>
              <a:rPr lang="en-GB" sz="2400" dirty="0" smtClean="0"/>
              <a:t>Classification </a:t>
            </a:r>
            <a:r>
              <a:rPr lang="en-GB" sz="2400" dirty="0"/>
              <a:t>of Diseases) and for out-patient </a:t>
            </a:r>
            <a:r>
              <a:rPr lang="en-GB" sz="2400" dirty="0" smtClean="0"/>
              <a:t>visits </a:t>
            </a:r>
            <a:r>
              <a:rPr lang="en-GB" sz="2400" dirty="0"/>
              <a:t>also ICPC-2 (International Classification </a:t>
            </a:r>
            <a:r>
              <a:rPr lang="en-GB" sz="2400" dirty="0" smtClean="0"/>
              <a:t>of </a:t>
            </a:r>
            <a:r>
              <a:rPr lang="en-GB" sz="2400" dirty="0"/>
              <a:t>Primary Care)</a:t>
            </a:r>
          </a:p>
          <a:p>
            <a:r>
              <a:rPr lang="en-GB" sz="2400" dirty="0"/>
              <a:t>ATC (Anatomical Therapeutic Chemical)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Classification </a:t>
            </a:r>
            <a:r>
              <a:rPr lang="en-GB" sz="2400" dirty="0"/>
              <a:t>codes for medications</a:t>
            </a:r>
          </a:p>
          <a:p>
            <a:r>
              <a:rPr lang="en-GB" sz="2400" dirty="0"/>
              <a:t>NCSP (Nordic Classification of Surgical </a:t>
            </a:r>
            <a:br>
              <a:rPr lang="en-GB" sz="2400" dirty="0"/>
            </a:br>
            <a:r>
              <a:rPr lang="en-GB" sz="2400" dirty="0"/>
              <a:t>Procedures) for medical procedures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4644558D-90AC-4459-A5D8-AC9F1D27B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 txBox="1">
            <a:spLocks/>
          </p:cNvSpPr>
          <p:nvPr/>
        </p:nvSpPr>
        <p:spPr>
          <a:xfrm>
            <a:off x="6639478" y="6474949"/>
            <a:ext cx="4533905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6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1" y="1258727"/>
            <a:ext cx="10619267" cy="5256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 linkage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D957AF45-7F97-4122-9A54-13067DA0EC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39109" y="2957485"/>
            <a:ext cx="1371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Informed consent</a:t>
            </a:r>
            <a:endParaRPr lang="en-GB" dirty="0"/>
          </a:p>
        </p:txBody>
      </p:sp>
      <p:pic>
        <p:nvPicPr>
          <p:cNvPr id="12" name="Picture 2" descr="C:\Users\htok\AppData\Local\Microsoft\Windows\Temporary Internet Files\Content.IE5\QHVEVBY8\1200px-Achtung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9" y="2195485"/>
            <a:ext cx="720000" cy="6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9508369" y="2957485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Permission from the register owner</a:t>
            </a:r>
            <a:endParaRPr lang="en-GB" dirty="0"/>
          </a:p>
        </p:txBody>
      </p:sp>
      <p:pic>
        <p:nvPicPr>
          <p:cNvPr id="14" name="Picture 2" descr="C:\Users\htok\AppData\Local\Microsoft\Windows\Temporary Internet Files\Content.IE5\QHVEVBY8\1200px-Achtung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69" y="2195485"/>
            <a:ext cx="720000" cy="6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64" y="379306"/>
            <a:ext cx="1845082" cy="720000"/>
          </a:xfrm>
          <a:prstGeom prst="rect">
            <a:avLst/>
          </a:prstGeom>
        </p:spPr>
      </p:pic>
      <p:sp>
        <p:nvSpPr>
          <p:cNvPr id="17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0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diabetes 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935570" y="1646121"/>
            <a:ext cx="375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62157" y="1616033"/>
            <a:ext cx="3758672" cy="58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25547" y="3674836"/>
            <a:ext cx="2810728" cy="1541197"/>
            <a:chOff x="766614" y="2623749"/>
            <a:chExt cx="2261592" cy="1094077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352134" y="3674836"/>
            <a:ext cx="2810728" cy="1541197"/>
            <a:chOff x="766614" y="2623749"/>
            <a:chExt cx="2261592" cy="109407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362903" y="2254735"/>
            <a:ext cx="2725669" cy="1541197"/>
            <a:chOff x="8306776" y="1629594"/>
            <a:chExt cx="2193152" cy="10940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565428" y="1629594"/>
              <a:ext cx="533400" cy="10940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966528" y="1629594"/>
              <a:ext cx="533400" cy="109407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133631" y="1629594"/>
              <a:ext cx="533400" cy="10940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85" t="5838" r="11006" b="7536"/>
            <a:stretch/>
          </p:blipFill>
          <p:spPr>
            <a:xfrm>
              <a:off x="8306776" y="1644834"/>
              <a:ext cx="573330" cy="106133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687494" y="1629594"/>
              <a:ext cx="533400" cy="1094077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  <p:sp>
        <p:nvSpPr>
          <p:cNvPr id="4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grpSp>
        <p:nvGrpSpPr>
          <p:cNvPr id="55" name="Group 54"/>
          <p:cNvGrpSpPr/>
          <p:nvPr/>
        </p:nvGrpSpPr>
        <p:grpSpPr>
          <a:xfrm>
            <a:off x="4450431" y="2244001"/>
            <a:ext cx="2885842" cy="1552657"/>
            <a:chOff x="4450431" y="2539846"/>
            <a:chExt cx="2885842" cy="1552657"/>
          </a:xfrm>
        </p:grpSpPr>
        <p:grpSp>
          <p:nvGrpSpPr>
            <p:cNvPr id="15" name="Group 14"/>
            <p:cNvGrpSpPr/>
            <p:nvPr/>
          </p:nvGrpSpPr>
          <p:grpSpPr>
            <a:xfrm>
              <a:off x="4610691" y="2539846"/>
              <a:ext cx="2725582" cy="1552657"/>
              <a:chOff x="4910236" y="1591494"/>
              <a:chExt cx="2193082" cy="110221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6569918" y="1592777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89" t="7259" r="38074" b="4981"/>
              <a:stretch/>
            </p:blipFill>
            <p:spPr>
              <a:xfrm>
                <a:off x="4910236" y="1629594"/>
                <a:ext cx="438984" cy="1059180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5273774" y="1599629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5696644" y="1591494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6116488" y="1592777"/>
                <a:ext cx="533400" cy="1094077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3" t="5804" r="12783" b="4703"/>
            <a:stretch/>
          </p:blipFill>
          <p:spPr>
            <a:xfrm>
              <a:off x="4450431" y="2591555"/>
              <a:ext cx="612070" cy="1500948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9235205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9%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5505185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9</a:t>
            </a:r>
            <a:r>
              <a:rPr lang="fi-FI" dirty="0" smtClean="0"/>
              <a:t>%</a:t>
            </a:r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7402384" y="5681040"/>
            <a:ext cx="9605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0.83</a:t>
            </a:r>
            <a:endParaRPr lang="en-GB" b="1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0" y="1790582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</a:t>
            </a:r>
            <a:r>
              <a:rPr lang="en-GB" dirty="0" smtClean="0"/>
              <a:t>coronary heart disease </a:t>
            </a:r>
            <a:r>
              <a:rPr lang="en-GB" dirty="0"/>
              <a:t>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4744783" y="1559090"/>
            <a:ext cx="419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54749" y="1559090"/>
            <a:ext cx="4193463" cy="57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61275" y="3636469"/>
            <a:ext cx="3135863" cy="1517018"/>
            <a:chOff x="766614" y="2623749"/>
            <a:chExt cx="2261592" cy="10940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912972" y="3642072"/>
            <a:ext cx="3135863" cy="1517018"/>
            <a:chOff x="766614" y="2623749"/>
            <a:chExt cx="2261592" cy="10940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824237" y="2187772"/>
            <a:ext cx="3141717" cy="1517018"/>
            <a:chOff x="6721946" y="1629594"/>
            <a:chExt cx="2265814" cy="109407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043735" y="1629594"/>
              <a:ext cx="533400" cy="10940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454360" y="1629594"/>
              <a:ext cx="533400" cy="109407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14060" y="1629594"/>
              <a:ext cx="533400" cy="10940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175326" y="1629594"/>
              <a:ext cx="533400" cy="109407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33" t="11079" r="12463" b="10963"/>
            <a:stretch/>
          </p:blipFill>
          <p:spPr>
            <a:xfrm>
              <a:off x="6721946" y="1700438"/>
              <a:ext cx="496044" cy="95514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3810925" y="2173740"/>
            <a:ext cx="3045525" cy="1518532"/>
            <a:chOff x="1928275" y="2173740"/>
            <a:chExt cx="3045525" cy="1518532"/>
          </a:xfrm>
        </p:grpSpPr>
        <p:grpSp>
          <p:nvGrpSpPr>
            <p:cNvPr id="23" name="Group 22"/>
            <p:cNvGrpSpPr/>
            <p:nvPr/>
          </p:nvGrpSpPr>
          <p:grpSpPr>
            <a:xfrm>
              <a:off x="1928275" y="2173740"/>
              <a:ext cx="3045525" cy="1518532"/>
              <a:chOff x="2314590" y="1591685"/>
              <a:chExt cx="2196440" cy="1095169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578436" y="1591685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977630" y="1591685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044" t="6993" r="3058" b="11148"/>
              <a:stretch/>
            </p:blipFill>
            <p:spPr>
              <a:xfrm>
                <a:off x="2314590" y="1637214"/>
                <a:ext cx="504056" cy="98298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142878" y="1592777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2710830" y="1592777"/>
                <a:ext cx="533400" cy="1094077"/>
              </a:xfrm>
              <a:prstGeom prst="rect">
                <a:avLst/>
              </a:prstGeom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226" t="7690" r="3505" b="8776"/>
            <a:stretch/>
          </p:blipFill>
          <p:spPr>
            <a:xfrm>
              <a:off x="1959905" y="2251982"/>
              <a:ext cx="611044" cy="1368000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9235205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9%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4994180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10%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7402384" y="5681040"/>
            <a:ext cx="96052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</a:t>
            </a:r>
            <a:r>
              <a:rPr lang="en-GB" b="1" dirty="0" smtClean="0">
                <a:sym typeface="Symbol"/>
              </a:rPr>
              <a:t>0.75</a:t>
            </a:r>
            <a:endParaRPr lang="en-GB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25" y="2483808"/>
            <a:ext cx="3916800" cy="2448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0947"/>
            <a:ext cx="4032000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asthma 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795950" y="1732880"/>
            <a:ext cx="425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414104" y="1732880"/>
            <a:ext cx="4258164" cy="58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3891140" y="3792456"/>
            <a:ext cx="3184246" cy="1540424"/>
            <a:chOff x="766614" y="2623749"/>
            <a:chExt cx="2261592" cy="109407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8082483" y="3790650"/>
            <a:ext cx="3184246" cy="1540424"/>
            <a:chOff x="766614" y="2623749"/>
            <a:chExt cx="2261592" cy="10940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168312" y="2371262"/>
            <a:ext cx="3014256" cy="1540424"/>
            <a:chOff x="6846902" y="1629594"/>
            <a:chExt cx="2140858" cy="10940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043735" y="1629594"/>
              <a:ext cx="533400" cy="109407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454360" y="1629594"/>
              <a:ext cx="533400" cy="10940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14060" y="1629594"/>
              <a:ext cx="533400" cy="109407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175326" y="1629594"/>
              <a:ext cx="533400" cy="10940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715" t="7778" r="4005" b="11079"/>
            <a:stretch/>
          </p:blipFill>
          <p:spPr>
            <a:xfrm>
              <a:off x="6846902" y="1660074"/>
              <a:ext cx="365760" cy="994155"/>
            </a:xfrm>
            <a:prstGeom prst="rect">
              <a:avLst/>
            </a:prstGeom>
          </p:spPr>
        </p:pic>
      </p:grpSp>
      <p:sp>
        <p:nvSpPr>
          <p:cNvPr id="35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grpSp>
        <p:nvGrpSpPr>
          <p:cNvPr id="37" name="Group 36"/>
          <p:cNvGrpSpPr/>
          <p:nvPr/>
        </p:nvGrpSpPr>
        <p:grpSpPr>
          <a:xfrm>
            <a:off x="3923326" y="2360802"/>
            <a:ext cx="3110744" cy="1541961"/>
            <a:chOff x="1592426" y="2360802"/>
            <a:chExt cx="3110744" cy="1541961"/>
          </a:xfrm>
        </p:grpSpPr>
        <p:grpSp>
          <p:nvGrpSpPr>
            <p:cNvPr id="12" name="Group 11"/>
            <p:cNvGrpSpPr/>
            <p:nvPr/>
          </p:nvGrpSpPr>
          <p:grpSpPr>
            <a:xfrm>
              <a:off x="1592426" y="2360802"/>
              <a:ext cx="3110744" cy="1541961"/>
              <a:chOff x="2301642" y="1591685"/>
              <a:chExt cx="2209388" cy="1095169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578436" y="1591685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977630" y="1591685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3142878" y="1592777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2710830" y="1592777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4" t="9955" r="12084" b="8820"/>
              <a:stretch/>
            </p:blipFill>
            <p:spPr>
              <a:xfrm>
                <a:off x="2301642" y="1674995"/>
                <a:ext cx="458266" cy="97536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09" t="11004" r="12497" b="10007"/>
            <a:stretch/>
          </p:blipFill>
          <p:spPr>
            <a:xfrm>
              <a:off x="1648832" y="2480947"/>
              <a:ext cx="524654" cy="1332000"/>
            </a:xfrm>
            <a:prstGeom prst="rect">
              <a:avLst/>
            </a:prstGeom>
          </p:spPr>
        </p:pic>
      </p:grpSp>
      <p:sp>
        <p:nvSpPr>
          <p:cNvPr id="38" name="TextBox 37"/>
          <p:cNvSpPr txBox="1"/>
          <p:nvPr/>
        </p:nvSpPr>
        <p:spPr>
          <a:xfrm>
            <a:off x="9235205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10%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4994180" y="5241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9%</a:t>
            </a:r>
            <a:endParaRPr lang="en-GB" dirty="0"/>
          </a:p>
        </p:txBody>
      </p:sp>
      <p:sp>
        <p:nvSpPr>
          <p:cNvPr id="40" name="Rectangle 39"/>
          <p:cNvSpPr/>
          <p:nvPr/>
        </p:nvSpPr>
        <p:spPr>
          <a:xfrm>
            <a:off x="7402385" y="5681040"/>
            <a:ext cx="96051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</a:t>
            </a:r>
            <a:r>
              <a:rPr lang="en-GB" b="1" dirty="0" smtClean="0">
                <a:sym typeface="Symbol"/>
              </a:rPr>
              <a:t>0.72</a:t>
            </a:r>
            <a:endParaRPr lang="en-GB" b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</a:t>
            </a:r>
            <a:r>
              <a:rPr lang="en-GB" dirty="0" smtClean="0"/>
              <a:t>obesity </a:t>
            </a:r>
            <a:r>
              <a:rPr lang="en-GB" dirty="0"/>
              <a:t>in the population by different data 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86625" y="1693619"/>
            <a:ext cx="378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Survey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653877" y="1663351"/>
            <a:ext cx="3781220" cy="58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/>
              <a:t>Register</a:t>
            </a:r>
            <a:r>
              <a:rPr lang="fi-FI" dirty="0" smtClean="0"/>
              <a:t> data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80141" y="3712908"/>
            <a:ext cx="2827589" cy="1550443"/>
            <a:chOff x="766614" y="2623749"/>
            <a:chExt cx="2261592" cy="109407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247392" y="3711052"/>
            <a:ext cx="2827589" cy="1550443"/>
            <a:chOff x="766614" y="2623749"/>
            <a:chExt cx="2261592" cy="10940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766614" y="2623749"/>
              <a:ext cx="533400" cy="10940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198662" y="2623749"/>
              <a:ext cx="533400" cy="109407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630710" y="2623749"/>
              <a:ext cx="533400" cy="10940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494806" y="2623749"/>
              <a:ext cx="533400" cy="109407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2062758" y="2623749"/>
              <a:ext cx="533400" cy="109407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8194050" y="2305885"/>
            <a:ext cx="2880930" cy="1550443"/>
            <a:chOff x="8255446" y="1862168"/>
            <a:chExt cx="2304256" cy="10940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594254" y="1862168"/>
              <a:ext cx="533400" cy="10940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10026302" y="1862168"/>
              <a:ext cx="533400" cy="109407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7" t="6143" r="64205" b="7407"/>
            <a:stretch/>
          </p:blipFill>
          <p:spPr>
            <a:xfrm>
              <a:off x="8255446" y="1877408"/>
              <a:ext cx="563880" cy="10591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9162206" y="1862168"/>
              <a:ext cx="533400" cy="10940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" t="3042" r="90626" b="5845"/>
            <a:stretch/>
          </p:blipFill>
          <p:spPr>
            <a:xfrm>
              <a:off x="8706077" y="1862168"/>
              <a:ext cx="533400" cy="1094077"/>
            </a:xfrm>
            <a:prstGeom prst="rect">
              <a:avLst/>
            </a:prstGeom>
          </p:spPr>
        </p:pic>
      </p:grpSp>
      <p:sp>
        <p:nvSpPr>
          <p:cNvPr id="48" name="Päivämäärän paikkamerkki 3">
            <a:extLst>
              <a:ext uri="{FF2B5EF4-FFF2-40B4-BE49-F238E27FC236}">
                <a16:creationId xmlns:a16="http://schemas.microsoft.com/office/drawing/2014/main" xmlns="" id="{D3E1C999-B120-426D-A94A-C488255FCF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418729" y="6484540"/>
            <a:ext cx="4533905" cy="380965"/>
          </a:xfrm>
        </p:spPr>
        <p:txBody>
          <a:bodyPr/>
          <a:lstStyle/>
          <a:p>
            <a:r>
              <a:rPr lang="en-US" dirty="0" smtClean="0"/>
              <a:t>BigSurv2020 Conference - 2020-10-20</a:t>
            </a:r>
            <a:endParaRPr lang="fi-FI" dirty="0"/>
          </a:p>
        </p:txBody>
      </p:sp>
      <p:sp>
        <p:nvSpPr>
          <p:cNvPr id="50" name="TextBox 49"/>
          <p:cNvSpPr txBox="1"/>
          <p:nvPr/>
        </p:nvSpPr>
        <p:spPr>
          <a:xfrm>
            <a:off x="931706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3%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5587040" y="52500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26%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7507730" y="5548317"/>
            <a:ext cx="960519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ym typeface="Symbol"/>
              </a:rPr>
              <a:t> = 0.11</a:t>
            </a:r>
            <a:endParaRPr lang="en-GB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4679298" y="2305885"/>
            <a:ext cx="2828431" cy="1550443"/>
            <a:chOff x="4679298" y="2305885"/>
            <a:chExt cx="2828431" cy="1550443"/>
          </a:xfrm>
        </p:grpSpPr>
        <p:grpSp>
          <p:nvGrpSpPr>
            <p:cNvPr id="16" name="Group 15"/>
            <p:cNvGrpSpPr/>
            <p:nvPr/>
          </p:nvGrpSpPr>
          <p:grpSpPr>
            <a:xfrm>
              <a:off x="4679298" y="2305885"/>
              <a:ext cx="2828431" cy="1550443"/>
              <a:chOff x="4841052" y="1862168"/>
              <a:chExt cx="2262266" cy="109407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6154039" y="1862168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3" t="3042" r="90626" b="5845"/>
              <a:stretch/>
            </p:blipFill>
            <p:spPr>
              <a:xfrm>
                <a:off x="6569918" y="1862168"/>
                <a:ext cx="533400" cy="109407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196" t="7734" r="2555" b="6401"/>
              <a:stretch/>
            </p:blipFill>
            <p:spPr>
              <a:xfrm>
                <a:off x="4841052" y="1897038"/>
                <a:ext cx="534074" cy="1036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196" t="7734" r="2555" b="6401"/>
              <a:stretch/>
            </p:blipFill>
            <p:spPr>
              <a:xfrm>
                <a:off x="5257607" y="1897038"/>
                <a:ext cx="534074" cy="103632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38" t="5208" r="46272" b="7665"/>
              <a:stretch/>
            </p:blipFill>
            <p:spPr>
              <a:xfrm>
                <a:off x="5663158" y="1869788"/>
                <a:ext cx="597396" cy="1051560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3" t="10260" r="38566" b="8033"/>
            <a:stretch/>
          </p:blipFill>
          <p:spPr>
            <a:xfrm>
              <a:off x="5806597" y="2414422"/>
              <a:ext cx="596314" cy="1404000"/>
            </a:xfrm>
            <a:prstGeom prst="rect">
              <a:avLst/>
            </a:prstGeom>
          </p:spPr>
        </p:pic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97" y="2336495"/>
            <a:ext cx="4680000" cy="2925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34" y="5838811"/>
            <a:ext cx="18450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L_ppt-pohja_EN_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84B82CBE-F7F0-4573-8BAE-F0F2F8A751A1}" vid="{1A64C0B0-15BA-4980-8B03-098FB4913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THL_ppt-pohja_EN_2019</Template>
  <TotalTime>178</TotalTime>
  <Words>538</Words>
  <Application>Microsoft Office PowerPoint</Application>
  <PresentationFormat>Custom</PresentationFormat>
  <Paragraphs>117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THL_ppt-pohja_EN_2019</vt:lpstr>
      <vt:lpstr>Does administrative health register data provide reliable information for health indicators in Finland?</vt:lpstr>
      <vt:lpstr>Background</vt:lpstr>
      <vt:lpstr>FinHealth 2017 survey</vt:lpstr>
      <vt:lpstr>Administrative data sources</vt:lpstr>
      <vt:lpstr>Record linkage</vt:lpstr>
      <vt:lpstr>Prevalence of diabetes in the population by different data sources</vt:lpstr>
      <vt:lpstr>Prevalence of coronary heart disease in the population by different data sources</vt:lpstr>
      <vt:lpstr>Prevalence of asthma in the population by different data sources</vt:lpstr>
      <vt:lpstr>Prevalence of obesity in the population by different data sources</vt:lpstr>
      <vt:lpstr>Prevalence of hypertension in the population by different data sources</vt:lpstr>
      <vt:lpstr>Prevalence of depression in the population by different data sources</vt:lpstr>
      <vt:lpstr>Pros and cons of different data sources</vt:lpstr>
      <vt:lpstr>Pros and cons of different data sources</vt:lpstr>
      <vt:lpstr>Conclusions</vt:lpstr>
      <vt:lpstr>Thank you!</vt:lpstr>
    </vt:vector>
  </TitlesOfParts>
  <Company>THL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administrative health register data provide reliable information for health indicators in Finland?</dc:title>
  <dc:creator>Tolonen Hanna</dc:creator>
  <cp:lastModifiedBy>Tolonen Hanna</cp:lastModifiedBy>
  <cp:revision>16</cp:revision>
  <dcterms:created xsi:type="dcterms:W3CDTF">2020-10-20T07:41:58Z</dcterms:created>
  <dcterms:modified xsi:type="dcterms:W3CDTF">2020-10-21T12:37:23Z</dcterms:modified>
</cp:coreProperties>
</file>