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0"/>
  </p:notesMasterIdLst>
  <p:handoutMasterIdLst>
    <p:handoutMasterId r:id="rId21"/>
  </p:handoutMasterIdLst>
  <p:sldIdLst>
    <p:sldId id="257" r:id="rId2"/>
    <p:sldId id="345" r:id="rId3"/>
    <p:sldId id="378" r:id="rId4"/>
    <p:sldId id="371" r:id="rId5"/>
    <p:sldId id="379" r:id="rId6"/>
    <p:sldId id="380" r:id="rId7"/>
    <p:sldId id="374" r:id="rId8"/>
    <p:sldId id="381" r:id="rId9"/>
    <p:sldId id="373" r:id="rId10"/>
    <p:sldId id="386" r:id="rId11"/>
    <p:sldId id="385" r:id="rId12"/>
    <p:sldId id="384" r:id="rId13"/>
    <p:sldId id="383" r:id="rId14"/>
    <p:sldId id="382" r:id="rId15"/>
    <p:sldId id="375" r:id="rId16"/>
    <p:sldId id="362" r:id="rId17"/>
    <p:sldId id="387" r:id="rId18"/>
    <p:sldId id="388" r:id="rId19"/>
  </p:sldIdLst>
  <p:sldSz cx="9144000" cy="5143500" type="screen16x9"/>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6" autoAdjust="0"/>
    <p:restoredTop sz="72973" autoAdjust="0"/>
  </p:normalViewPr>
  <p:slideViewPr>
    <p:cSldViewPr>
      <p:cViewPr varScale="1">
        <p:scale>
          <a:sx n="83" d="100"/>
          <a:sy n="83" d="100"/>
        </p:scale>
        <p:origin x="1843" y="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91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CD94C-B25F-46B0-A90B-1832B8704C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C9234C50-5140-4723-A33B-4CC95FAFE87C}">
      <dgm:prSet phldrT="[Tekst]"/>
      <dgm:spPr/>
      <dgm:t>
        <a:bodyPr/>
        <a:lstStyle/>
        <a:p>
          <a:pPr algn="ctr"/>
          <a:r>
            <a:rPr lang="nl-NL" dirty="0"/>
            <a:t>Global model performance</a:t>
          </a:r>
        </a:p>
      </dgm:t>
    </dgm:pt>
    <dgm:pt modelId="{C08150A5-B76E-4973-81CF-B66ECD265C73}" type="parTrans" cxnId="{DB40F86D-5247-47C2-B333-38B9815A72CF}">
      <dgm:prSet/>
      <dgm:spPr/>
      <dgm:t>
        <a:bodyPr/>
        <a:lstStyle/>
        <a:p>
          <a:pPr algn="ctr"/>
          <a:endParaRPr lang="nl-NL"/>
        </a:p>
      </dgm:t>
    </dgm:pt>
    <dgm:pt modelId="{1DEE9700-5434-40BD-BBF9-D1789473448D}" type="sibTrans" cxnId="{DB40F86D-5247-47C2-B333-38B9815A72CF}">
      <dgm:prSet/>
      <dgm:spPr/>
      <dgm:t>
        <a:bodyPr/>
        <a:lstStyle/>
        <a:p>
          <a:pPr algn="ctr"/>
          <a:endParaRPr lang="nl-NL"/>
        </a:p>
      </dgm:t>
    </dgm:pt>
    <dgm:pt modelId="{C33DF2F5-8910-4864-AE75-FDB62D8A99FC}">
      <dgm:prSet phldrT="[Tekst]"/>
      <dgm:spPr/>
      <dgm:t>
        <a:bodyPr/>
        <a:lstStyle/>
        <a:p>
          <a:pPr algn="ctr"/>
          <a:r>
            <a:rPr lang="en-GB" noProof="0" dirty="0"/>
            <a:t>Subpopulation model performance</a:t>
          </a:r>
        </a:p>
      </dgm:t>
    </dgm:pt>
    <dgm:pt modelId="{CC307A01-649E-40E0-813B-6FC3E4632D88}" type="parTrans" cxnId="{7EF1977B-A017-44F3-B4EE-12D18699D760}">
      <dgm:prSet/>
      <dgm:spPr/>
      <dgm:t>
        <a:bodyPr/>
        <a:lstStyle/>
        <a:p>
          <a:pPr algn="ctr"/>
          <a:endParaRPr lang="nl-NL"/>
        </a:p>
      </dgm:t>
    </dgm:pt>
    <dgm:pt modelId="{73AFA8FF-D706-4286-A34B-BE66463F6834}" type="sibTrans" cxnId="{7EF1977B-A017-44F3-B4EE-12D18699D760}">
      <dgm:prSet/>
      <dgm:spPr/>
      <dgm:t>
        <a:bodyPr/>
        <a:lstStyle/>
        <a:p>
          <a:pPr algn="ctr"/>
          <a:endParaRPr lang="nl-NL"/>
        </a:p>
      </dgm:t>
    </dgm:pt>
    <dgm:pt modelId="{F26A1BAC-47F0-4BCA-BA7D-BDF05E88F298}">
      <dgm:prSet phldrT="[Tekst]"/>
      <dgm:spPr/>
      <dgm:t>
        <a:bodyPr/>
        <a:lstStyle/>
        <a:p>
          <a:pPr algn="ctr"/>
          <a:r>
            <a:rPr lang="en-GB" noProof="0" dirty="0"/>
            <a:t>Local model performance</a:t>
          </a:r>
        </a:p>
      </dgm:t>
    </dgm:pt>
    <dgm:pt modelId="{F5F3E616-F48F-4890-ADBF-5AB89D9B848F}" type="parTrans" cxnId="{E880D9B3-9A73-4E19-A73E-70C101CCCC42}">
      <dgm:prSet/>
      <dgm:spPr/>
      <dgm:t>
        <a:bodyPr/>
        <a:lstStyle/>
        <a:p>
          <a:pPr algn="ctr"/>
          <a:endParaRPr lang="nl-NL"/>
        </a:p>
      </dgm:t>
    </dgm:pt>
    <dgm:pt modelId="{00CBC9E4-B71F-4B12-AB37-FE98F63A31DD}" type="sibTrans" cxnId="{E880D9B3-9A73-4E19-A73E-70C101CCCC42}">
      <dgm:prSet/>
      <dgm:spPr/>
      <dgm:t>
        <a:bodyPr/>
        <a:lstStyle/>
        <a:p>
          <a:pPr algn="ctr"/>
          <a:endParaRPr lang="nl-NL"/>
        </a:p>
      </dgm:t>
    </dgm:pt>
    <dgm:pt modelId="{4FA0778A-A6E5-43F4-9093-BDECCE48CE70}">
      <dgm:prSet phldrT="[Tekst]"/>
      <dgm:spPr/>
      <dgm:t>
        <a:bodyPr/>
        <a:lstStyle/>
        <a:p>
          <a:pPr algn="ctr"/>
          <a:r>
            <a:rPr lang="nl-NL" dirty="0"/>
            <a:t>Output </a:t>
          </a:r>
          <a:r>
            <a:rPr lang="en-GB" noProof="0" dirty="0"/>
            <a:t>accuracy</a:t>
          </a:r>
        </a:p>
      </dgm:t>
    </dgm:pt>
    <dgm:pt modelId="{8A3A28FE-4656-4CB8-8639-7EE3B8857945}" type="parTrans" cxnId="{4442055B-857C-4734-A724-684024345E6F}">
      <dgm:prSet/>
      <dgm:spPr/>
      <dgm:t>
        <a:bodyPr/>
        <a:lstStyle/>
        <a:p>
          <a:pPr algn="ctr"/>
          <a:endParaRPr lang="nl-NL"/>
        </a:p>
      </dgm:t>
    </dgm:pt>
    <dgm:pt modelId="{D06FF89A-07C8-494D-9273-AF07DC522316}" type="sibTrans" cxnId="{4442055B-857C-4734-A724-684024345E6F}">
      <dgm:prSet/>
      <dgm:spPr/>
      <dgm:t>
        <a:bodyPr/>
        <a:lstStyle/>
        <a:p>
          <a:pPr algn="ctr"/>
          <a:endParaRPr lang="nl-NL"/>
        </a:p>
      </dgm:t>
    </dgm:pt>
    <dgm:pt modelId="{A93155E9-2EE1-410C-B557-937343ACFE10}" type="pres">
      <dgm:prSet presAssocID="{3FFCD94C-B25F-46B0-A90B-1832B8704C03}" presName="linear" presStyleCnt="0">
        <dgm:presLayoutVars>
          <dgm:animLvl val="lvl"/>
          <dgm:resizeHandles val="exact"/>
        </dgm:presLayoutVars>
      </dgm:prSet>
      <dgm:spPr/>
    </dgm:pt>
    <dgm:pt modelId="{5FD411A7-BDD2-497A-AF64-0AE29ECAF1BA}" type="pres">
      <dgm:prSet presAssocID="{4FA0778A-A6E5-43F4-9093-BDECCE48CE70}" presName="parentText" presStyleLbl="node1" presStyleIdx="0" presStyleCnt="4">
        <dgm:presLayoutVars>
          <dgm:chMax val="0"/>
          <dgm:bulletEnabled val="1"/>
        </dgm:presLayoutVars>
      </dgm:prSet>
      <dgm:spPr/>
    </dgm:pt>
    <dgm:pt modelId="{D74D38B9-819D-40BF-937F-7455F753E089}" type="pres">
      <dgm:prSet presAssocID="{D06FF89A-07C8-494D-9273-AF07DC522316}" presName="spacer" presStyleCnt="0"/>
      <dgm:spPr/>
    </dgm:pt>
    <dgm:pt modelId="{E246AC52-947C-4A3E-AC7C-1F2E6E5CF09C}" type="pres">
      <dgm:prSet presAssocID="{C9234C50-5140-4723-A33B-4CC95FAFE87C}" presName="parentText" presStyleLbl="node1" presStyleIdx="1" presStyleCnt="4">
        <dgm:presLayoutVars>
          <dgm:chMax val="0"/>
          <dgm:bulletEnabled val="1"/>
        </dgm:presLayoutVars>
      </dgm:prSet>
      <dgm:spPr/>
    </dgm:pt>
    <dgm:pt modelId="{677A47F8-3990-4407-A6E2-283AF4B3DD10}" type="pres">
      <dgm:prSet presAssocID="{1DEE9700-5434-40BD-BBF9-D1789473448D}" presName="spacer" presStyleCnt="0"/>
      <dgm:spPr/>
    </dgm:pt>
    <dgm:pt modelId="{F8C104CB-1B81-472E-9876-D1A0886D60B1}" type="pres">
      <dgm:prSet presAssocID="{C33DF2F5-8910-4864-AE75-FDB62D8A99FC}" presName="parentText" presStyleLbl="node1" presStyleIdx="2" presStyleCnt="4">
        <dgm:presLayoutVars>
          <dgm:chMax val="0"/>
          <dgm:bulletEnabled val="1"/>
        </dgm:presLayoutVars>
      </dgm:prSet>
      <dgm:spPr/>
    </dgm:pt>
    <dgm:pt modelId="{AD094836-8C37-4068-9EA1-0CCEFCD08F83}" type="pres">
      <dgm:prSet presAssocID="{73AFA8FF-D706-4286-A34B-BE66463F6834}" presName="spacer" presStyleCnt="0"/>
      <dgm:spPr/>
    </dgm:pt>
    <dgm:pt modelId="{B9430253-2726-42EB-87CD-9D68957D650A}" type="pres">
      <dgm:prSet presAssocID="{F26A1BAC-47F0-4BCA-BA7D-BDF05E88F298}" presName="parentText" presStyleLbl="node1" presStyleIdx="3" presStyleCnt="4">
        <dgm:presLayoutVars>
          <dgm:chMax val="0"/>
          <dgm:bulletEnabled val="1"/>
        </dgm:presLayoutVars>
      </dgm:prSet>
      <dgm:spPr/>
    </dgm:pt>
  </dgm:ptLst>
  <dgm:cxnLst>
    <dgm:cxn modelId="{DDCA4319-A7D1-4A8B-9579-08E59728DB84}" type="presOf" srcId="{C9234C50-5140-4723-A33B-4CC95FAFE87C}" destId="{E246AC52-947C-4A3E-AC7C-1F2E6E5CF09C}" srcOrd="0" destOrd="0" presId="urn:microsoft.com/office/officeart/2005/8/layout/vList2"/>
    <dgm:cxn modelId="{4442055B-857C-4734-A724-684024345E6F}" srcId="{3FFCD94C-B25F-46B0-A90B-1832B8704C03}" destId="{4FA0778A-A6E5-43F4-9093-BDECCE48CE70}" srcOrd="0" destOrd="0" parTransId="{8A3A28FE-4656-4CB8-8639-7EE3B8857945}" sibTransId="{D06FF89A-07C8-494D-9273-AF07DC522316}"/>
    <dgm:cxn modelId="{761F056C-4FF6-438A-B8B6-E04572B92B51}" type="presOf" srcId="{3FFCD94C-B25F-46B0-A90B-1832B8704C03}" destId="{A93155E9-2EE1-410C-B557-937343ACFE10}" srcOrd="0" destOrd="0" presId="urn:microsoft.com/office/officeart/2005/8/layout/vList2"/>
    <dgm:cxn modelId="{DB40F86D-5247-47C2-B333-38B9815A72CF}" srcId="{3FFCD94C-B25F-46B0-A90B-1832B8704C03}" destId="{C9234C50-5140-4723-A33B-4CC95FAFE87C}" srcOrd="1" destOrd="0" parTransId="{C08150A5-B76E-4973-81CF-B66ECD265C73}" sibTransId="{1DEE9700-5434-40BD-BBF9-D1789473448D}"/>
    <dgm:cxn modelId="{7EF1977B-A017-44F3-B4EE-12D18699D760}" srcId="{3FFCD94C-B25F-46B0-A90B-1832B8704C03}" destId="{C33DF2F5-8910-4864-AE75-FDB62D8A99FC}" srcOrd="2" destOrd="0" parTransId="{CC307A01-649E-40E0-813B-6FC3E4632D88}" sibTransId="{73AFA8FF-D706-4286-A34B-BE66463F6834}"/>
    <dgm:cxn modelId="{E3014791-109F-44EF-9F24-156AC6E1DC97}" type="presOf" srcId="{C33DF2F5-8910-4864-AE75-FDB62D8A99FC}" destId="{F8C104CB-1B81-472E-9876-D1A0886D60B1}" srcOrd="0" destOrd="0" presId="urn:microsoft.com/office/officeart/2005/8/layout/vList2"/>
    <dgm:cxn modelId="{E98212A6-44DA-43D9-9AAE-FE0F945F35CE}" type="presOf" srcId="{F26A1BAC-47F0-4BCA-BA7D-BDF05E88F298}" destId="{B9430253-2726-42EB-87CD-9D68957D650A}" srcOrd="0" destOrd="0" presId="urn:microsoft.com/office/officeart/2005/8/layout/vList2"/>
    <dgm:cxn modelId="{E880D9B3-9A73-4E19-A73E-70C101CCCC42}" srcId="{3FFCD94C-B25F-46B0-A90B-1832B8704C03}" destId="{F26A1BAC-47F0-4BCA-BA7D-BDF05E88F298}" srcOrd="3" destOrd="0" parTransId="{F5F3E616-F48F-4890-ADBF-5AB89D9B848F}" sibTransId="{00CBC9E4-B71F-4B12-AB37-FE98F63A31DD}"/>
    <dgm:cxn modelId="{1BE31BDD-3A0A-4742-9B9C-5A1DD7BC3B4F}" type="presOf" srcId="{4FA0778A-A6E5-43F4-9093-BDECCE48CE70}" destId="{5FD411A7-BDD2-497A-AF64-0AE29ECAF1BA}" srcOrd="0" destOrd="0" presId="urn:microsoft.com/office/officeart/2005/8/layout/vList2"/>
    <dgm:cxn modelId="{C16172B1-1D14-4298-BB75-BABFFBBF088E}" type="presParOf" srcId="{A93155E9-2EE1-410C-B557-937343ACFE10}" destId="{5FD411A7-BDD2-497A-AF64-0AE29ECAF1BA}" srcOrd="0" destOrd="0" presId="urn:microsoft.com/office/officeart/2005/8/layout/vList2"/>
    <dgm:cxn modelId="{4E670145-577E-486B-A1D8-14B7F22502FD}" type="presParOf" srcId="{A93155E9-2EE1-410C-B557-937343ACFE10}" destId="{D74D38B9-819D-40BF-937F-7455F753E089}" srcOrd="1" destOrd="0" presId="urn:microsoft.com/office/officeart/2005/8/layout/vList2"/>
    <dgm:cxn modelId="{F46AACC6-96FE-4C19-B29A-DB817D4D72C8}" type="presParOf" srcId="{A93155E9-2EE1-410C-B557-937343ACFE10}" destId="{E246AC52-947C-4A3E-AC7C-1F2E6E5CF09C}" srcOrd="2" destOrd="0" presId="urn:microsoft.com/office/officeart/2005/8/layout/vList2"/>
    <dgm:cxn modelId="{EBD9B3BE-0EF6-4B1D-97EA-3DBBB153D545}" type="presParOf" srcId="{A93155E9-2EE1-410C-B557-937343ACFE10}" destId="{677A47F8-3990-4407-A6E2-283AF4B3DD10}" srcOrd="3" destOrd="0" presId="urn:microsoft.com/office/officeart/2005/8/layout/vList2"/>
    <dgm:cxn modelId="{BC57B687-F7F2-4697-919B-2CF210FE296D}" type="presParOf" srcId="{A93155E9-2EE1-410C-B557-937343ACFE10}" destId="{F8C104CB-1B81-472E-9876-D1A0886D60B1}" srcOrd="4" destOrd="0" presId="urn:microsoft.com/office/officeart/2005/8/layout/vList2"/>
    <dgm:cxn modelId="{FA37E30D-EA78-4857-B3B6-6F97DC85FCC3}" type="presParOf" srcId="{A93155E9-2EE1-410C-B557-937343ACFE10}" destId="{AD094836-8C37-4068-9EA1-0CCEFCD08F83}" srcOrd="5" destOrd="0" presId="urn:microsoft.com/office/officeart/2005/8/layout/vList2"/>
    <dgm:cxn modelId="{E97F6C8C-DFF9-4DC2-B824-94A325EE8C80}" type="presParOf" srcId="{A93155E9-2EE1-410C-B557-937343ACFE10}" destId="{B9430253-2726-42EB-87CD-9D68957D650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6765F6-B6FC-4D1C-9EA5-EC5335595A5D}"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nl-NL"/>
        </a:p>
      </dgm:t>
    </dgm:pt>
    <dgm:pt modelId="{1409AB1A-633F-4E53-81ED-842AC0DB83E5}">
      <dgm:prSet phldrT="[Tekst]" custT="1"/>
      <dgm:spPr/>
      <dgm:t>
        <a:bodyPr/>
        <a:lstStyle/>
        <a:p>
          <a:r>
            <a:rPr lang="en-GB" sz="2400" b="0" noProof="0" dirty="0"/>
            <a:t>Test for </a:t>
          </a:r>
          <a:r>
            <a:rPr lang="en-GB" sz="2400" b="0" noProof="0" dirty="0" err="1"/>
            <a:t>subpop</a:t>
          </a:r>
          <a:r>
            <a:rPr lang="en-GB" sz="2400" b="0" noProof="0" dirty="0"/>
            <a:t>. effects</a:t>
          </a:r>
        </a:p>
      </dgm:t>
    </dgm:pt>
    <dgm:pt modelId="{4CE89B2C-505B-4A10-869C-32EC0DAEA25E}" type="parTrans" cxnId="{AA189D69-290A-406D-BD2F-B0728B7025D9}">
      <dgm:prSet/>
      <dgm:spPr/>
      <dgm:t>
        <a:bodyPr/>
        <a:lstStyle/>
        <a:p>
          <a:endParaRPr lang="en-GB" sz="2400" noProof="0" dirty="0"/>
        </a:p>
      </dgm:t>
    </dgm:pt>
    <dgm:pt modelId="{98CC4B99-10C0-4934-B2F6-F9B0C4D230B6}" type="sibTrans" cxnId="{AA189D69-290A-406D-BD2F-B0728B7025D9}">
      <dgm:prSet/>
      <dgm:spPr/>
      <dgm:t>
        <a:bodyPr/>
        <a:lstStyle/>
        <a:p>
          <a:endParaRPr lang="en-GB" sz="2400" noProof="0" dirty="0"/>
        </a:p>
      </dgm:t>
    </dgm:pt>
    <dgm:pt modelId="{8C5D972D-E5DF-4E43-9358-6EF833D1FE84}">
      <dgm:prSet phldrT="[Tekst]" custT="1"/>
      <dgm:spPr/>
      <dgm:t>
        <a:bodyPr/>
        <a:lstStyle/>
        <a:p>
          <a:r>
            <a:rPr lang="en-GB" sz="2400" noProof="0" dirty="0"/>
            <a:t>Retraining the model</a:t>
          </a:r>
        </a:p>
      </dgm:t>
    </dgm:pt>
    <dgm:pt modelId="{298A4592-A149-4374-BFF8-4DB46F7B00E1}" type="parTrans" cxnId="{59832E8B-2319-42F8-BA15-8C17BF976E0C}">
      <dgm:prSet/>
      <dgm:spPr/>
      <dgm:t>
        <a:bodyPr/>
        <a:lstStyle/>
        <a:p>
          <a:endParaRPr lang="en-GB" sz="2400" noProof="0" dirty="0"/>
        </a:p>
      </dgm:t>
    </dgm:pt>
    <dgm:pt modelId="{8CDAA884-408C-42EB-9DE5-EEB306A9C0BE}" type="sibTrans" cxnId="{59832E8B-2319-42F8-BA15-8C17BF976E0C}">
      <dgm:prSet/>
      <dgm:spPr/>
      <dgm:t>
        <a:bodyPr/>
        <a:lstStyle/>
        <a:p>
          <a:endParaRPr lang="en-GB" sz="2400" noProof="0" dirty="0"/>
        </a:p>
      </dgm:t>
    </dgm:pt>
    <dgm:pt modelId="{C8A1918A-7CBB-4E1D-B409-BC9B1DDCEC89}">
      <dgm:prSet phldrT="[Tekst]" custT="1"/>
      <dgm:spPr/>
      <dgm:t>
        <a:bodyPr/>
        <a:lstStyle/>
        <a:p>
          <a:r>
            <a:rPr lang="en-GB" sz="2400" noProof="0" dirty="0"/>
            <a:t>Predict</a:t>
          </a:r>
        </a:p>
      </dgm:t>
    </dgm:pt>
    <dgm:pt modelId="{C08761D6-B34C-4DB3-ACB9-2F5BEFBE8D89}" type="parTrans" cxnId="{A5B5F9C1-54F2-402E-9259-9970DE32C0B6}">
      <dgm:prSet/>
      <dgm:spPr/>
      <dgm:t>
        <a:bodyPr/>
        <a:lstStyle/>
        <a:p>
          <a:endParaRPr lang="en-GB" sz="2400" noProof="0" dirty="0"/>
        </a:p>
      </dgm:t>
    </dgm:pt>
    <dgm:pt modelId="{69A8A216-F2C3-4A39-A754-EDB2D83D77C5}" type="sibTrans" cxnId="{A5B5F9C1-54F2-402E-9259-9970DE32C0B6}">
      <dgm:prSet/>
      <dgm:spPr/>
      <dgm:t>
        <a:bodyPr/>
        <a:lstStyle/>
        <a:p>
          <a:endParaRPr lang="en-GB" sz="2400" noProof="0" dirty="0"/>
        </a:p>
      </dgm:t>
    </dgm:pt>
    <dgm:pt modelId="{537EC772-A852-4B28-8898-DAC4CB41B8C9}" type="pres">
      <dgm:prSet presAssocID="{456765F6-B6FC-4D1C-9EA5-EC5335595A5D}" presName="Name0" presStyleCnt="0">
        <dgm:presLayoutVars>
          <dgm:dir/>
          <dgm:animLvl val="lvl"/>
          <dgm:resizeHandles val="exact"/>
        </dgm:presLayoutVars>
      </dgm:prSet>
      <dgm:spPr/>
    </dgm:pt>
    <dgm:pt modelId="{E9976AAE-7A59-410D-9441-1514DD076429}" type="pres">
      <dgm:prSet presAssocID="{1409AB1A-633F-4E53-81ED-842AC0DB83E5}" presName="vertFlow" presStyleCnt="0"/>
      <dgm:spPr/>
    </dgm:pt>
    <dgm:pt modelId="{EC65833C-63B7-4298-8A89-35281C7AA8A9}" type="pres">
      <dgm:prSet presAssocID="{1409AB1A-633F-4E53-81ED-842AC0DB83E5}" presName="header" presStyleLbl="node1" presStyleIdx="0" presStyleCnt="1" custLinFactNeighborX="-168" custLinFactNeighborY="6640"/>
      <dgm:spPr/>
    </dgm:pt>
    <dgm:pt modelId="{F4506339-F125-4BE0-AFF0-83E38EA8C864}" type="pres">
      <dgm:prSet presAssocID="{298A4592-A149-4374-BFF8-4DB46F7B00E1}" presName="parTrans" presStyleLbl="sibTrans2D1" presStyleIdx="0" presStyleCnt="2" custScaleX="186964" custScaleY="180072"/>
      <dgm:spPr/>
    </dgm:pt>
    <dgm:pt modelId="{57F42C76-00BB-4AAC-97F4-C108A93A4350}" type="pres">
      <dgm:prSet presAssocID="{8C5D972D-E5DF-4E43-9358-6EF833D1FE84}" presName="child" presStyleLbl="alignAccFollowNode1" presStyleIdx="0" presStyleCnt="2">
        <dgm:presLayoutVars>
          <dgm:chMax val="0"/>
          <dgm:bulletEnabled val="1"/>
        </dgm:presLayoutVars>
      </dgm:prSet>
      <dgm:spPr/>
    </dgm:pt>
    <dgm:pt modelId="{3EAB5659-1C1A-42F3-B969-49EF759E2302}" type="pres">
      <dgm:prSet presAssocID="{8CDAA884-408C-42EB-9DE5-EEB306A9C0BE}" presName="sibTrans" presStyleLbl="sibTrans2D1" presStyleIdx="1" presStyleCnt="2" custScaleX="180072" custScaleY="180072"/>
      <dgm:spPr/>
    </dgm:pt>
    <dgm:pt modelId="{2EB89F63-4792-405F-9FD2-3455F47AE192}" type="pres">
      <dgm:prSet presAssocID="{C8A1918A-7CBB-4E1D-B409-BC9B1DDCEC89}" presName="child" presStyleLbl="alignAccFollowNode1" presStyleIdx="1" presStyleCnt="2">
        <dgm:presLayoutVars>
          <dgm:chMax val="0"/>
          <dgm:bulletEnabled val="1"/>
        </dgm:presLayoutVars>
      </dgm:prSet>
      <dgm:spPr/>
    </dgm:pt>
  </dgm:ptLst>
  <dgm:cxnLst>
    <dgm:cxn modelId="{9813B90F-B73B-4749-9A95-68709890E165}" type="presOf" srcId="{8CDAA884-408C-42EB-9DE5-EEB306A9C0BE}" destId="{3EAB5659-1C1A-42F3-B969-49EF759E2302}" srcOrd="0" destOrd="0" presId="urn:microsoft.com/office/officeart/2005/8/layout/lProcess1"/>
    <dgm:cxn modelId="{AA189D69-290A-406D-BD2F-B0728B7025D9}" srcId="{456765F6-B6FC-4D1C-9EA5-EC5335595A5D}" destId="{1409AB1A-633F-4E53-81ED-842AC0DB83E5}" srcOrd="0" destOrd="0" parTransId="{4CE89B2C-505B-4A10-869C-32EC0DAEA25E}" sibTransId="{98CC4B99-10C0-4934-B2F6-F9B0C4D230B6}"/>
    <dgm:cxn modelId="{AE1B0989-C69F-4E4C-BE79-F69014C6D787}" type="presOf" srcId="{8C5D972D-E5DF-4E43-9358-6EF833D1FE84}" destId="{57F42C76-00BB-4AAC-97F4-C108A93A4350}" srcOrd="0" destOrd="0" presId="urn:microsoft.com/office/officeart/2005/8/layout/lProcess1"/>
    <dgm:cxn modelId="{59832E8B-2319-42F8-BA15-8C17BF976E0C}" srcId="{1409AB1A-633F-4E53-81ED-842AC0DB83E5}" destId="{8C5D972D-E5DF-4E43-9358-6EF833D1FE84}" srcOrd="0" destOrd="0" parTransId="{298A4592-A149-4374-BFF8-4DB46F7B00E1}" sibTransId="{8CDAA884-408C-42EB-9DE5-EEB306A9C0BE}"/>
    <dgm:cxn modelId="{D07B27B0-8239-49A5-A4AA-2BEB00B9841D}" type="presOf" srcId="{1409AB1A-633F-4E53-81ED-842AC0DB83E5}" destId="{EC65833C-63B7-4298-8A89-35281C7AA8A9}" srcOrd="0" destOrd="0" presId="urn:microsoft.com/office/officeart/2005/8/layout/lProcess1"/>
    <dgm:cxn modelId="{4A5922B6-42D1-439D-8C45-7C684D2E3E5C}" type="presOf" srcId="{456765F6-B6FC-4D1C-9EA5-EC5335595A5D}" destId="{537EC772-A852-4B28-8898-DAC4CB41B8C9}" srcOrd="0" destOrd="0" presId="urn:microsoft.com/office/officeart/2005/8/layout/lProcess1"/>
    <dgm:cxn modelId="{6E95C5BA-CD68-498C-A2E5-FAF946F68EA2}" type="presOf" srcId="{C8A1918A-7CBB-4E1D-B409-BC9B1DDCEC89}" destId="{2EB89F63-4792-405F-9FD2-3455F47AE192}" srcOrd="0" destOrd="0" presId="urn:microsoft.com/office/officeart/2005/8/layout/lProcess1"/>
    <dgm:cxn modelId="{A5B5F9C1-54F2-402E-9259-9970DE32C0B6}" srcId="{1409AB1A-633F-4E53-81ED-842AC0DB83E5}" destId="{C8A1918A-7CBB-4E1D-B409-BC9B1DDCEC89}" srcOrd="1" destOrd="0" parTransId="{C08761D6-B34C-4DB3-ACB9-2F5BEFBE8D89}" sibTransId="{69A8A216-F2C3-4A39-A754-EDB2D83D77C5}"/>
    <dgm:cxn modelId="{2452A6ED-464D-4D0E-92F9-72FE779A5486}" type="presOf" srcId="{298A4592-A149-4374-BFF8-4DB46F7B00E1}" destId="{F4506339-F125-4BE0-AFF0-83E38EA8C864}" srcOrd="0" destOrd="0" presId="urn:microsoft.com/office/officeart/2005/8/layout/lProcess1"/>
    <dgm:cxn modelId="{89795786-517C-4DD9-A177-A8769B839DFF}" type="presParOf" srcId="{537EC772-A852-4B28-8898-DAC4CB41B8C9}" destId="{E9976AAE-7A59-410D-9441-1514DD076429}" srcOrd="0" destOrd="0" presId="urn:microsoft.com/office/officeart/2005/8/layout/lProcess1"/>
    <dgm:cxn modelId="{494B76F9-5306-4EE6-8032-DCA8B9EDF3AF}" type="presParOf" srcId="{E9976AAE-7A59-410D-9441-1514DD076429}" destId="{EC65833C-63B7-4298-8A89-35281C7AA8A9}" srcOrd="0" destOrd="0" presId="urn:microsoft.com/office/officeart/2005/8/layout/lProcess1"/>
    <dgm:cxn modelId="{2E9077B7-3164-4280-A302-9CEF5CB91BA8}" type="presParOf" srcId="{E9976AAE-7A59-410D-9441-1514DD076429}" destId="{F4506339-F125-4BE0-AFF0-83E38EA8C864}" srcOrd="1" destOrd="0" presId="urn:microsoft.com/office/officeart/2005/8/layout/lProcess1"/>
    <dgm:cxn modelId="{BB9D4262-4283-4927-BCFA-A4AEF6BED814}" type="presParOf" srcId="{E9976AAE-7A59-410D-9441-1514DD076429}" destId="{57F42C76-00BB-4AAC-97F4-C108A93A4350}" srcOrd="2" destOrd="0" presId="urn:microsoft.com/office/officeart/2005/8/layout/lProcess1"/>
    <dgm:cxn modelId="{70C84F92-D06D-47C8-9359-2A7A74CF841F}" type="presParOf" srcId="{E9976AAE-7A59-410D-9441-1514DD076429}" destId="{3EAB5659-1C1A-42F3-B969-49EF759E2302}" srcOrd="3" destOrd="0" presId="urn:microsoft.com/office/officeart/2005/8/layout/lProcess1"/>
    <dgm:cxn modelId="{87ED7AEF-9183-4EA3-A69D-FF5E5046A2B6}" type="presParOf" srcId="{E9976AAE-7A59-410D-9441-1514DD076429}" destId="{2EB89F63-4792-405F-9FD2-3455F47AE192}" srcOrd="4"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11A7-BDD2-497A-AF64-0AE29ECAF1BA}">
      <dsp:nvSpPr>
        <dsp:cNvPr id="0" name=""/>
        <dsp:cNvSpPr/>
      </dsp:nvSpPr>
      <dsp:spPr>
        <a:xfrm>
          <a:off x="0" y="762726"/>
          <a:ext cx="4928895"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Output </a:t>
          </a:r>
          <a:r>
            <a:rPr lang="en-GB" sz="2500" kern="1200" noProof="0" dirty="0"/>
            <a:t>accuracy</a:t>
          </a:r>
        </a:p>
      </dsp:txBody>
      <dsp:txXfrm>
        <a:off x="29271" y="791997"/>
        <a:ext cx="4870353" cy="541083"/>
      </dsp:txXfrm>
    </dsp:sp>
    <dsp:sp modelId="{E246AC52-947C-4A3E-AC7C-1F2E6E5CF09C}">
      <dsp:nvSpPr>
        <dsp:cNvPr id="0" name=""/>
        <dsp:cNvSpPr/>
      </dsp:nvSpPr>
      <dsp:spPr>
        <a:xfrm>
          <a:off x="0" y="1434351"/>
          <a:ext cx="4928895"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Global model performance</a:t>
          </a:r>
        </a:p>
      </dsp:txBody>
      <dsp:txXfrm>
        <a:off x="29271" y="1463622"/>
        <a:ext cx="4870353" cy="541083"/>
      </dsp:txXfrm>
    </dsp:sp>
    <dsp:sp modelId="{F8C104CB-1B81-472E-9876-D1A0886D60B1}">
      <dsp:nvSpPr>
        <dsp:cNvPr id="0" name=""/>
        <dsp:cNvSpPr/>
      </dsp:nvSpPr>
      <dsp:spPr>
        <a:xfrm>
          <a:off x="0" y="2105976"/>
          <a:ext cx="4928895"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Subpopulation model performance</a:t>
          </a:r>
        </a:p>
      </dsp:txBody>
      <dsp:txXfrm>
        <a:off x="29271" y="2135247"/>
        <a:ext cx="4870353" cy="541083"/>
      </dsp:txXfrm>
    </dsp:sp>
    <dsp:sp modelId="{B9430253-2726-42EB-87CD-9D68957D650A}">
      <dsp:nvSpPr>
        <dsp:cNvPr id="0" name=""/>
        <dsp:cNvSpPr/>
      </dsp:nvSpPr>
      <dsp:spPr>
        <a:xfrm>
          <a:off x="0" y="2777601"/>
          <a:ext cx="4928895"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Local model performance</a:t>
          </a:r>
        </a:p>
      </dsp:txBody>
      <dsp:txXfrm>
        <a:off x="29271" y="2806872"/>
        <a:ext cx="4870353"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5833C-63B7-4298-8A89-35281C7AA8A9}">
      <dsp:nvSpPr>
        <dsp:cNvPr id="0" name=""/>
        <dsp:cNvSpPr/>
      </dsp:nvSpPr>
      <dsp:spPr>
        <a:xfrm>
          <a:off x="449119" y="10023"/>
          <a:ext cx="2741757" cy="6854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0" kern="1200" noProof="0" dirty="0"/>
            <a:t>Test for </a:t>
          </a:r>
          <a:r>
            <a:rPr lang="en-GB" sz="2400" b="0" kern="1200" noProof="0" dirty="0" err="1"/>
            <a:t>subpop</a:t>
          </a:r>
          <a:r>
            <a:rPr lang="en-GB" sz="2400" b="0" kern="1200" noProof="0" dirty="0"/>
            <a:t>. effects</a:t>
          </a:r>
        </a:p>
      </dsp:txBody>
      <dsp:txXfrm>
        <a:off x="469195" y="30099"/>
        <a:ext cx="2701605" cy="645287"/>
      </dsp:txXfrm>
    </dsp:sp>
    <dsp:sp modelId="{F4506339-F125-4BE0-AFF0-83E38EA8C864}">
      <dsp:nvSpPr>
        <dsp:cNvPr id="0" name=""/>
        <dsp:cNvSpPr/>
      </dsp:nvSpPr>
      <dsp:spPr>
        <a:xfrm rot="5382723">
          <a:off x="1714301" y="702992"/>
          <a:ext cx="215999" cy="2159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F42C76-00BB-4AAC-97F4-C108A93A4350}">
      <dsp:nvSpPr>
        <dsp:cNvPr id="0" name=""/>
        <dsp:cNvSpPr/>
      </dsp:nvSpPr>
      <dsp:spPr>
        <a:xfrm>
          <a:off x="453726" y="926520"/>
          <a:ext cx="2741757" cy="6854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Retraining the model</a:t>
          </a:r>
        </a:p>
      </dsp:txBody>
      <dsp:txXfrm>
        <a:off x="473802" y="946596"/>
        <a:ext cx="2701605" cy="645287"/>
      </dsp:txXfrm>
    </dsp:sp>
    <dsp:sp modelId="{3EAB5659-1C1A-42F3-B969-49EF759E2302}">
      <dsp:nvSpPr>
        <dsp:cNvPr id="0" name=""/>
        <dsp:cNvSpPr/>
      </dsp:nvSpPr>
      <dsp:spPr>
        <a:xfrm rot="5400000">
          <a:off x="1716605" y="1623912"/>
          <a:ext cx="215999" cy="2159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B89F63-4792-405F-9FD2-3455F47AE192}">
      <dsp:nvSpPr>
        <dsp:cNvPr id="0" name=""/>
        <dsp:cNvSpPr/>
      </dsp:nvSpPr>
      <dsp:spPr>
        <a:xfrm>
          <a:off x="453726" y="1851864"/>
          <a:ext cx="2741757" cy="6854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Predict</a:t>
          </a:r>
        </a:p>
      </dsp:txBody>
      <dsp:txXfrm>
        <a:off x="473802" y="1871940"/>
        <a:ext cx="2701605" cy="6452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112AE434-3077-420E-9078-1BF2D1984CE9}" type="datetimeFigureOut">
              <a:rPr lang="en-GB" smtClean="0"/>
              <a:t>21/10/2020</a:t>
            </a:fld>
            <a:endParaRPr lang="en-GB"/>
          </a:p>
        </p:txBody>
      </p:sp>
      <p:sp>
        <p:nvSpPr>
          <p:cNvPr id="4" name="Tijdelijke aanduiding voor voettekst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4A42FF9D-5869-4713-A8E2-FCB677748B96}" type="slidenum">
              <a:rPr lang="en-GB" smtClean="0"/>
              <a:t>‹nr.›</a:t>
            </a:fld>
            <a:endParaRPr lang="en-GB"/>
          </a:p>
        </p:txBody>
      </p:sp>
    </p:spTree>
    <p:extLst>
      <p:ext uri="{BB962C8B-B14F-4D97-AF65-F5344CB8AC3E}">
        <p14:creationId xmlns:p14="http://schemas.microsoft.com/office/powerpoint/2010/main" val="148143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963A025-B680-4046-800B-5A6B5AC6AF73}" type="datetimeFigureOut">
              <a:rPr lang="nl-NL" smtClean="0"/>
              <a:t>21-10-2020</a:t>
            </a:fld>
            <a:endParaRPr lang="nl-NL"/>
          </a:p>
        </p:txBody>
      </p:sp>
      <p:sp>
        <p:nvSpPr>
          <p:cNvPr id="4" name="Tijdelijke aanduiding voor dia-afbeelding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643FEE08-4F1D-4773-84E0-0730640F7E20}" type="slidenum">
              <a:rPr lang="nl-NL" smtClean="0"/>
              <a:t>‹nr.›</a:t>
            </a:fld>
            <a:endParaRPr lang="nl-NL"/>
          </a:p>
        </p:txBody>
      </p:sp>
    </p:spTree>
    <p:extLst>
      <p:ext uri="{BB962C8B-B14F-4D97-AF65-F5344CB8AC3E}">
        <p14:creationId xmlns:p14="http://schemas.microsoft.com/office/powerpoint/2010/main" val="282330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This presentation is about text classification, how we investigated whether a beta product can be used in production for official statistics.</a:t>
            </a:r>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a:t>
            </a:fld>
            <a:endParaRPr lang="nl-NL"/>
          </a:p>
        </p:txBody>
      </p:sp>
    </p:spTree>
    <p:extLst>
      <p:ext uri="{BB962C8B-B14F-4D97-AF65-F5344CB8AC3E}">
        <p14:creationId xmlns:p14="http://schemas.microsoft.com/office/powerpoint/2010/main" val="2416916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First </a:t>
            </a:r>
            <a:r>
              <a:rPr lang="en-GB" baseline="0" noProof="0" dirty="0"/>
              <a:t>we found that the precision and recall of class 0 is better than for class 1. Within class 1 we found the recall higher than the precision. That is the reason that overall we underestimated the proportion of cyber.</a:t>
            </a:r>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10</a:t>
            </a:fld>
            <a:endParaRPr lang="nl-NL"/>
          </a:p>
        </p:txBody>
      </p:sp>
    </p:spTree>
    <p:extLst>
      <p:ext uri="{BB962C8B-B14F-4D97-AF65-F5344CB8AC3E}">
        <p14:creationId xmlns:p14="http://schemas.microsoft.com/office/powerpoint/2010/main" val="125929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aseline="0" noProof="0" dirty="0"/>
              <a:t>Next we found that the G2-test values were rather high: for a number of crime types the association between label and predicted values was significantly different. Unfortunately this was not solved by retraining.</a:t>
            </a:r>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11</a:t>
            </a:fld>
            <a:endParaRPr lang="nl-NL"/>
          </a:p>
        </p:txBody>
      </p:sp>
    </p:spTree>
    <p:extLst>
      <p:ext uri="{BB962C8B-B14F-4D97-AF65-F5344CB8AC3E}">
        <p14:creationId xmlns:p14="http://schemas.microsoft.com/office/powerpoint/2010/main" val="228409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aseline="0" noProof="0" dirty="0"/>
              <a:t>Furthermore, the Macro F1 was smaller than the Micro F1, because the scores of class 1 were poorer than for class 0, but it is the minority class.</a:t>
            </a:r>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12</a:t>
            </a:fld>
            <a:endParaRPr lang="nl-NL"/>
          </a:p>
        </p:txBody>
      </p:sp>
    </p:spTree>
    <p:extLst>
      <p:ext uri="{BB962C8B-B14F-4D97-AF65-F5344CB8AC3E}">
        <p14:creationId xmlns:p14="http://schemas.microsoft.com/office/powerpoint/2010/main" val="107497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aseline="0" noProof="0" dirty="0"/>
              <a:t>Macro recall was higher than the Macro precision, because the precision of class 1 was small. </a:t>
            </a:r>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13</a:t>
            </a:fld>
            <a:endParaRPr lang="nl-NL"/>
          </a:p>
        </p:txBody>
      </p:sp>
    </p:spTree>
    <p:extLst>
      <p:ext uri="{BB962C8B-B14F-4D97-AF65-F5344CB8AC3E}">
        <p14:creationId xmlns:p14="http://schemas.microsoft.com/office/powerpoint/2010/main" val="250562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aseline="0" noProof="0" dirty="0"/>
              <a:t>The Entropy R2 expressed the probability mass of the predicted labels compared to the true labels. That part did improve slightly with retraining.</a:t>
            </a:r>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14</a:t>
            </a:fld>
            <a:endParaRPr lang="nl-NL"/>
          </a:p>
        </p:txBody>
      </p:sp>
    </p:spTree>
    <p:extLst>
      <p:ext uri="{BB962C8B-B14F-4D97-AF65-F5344CB8AC3E}">
        <p14:creationId xmlns:p14="http://schemas.microsoft.com/office/powerpoint/2010/main" val="242912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As an example of the subpopulation model performance we show the confusion matrices</a:t>
            </a:r>
            <a:r>
              <a:rPr lang="en-GB" baseline="0" noProof="0" dirty="0"/>
              <a:t> for four </a:t>
            </a:r>
            <a:r>
              <a:rPr lang="en-GB" noProof="0" dirty="0"/>
              <a:t>crime types. The basic model is in the upper row. The main conclusion that can be drawn is that the classification</a:t>
            </a:r>
            <a:r>
              <a:rPr lang="en-GB" baseline="0" noProof="0" dirty="0"/>
              <a:t> errors vary greatly with crime type. </a:t>
            </a:r>
            <a:r>
              <a:rPr lang="en-GB" noProof="0" dirty="0"/>
              <a:t> </a:t>
            </a:r>
          </a:p>
          <a:p>
            <a:endParaRPr lang="en-GB" noProof="0" dirty="0"/>
          </a:p>
          <a:p>
            <a:r>
              <a:rPr lang="en-GB" noProof="0" dirty="0"/>
              <a:t>For the basic model, for swindle and forgery </a:t>
            </a:r>
            <a:r>
              <a:rPr lang="en-GB" baseline="0" noProof="0" dirty="0"/>
              <a:t>cyber crime is predicted rather well, but there are also many cases predicted as cyber that should be no cyber. For Arson and Abuse many cases that were predicted as no cyber should have been predicted as cyber.</a:t>
            </a:r>
          </a:p>
          <a:p>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noProof="0" dirty="0"/>
              <a:t>After retraining per crime type many classification error still exists, </a:t>
            </a:r>
            <a:r>
              <a:rPr lang="en-GB" noProof="0" dirty="0"/>
              <a:t>the classification</a:t>
            </a:r>
            <a:r>
              <a:rPr lang="en-GB" baseline="0" noProof="0" dirty="0"/>
              <a:t> errors still vary greatly with crime type. </a:t>
            </a:r>
            <a:endParaRPr lang="en-GB" noProof="0"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15</a:t>
            </a:fld>
            <a:endParaRPr lang="nl-NL"/>
          </a:p>
        </p:txBody>
      </p:sp>
    </p:spTree>
    <p:extLst>
      <p:ext uri="{BB962C8B-B14F-4D97-AF65-F5344CB8AC3E}">
        <p14:creationId xmlns:p14="http://schemas.microsoft.com/office/powerpoint/2010/main" val="945180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To conclude,</a:t>
            </a:r>
            <a:r>
              <a:rPr lang="en-GB" baseline="0" noProof="0" dirty="0"/>
              <a:t> our main point is that when a model was trained and designed for a population as a whole, one cannot publish outcomes by subpopulations without having first checked whether those results are accurate.</a:t>
            </a:r>
          </a:p>
          <a:p>
            <a:endParaRPr lang="en-GB" baseline="0" noProof="0" dirty="0"/>
          </a:p>
          <a:p>
            <a:r>
              <a:rPr lang="en-GB" baseline="0" noProof="0" dirty="0"/>
              <a:t>We propose to analyse results at four levels. </a:t>
            </a:r>
          </a:p>
          <a:p>
            <a:endParaRPr lang="en-GB" baseline="0" noProof="0" dirty="0"/>
          </a:p>
          <a:p>
            <a:r>
              <a:rPr lang="en-GB" baseline="0" noProof="0" dirty="0"/>
              <a:t>In the case study we found that retraining the model on crime type was not effective. In the near future we plan to retrain on cyber type and hope for better results. Furthermore, we plan to improve our features.</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16</a:t>
            </a:fld>
            <a:endParaRPr lang="nl-NL"/>
          </a:p>
        </p:txBody>
      </p:sp>
    </p:spTree>
    <p:extLst>
      <p:ext uri="{BB962C8B-B14F-4D97-AF65-F5344CB8AC3E}">
        <p14:creationId xmlns:p14="http://schemas.microsoft.com/office/powerpoint/2010/main" val="195122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In</a:t>
            </a:r>
            <a:r>
              <a:rPr lang="en-GB" baseline="0" noProof="0" dirty="0"/>
              <a:t> the Netherlands is a police registration, about incidents, a selection concerns crimes. The entries in the register origin either from persons reporting an incident at the police office or it concerns reports by police employees such as an incidence of domestic violence. The police uses a classification system with codes for crime type. However they do not register cyber crime. They are interested whether presence of cyber can be derived from the texts by test mining. Cyber is meant in a broad sense: pure cyber and IT-related crimes, purchase fraud, identity fraud.</a:t>
            </a:r>
          </a:p>
          <a:p>
            <a:endParaRPr lang="en-GB" baseline="0" noProof="0" dirty="0"/>
          </a:p>
          <a:p>
            <a:r>
              <a:rPr lang="en-GB" noProof="0" dirty="0"/>
              <a:t>Two labelled sets were created: a selective set using cyber keywords and a random set.</a:t>
            </a:r>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2</a:t>
            </a:fld>
            <a:endParaRPr lang="nl-NL"/>
          </a:p>
        </p:txBody>
      </p:sp>
    </p:spTree>
    <p:extLst>
      <p:ext uri="{BB962C8B-B14F-4D97-AF65-F5344CB8AC3E}">
        <p14:creationId xmlns:p14="http://schemas.microsoft.com/office/powerpoint/2010/main" val="197925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Early 2019 CBS has launched</a:t>
            </a:r>
            <a:r>
              <a:rPr lang="en-GB" baseline="0" noProof="0" dirty="0"/>
              <a:t> a beta product, where they explored whether cyber crime could be predicted. </a:t>
            </a:r>
          </a:p>
          <a:p>
            <a:r>
              <a:rPr lang="en-GB" baseline="0" noProof="0" dirty="0"/>
              <a:t>It concerns a Support Vector Machine with bag of words model. We found that 9% of crimes were cyber related. Performance was rather good.</a:t>
            </a:r>
          </a:p>
          <a:p>
            <a:r>
              <a:rPr lang="en-GB" baseline="0" noProof="0" dirty="0"/>
              <a:t>They published outcomes by crime type, because that is what we aim for. The question is: how reliable are those subpopulation results? We present a way to analyse this.</a:t>
            </a:r>
            <a:endParaRPr lang="en-GB" noProof="0"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3</a:t>
            </a:fld>
            <a:endParaRPr lang="nl-NL"/>
          </a:p>
        </p:txBody>
      </p:sp>
    </p:spTree>
    <p:extLst>
      <p:ext uri="{BB962C8B-B14F-4D97-AF65-F5344CB8AC3E}">
        <p14:creationId xmlns:p14="http://schemas.microsoft.com/office/powerpoint/2010/main" val="389218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An issue in moving to official statistics is that not all entries have a</a:t>
            </a:r>
            <a:r>
              <a:rPr lang="en-GB" baseline="0" noProof="0" dirty="0"/>
              <a:t> text. That is a potential source of bias in the estimated aggregates. The missingness was very skewed and varied by crime type. The data set has a set of background variables.</a:t>
            </a:r>
          </a:p>
          <a:p>
            <a:endParaRPr lang="en-GB" baseline="0" noProof="0" dirty="0"/>
          </a:p>
          <a:p>
            <a:r>
              <a:rPr lang="en-GB" noProof="0" dirty="0"/>
              <a:t>With logistic regression we analyse that missingness depended on crime type and other factors. In the labelled set we found that cyber crime itself can be predicted from a number of back ground</a:t>
            </a:r>
            <a:r>
              <a:rPr lang="en-GB" baseline="0" noProof="0" dirty="0"/>
              <a:t> variables. So as long as missingness is not too severe, we can impute it.</a:t>
            </a:r>
            <a:endParaRPr lang="en-GB" noProof="0"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4</a:t>
            </a:fld>
            <a:endParaRPr lang="nl-NL"/>
          </a:p>
        </p:txBody>
      </p:sp>
    </p:spTree>
    <p:extLst>
      <p:ext uri="{BB962C8B-B14F-4D97-AF65-F5344CB8AC3E}">
        <p14:creationId xmlns:p14="http://schemas.microsoft.com/office/powerpoint/2010/main" val="87369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We have two blocks. In</a:t>
            </a:r>
            <a:r>
              <a:rPr lang="en-GB" baseline="0" noProof="0" dirty="0"/>
              <a:t> the left block I show the different levels of analysis that we used.</a:t>
            </a:r>
            <a:endParaRPr lang="en-GB" noProof="0" dirty="0"/>
          </a:p>
          <a:p>
            <a:endParaRPr lang="en-GB" noProof="0" dirty="0"/>
          </a:p>
          <a:p>
            <a:r>
              <a:rPr lang="en-GB" noProof="0" dirty="0"/>
              <a:t>F</a:t>
            </a:r>
            <a:r>
              <a:rPr lang="en-GB" baseline="0" noProof="0" dirty="0"/>
              <a:t>irst of all we analysed the sensitivity of the accuracy (% cyber) for retraining the model. Second we looked into a number of global model performance measures, such as the F_1 score, recall and precision. Third we checked the errors in the </a:t>
            </a:r>
            <a:r>
              <a:rPr lang="en-GB" baseline="0" noProof="0" dirty="0" err="1"/>
              <a:t>prediced</a:t>
            </a:r>
            <a:r>
              <a:rPr lang="en-GB" baseline="0" noProof="0" dirty="0"/>
              <a:t> classes per subpopulation and Fourth we checked which words are used to predict cyber.</a:t>
            </a:r>
          </a:p>
          <a:p>
            <a:endParaRPr lang="en-GB" baseline="0" noProof="0" dirty="0"/>
          </a:p>
          <a:p>
            <a:r>
              <a:rPr lang="en-GB" baseline="0" noProof="0" dirty="0"/>
              <a:t>We retrained the model in various ways, made new predictions and computed the analysis measures for those retrained models.</a:t>
            </a:r>
            <a:endParaRPr lang="en-GB" noProof="0"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5</a:t>
            </a:fld>
            <a:endParaRPr lang="nl-NL"/>
          </a:p>
        </p:txBody>
      </p:sp>
    </p:spTree>
    <p:extLst>
      <p:ext uri="{BB962C8B-B14F-4D97-AF65-F5344CB8AC3E}">
        <p14:creationId xmlns:p14="http://schemas.microsoft.com/office/powerpoint/2010/main" val="331033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The retraining</a:t>
            </a:r>
            <a:r>
              <a:rPr lang="en-GB" baseline="0" noProof="0" dirty="0"/>
              <a:t> was done as follows. Using a G2 test of log-linear model we tested whether the association between label and predicted classes depended in crime type or not. Also, given a label we tested whether the error proportion depended on crime type.</a:t>
            </a:r>
          </a:p>
          <a:p>
            <a:r>
              <a:rPr lang="en-GB" baseline="0" noProof="0" dirty="0"/>
              <a:t>We have four training settings: basic model we train using all data together. With ‘All’ we trained a separate model on each crime type. Binary we trained on two groups: all crime types that differed significantly were in one group and all other is the remaining group. Deviation: each significantly affected crime type was separately trained, plus all others together.</a:t>
            </a:r>
            <a:endParaRPr lang="en-GB" noProof="0"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6</a:t>
            </a:fld>
            <a:endParaRPr lang="nl-NL"/>
          </a:p>
        </p:txBody>
      </p:sp>
    </p:spTree>
    <p:extLst>
      <p:ext uri="{BB962C8B-B14F-4D97-AF65-F5344CB8AC3E}">
        <p14:creationId xmlns:p14="http://schemas.microsoft.com/office/powerpoint/2010/main" val="24736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To run the settings we have first determined the tuning parameters in a cross-validation procedure on a small, separate, set</a:t>
            </a:r>
          </a:p>
          <a:p>
            <a:endParaRPr lang="en-GB" noProof="0" dirty="0"/>
          </a:p>
          <a:p>
            <a:r>
              <a:rPr lang="en-GB" noProof="0" dirty="0"/>
              <a:t>Next we use the CBS data set which was collected by simple random sampling (SRS). This is used to assess the output accuracy. The full set, includes a selective data set. We use the full set to check for effects of crime type on model outcomes.</a:t>
            </a:r>
          </a:p>
          <a:p>
            <a:endParaRPr lang="en-GB" noProof="0" dirty="0"/>
          </a:p>
          <a:p>
            <a:r>
              <a:rPr lang="en-GB" noProof="0" dirty="0"/>
              <a:t>For all model performance results we have used weights that aim to correct for selectiveness.</a:t>
            </a:r>
          </a:p>
          <a:p>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7</a:t>
            </a:fld>
            <a:endParaRPr lang="nl-NL"/>
          </a:p>
        </p:txBody>
      </p:sp>
    </p:spTree>
    <p:extLst>
      <p:ext uri="{BB962C8B-B14F-4D97-AF65-F5344CB8AC3E}">
        <p14:creationId xmlns:p14="http://schemas.microsoft.com/office/powerpoint/2010/main" val="134079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Concerning the output accuracy we found</a:t>
            </a:r>
            <a:r>
              <a:rPr lang="en-GB" baseline="0" noProof="0" dirty="0"/>
              <a:t> that the variance of the percentage cyber is very small, which is a consequence of the large number of records.</a:t>
            </a:r>
          </a:p>
          <a:p>
            <a:endParaRPr lang="en-GB" baseline="0" noProof="0" dirty="0"/>
          </a:p>
          <a:p>
            <a:r>
              <a:rPr lang="en-GB" baseline="0" noProof="0" dirty="0"/>
              <a:t>The bias of the basic model was - 1.5% which means that we estimate that the true % cyber is under estimated by 1.5%. This is because the recall for cyber was smaller than its precision. The retraining of the model had quite some effect on the bias, at least in a relative sense. The main reason is that base rate of the property that we are interested in is low.</a:t>
            </a:r>
          </a:p>
          <a:p>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8</a:t>
            </a:fld>
            <a:endParaRPr lang="nl-NL"/>
          </a:p>
        </p:txBody>
      </p:sp>
    </p:spTree>
    <p:extLst>
      <p:ext uri="{BB962C8B-B14F-4D97-AF65-F5344CB8AC3E}">
        <p14:creationId xmlns:p14="http://schemas.microsoft.com/office/powerpoint/2010/main" val="3003110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We see various performance measures. </a:t>
            </a:r>
            <a:endParaRPr lang="en-GB" baseline="0" noProof="0"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9</a:t>
            </a:fld>
            <a:endParaRPr lang="nl-NL"/>
          </a:p>
        </p:txBody>
      </p:sp>
    </p:spTree>
    <p:extLst>
      <p:ext uri="{BB962C8B-B14F-4D97-AF65-F5344CB8AC3E}">
        <p14:creationId xmlns:p14="http://schemas.microsoft.com/office/powerpoint/2010/main" val="4054065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230343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Conclusie / trends / …</a:t>
            </a:r>
          </a:p>
        </p:txBody>
      </p:sp>
    </p:spTree>
    <p:extLst>
      <p:ext uri="{BB962C8B-B14F-4D97-AF65-F5344CB8AC3E}">
        <p14:creationId xmlns:p14="http://schemas.microsoft.com/office/powerpoint/2010/main" val="409682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50158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330863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Optioneel datum</a:t>
            </a:r>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a:p>
            <a:pPr lvl="0"/>
            <a:r>
              <a:rPr lang="nl-NL" dirty="0"/>
              <a:t>regel2</a:t>
            </a:r>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a:p>
            <a:pPr lvl="0"/>
            <a:r>
              <a:rPr lang="nl-NL" dirty="0"/>
              <a:t>regel2</a:t>
            </a:r>
          </a:p>
        </p:txBody>
      </p:sp>
    </p:spTree>
    <p:extLst>
      <p:ext uri="{BB962C8B-B14F-4D97-AF65-F5344CB8AC3E}">
        <p14:creationId xmlns:p14="http://schemas.microsoft.com/office/powerpoint/2010/main" val="307412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spTree>
    <p:extLst>
      <p:ext uri="{BB962C8B-B14F-4D97-AF65-F5344CB8AC3E}">
        <p14:creationId xmlns:p14="http://schemas.microsoft.com/office/powerpoint/2010/main" val="308704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 over 2 regels</a:t>
            </a:r>
          </a:p>
          <a:p>
            <a:pPr lvl="0"/>
            <a:r>
              <a:rPr lang="nl-NL" dirty="0" err="1"/>
              <a:t>Calibri</a:t>
            </a:r>
            <a:r>
              <a:rPr lang="nl-NL" dirty="0"/>
              <a:t> </a:t>
            </a:r>
            <a:r>
              <a:rPr lang="nl-NL" dirty="0" err="1"/>
              <a:t>bold</a:t>
            </a:r>
            <a:r>
              <a:rPr lang="nl-NL" dirty="0"/>
              <a:t> 30</a:t>
            </a:r>
          </a:p>
        </p:txBody>
      </p:sp>
    </p:spTree>
    <p:extLst>
      <p:ext uri="{BB962C8B-B14F-4D97-AF65-F5344CB8AC3E}">
        <p14:creationId xmlns:p14="http://schemas.microsoft.com/office/powerpoint/2010/main" val="13893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 1 regel</a:t>
            </a:r>
          </a:p>
        </p:txBody>
      </p:sp>
    </p:spTree>
    <p:extLst>
      <p:ext uri="{BB962C8B-B14F-4D97-AF65-F5344CB8AC3E}">
        <p14:creationId xmlns:p14="http://schemas.microsoft.com/office/powerpoint/2010/main" val="221898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‹nr.›</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a:solidFill>
                  <a:schemeClr val="bg1"/>
                </a:solidFill>
              </a:rPr>
              <a:t>Hoofdstuk titel</a:t>
            </a:r>
          </a:p>
        </p:txBody>
      </p:sp>
    </p:spTree>
    <p:extLst>
      <p:ext uri="{BB962C8B-B14F-4D97-AF65-F5344CB8AC3E}">
        <p14:creationId xmlns:p14="http://schemas.microsoft.com/office/powerpoint/2010/main" val="26582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spTree>
    <p:extLst>
      <p:ext uri="{BB962C8B-B14F-4D97-AF65-F5344CB8AC3E}">
        <p14:creationId xmlns:p14="http://schemas.microsoft.com/office/powerpoint/2010/main" val="323739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spTree>
    <p:extLst>
      <p:ext uri="{BB962C8B-B14F-4D97-AF65-F5344CB8AC3E}">
        <p14:creationId xmlns:p14="http://schemas.microsoft.com/office/powerpoint/2010/main" val="17612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‹nr.›</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a:solidFill>
                  <a:schemeClr val="bg1"/>
                </a:solidFill>
              </a:rPr>
              <a:t>Conclusies / trends / …</a:t>
            </a: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a:t>Korte opsomming van conclusies</a:t>
            </a:r>
          </a:p>
        </p:txBody>
      </p:sp>
    </p:spTree>
    <p:extLst>
      <p:ext uri="{BB962C8B-B14F-4D97-AF65-F5344CB8AC3E}">
        <p14:creationId xmlns:p14="http://schemas.microsoft.com/office/powerpoint/2010/main" val="99636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‹nr.›</a:t>
            </a:fld>
            <a:endParaRPr lang="nl-NL" sz="1200" dirty="0"/>
          </a:p>
        </p:txBody>
      </p:sp>
      <p:pic>
        <p:nvPicPr>
          <p:cNvPr id="17" name="Afbeelding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2552854814"/>
      </p:ext>
    </p:extLst>
  </p:cSld>
  <p:clrMap bg1="lt1" tx1="dk1" bg2="lt2" tx2="dk2" accent1="accent1" accent2="accent2" accent3="accent3" accent4="accent4" accent5="accent5" accent6="accent6" hlink="hlink" folHlink="folHlink"/>
  <p:sldLayoutIdLst>
    <p:sldLayoutId id="2147483659" r:id="rId1"/>
    <p:sldLayoutId id="2147483653" r:id="rId2"/>
    <p:sldLayoutId id="2147483660" r:id="rId3"/>
    <p:sldLayoutId id="2147483661" r:id="rId4"/>
    <p:sldLayoutId id="2147483665" r:id="rId5"/>
    <p:sldLayoutId id="2147483654" r:id="rId6"/>
    <p:sldLayoutId id="2147483662" r:id="rId7"/>
    <p:sldLayoutId id="2147483663" r:id="rId8"/>
    <p:sldLayoutId id="2147483656" r:id="rId9"/>
    <p:sldLayoutId id="2147483657" r:id="rId10"/>
    <p:sldLayoutId id="2147483655" r:id="rId11"/>
    <p:sldLayoutId id="214748366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39552" y="4227934"/>
            <a:ext cx="8208912" cy="288032"/>
          </a:xfrm>
        </p:spPr>
        <p:txBody>
          <a:bodyPr/>
          <a:lstStyle/>
          <a:p>
            <a:r>
              <a:rPr lang="en-GB" dirty="0"/>
              <a:t>Arnout van Delden, Dick </a:t>
            </a:r>
            <a:r>
              <a:rPr lang="en-GB" dirty="0" err="1"/>
              <a:t>Windmeijer</a:t>
            </a:r>
            <a:r>
              <a:rPr lang="en-GB" dirty="0"/>
              <a:t>, </a:t>
            </a:r>
            <a:r>
              <a:rPr lang="en-GB" dirty="0" err="1"/>
              <a:t>Carlijn</a:t>
            </a:r>
            <a:r>
              <a:rPr lang="en-GB" dirty="0"/>
              <a:t> </a:t>
            </a:r>
            <a:r>
              <a:rPr lang="en-GB" dirty="0" err="1"/>
              <a:t>Verkleij</a:t>
            </a:r>
            <a:r>
              <a:rPr lang="en-GB" dirty="0"/>
              <a:t> </a:t>
            </a:r>
          </a:p>
        </p:txBody>
      </p:sp>
      <p:sp>
        <p:nvSpPr>
          <p:cNvPr id="3" name="Tijdelijke aanduiding voor tekst 2"/>
          <p:cNvSpPr>
            <a:spLocks noGrp="1"/>
          </p:cNvSpPr>
          <p:nvPr>
            <p:ph type="body" sz="quarter" idx="13"/>
          </p:nvPr>
        </p:nvSpPr>
        <p:spPr/>
        <p:txBody>
          <a:bodyPr/>
          <a:lstStyle/>
          <a:p>
            <a:r>
              <a:rPr lang="en-GB" dirty="0"/>
              <a:t>13 November 2020</a:t>
            </a:r>
          </a:p>
        </p:txBody>
      </p:sp>
      <p:sp>
        <p:nvSpPr>
          <p:cNvPr id="4" name="Tijdelijke aanduiding voor tekst 3"/>
          <p:cNvSpPr>
            <a:spLocks noGrp="1"/>
          </p:cNvSpPr>
          <p:nvPr>
            <p:ph type="body" sz="quarter" idx="14"/>
          </p:nvPr>
        </p:nvSpPr>
        <p:spPr>
          <a:xfrm>
            <a:off x="539552" y="2337941"/>
            <a:ext cx="7992690" cy="1025897"/>
          </a:xfrm>
        </p:spPr>
        <p:txBody>
          <a:bodyPr/>
          <a:lstStyle/>
          <a:p>
            <a:r>
              <a:rPr lang="en-US" dirty="0"/>
              <a:t>Official statistics in the era of big data</a:t>
            </a:r>
            <a:endParaRPr lang="en-GB" dirty="0"/>
          </a:p>
          <a:p>
            <a:endParaRPr lang="en-GB" sz="2400" dirty="0"/>
          </a:p>
        </p:txBody>
      </p:sp>
      <p:sp>
        <p:nvSpPr>
          <p:cNvPr id="5" name="Tijdelijke aanduiding voor tekst 4"/>
          <p:cNvSpPr>
            <a:spLocks noGrp="1"/>
          </p:cNvSpPr>
          <p:nvPr>
            <p:ph type="body" sz="quarter" idx="15"/>
          </p:nvPr>
        </p:nvSpPr>
        <p:spPr>
          <a:xfrm>
            <a:off x="539552" y="2914258"/>
            <a:ext cx="7992690" cy="792088"/>
          </a:xfrm>
        </p:spPr>
        <p:txBody>
          <a:bodyPr>
            <a:noAutofit/>
          </a:bodyPr>
          <a:lstStyle/>
          <a:p>
            <a:r>
              <a:rPr lang="en-GB" dirty="0"/>
              <a:t>Evaluating and improving a text classifier for subpopulations: the case of cyber crime</a:t>
            </a:r>
          </a:p>
        </p:txBody>
      </p:sp>
    </p:spTree>
    <p:extLst>
      <p:ext uri="{BB962C8B-B14F-4D97-AF65-F5344CB8AC3E}">
        <p14:creationId xmlns:p14="http://schemas.microsoft.com/office/powerpoint/2010/main" val="349688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0072"/>
          <a:stretch/>
        </p:blipFill>
        <p:spPr>
          <a:xfrm>
            <a:off x="179512" y="864096"/>
            <a:ext cx="8102674" cy="4371950"/>
          </a:xfrm>
          <a:prstGeom prst="rect">
            <a:avLst/>
          </a:prstGeom>
        </p:spPr>
      </p:pic>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10</a:t>
            </a:fld>
            <a:endParaRPr lang="nl-NL" sz="1200" dirty="0"/>
          </a:p>
        </p:txBody>
      </p:sp>
      <p:sp>
        <p:nvSpPr>
          <p:cNvPr id="3" name="Tijdelijke aanduiding voor tekst 2"/>
          <p:cNvSpPr>
            <a:spLocks noGrp="1"/>
          </p:cNvSpPr>
          <p:nvPr>
            <p:ph type="body" sz="quarter" idx="11"/>
          </p:nvPr>
        </p:nvSpPr>
        <p:spPr>
          <a:xfrm>
            <a:off x="467544" y="987574"/>
            <a:ext cx="8208912" cy="3672408"/>
          </a:xfrm>
        </p:spPr>
        <p:txBody>
          <a:bodyPr>
            <a:normAutofit/>
          </a:bodyPr>
          <a:lstStyle/>
          <a:p>
            <a:pPr marL="342900" indent="-342900">
              <a:buFont typeface="Calibri" panose="020F0502020204030204" pitchFamily="34" charset="0"/>
              <a:buChar char="–"/>
            </a:pPr>
            <a:endParaRPr lang="en-GB" sz="2000" dirty="0"/>
          </a:p>
          <a:p>
            <a:endParaRPr lang="en-GB" sz="2000" dirty="0"/>
          </a:p>
          <a:p>
            <a:pPr marL="342900" indent="-342900">
              <a:buFont typeface="Calibri" panose="020F0502020204030204" pitchFamily="34" charset="0"/>
              <a:buChar char="–"/>
            </a:pPr>
            <a:endParaRPr lang="en-GB" sz="2000" dirty="0"/>
          </a:p>
          <a:p>
            <a:endParaRPr lang="en-GB" dirty="0"/>
          </a:p>
        </p:txBody>
      </p:sp>
      <p:sp>
        <p:nvSpPr>
          <p:cNvPr id="4" name="Tijdelijke aanduiding voor tekst 3"/>
          <p:cNvSpPr>
            <a:spLocks noGrp="1"/>
          </p:cNvSpPr>
          <p:nvPr>
            <p:ph type="body" sz="quarter" idx="14"/>
          </p:nvPr>
        </p:nvSpPr>
        <p:spPr/>
        <p:txBody>
          <a:bodyPr/>
          <a:lstStyle/>
          <a:p>
            <a:r>
              <a:rPr lang="nl-NL" dirty="0"/>
              <a:t>Global model performance (source = </a:t>
            </a:r>
            <a:r>
              <a:rPr lang="nl-NL" dirty="0" err="1"/>
              <a:t>all</a:t>
            </a:r>
            <a:r>
              <a:rPr lang="nl-NL" dirty="0"/>
              <a:t>)</a:t>
            </a:r>
          </a:p>
        </p:txBody>
      </p:sp>
      <p:sp>
        <p:nvSpPr>
          <p:cNvPr id="6" name="Rechthoek 5"/>
          <p:cNvSpPr/>
          <p:nvPr/>
        </p:nvSpPr>
        <p:spPr>
          <a:xfrm>
            <a:off x="899592" y="864096"/>
            <a:ext cx="4464496" cy="19236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1284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0072"/>
          <a:stretch/>
        </p:blipFill>
        <p:spPr>
          <a:xfrm>
            <a:off x="179512" y="864096"/>
            <a:ext cx="8102674" cy="4371950"/>
          </a:xfrm>
          <a:prstGeom prst="rect">
            <a:avLst/>
          </a:prstGeom>
        </p:spPr>
      </p:pic>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11</a:t>
            </a:fld>
            <a:endParaRPr lang="nl-NL" sz="1200" dirty="0"/>
          </a:p>
        </p:txBody>
      </p:sp>
      <p:sp>
        <p:nvSpPr>
          <p:cNvPr id="3" name="Tijdelijke aanduiding voor tekst 2"/>
          <p:cNvSpPr>
            <a:spLocks noGrp="1"/>
          </p:cNvSpPr>
          <p:nvPr>
            <p:ph type="body" sz="quarter" idx="11"/>
          </p:nvPr>
        </p:nvSpPr>
        <p:spPr>
          <a:xfrm>
            <a:off x="467544" y="987574"/>
            <a:ext cx="8208912" cy="3672408"/>
          </a:xfrm>
        </p:spPr>
        <p:txBody>
          <a:bodyPr>
            <a:normAutofit/>
          </a:bodyPr>
          <a:lstStyle/>
          <a:p>
            <a:pPr marL="342900" indent="-342900">
              <a:buFont typeface="Calibri" panose="020F0502020204030204" pitchFamily="34" charset="0"/>
              <a:buChar char="–"/>
            </a:pPr>
            <a:endParaRPr lang="en-GB" sz="2000" dirty="0"/>
          </a:p>
          <a:p>
            <a:endParaRPr lang="en-GB" sz="2000" dirty="0"/>
          </a:p>
          <a:p>
            <a:pPr marL="342900" indent="-342900">
              <a:buFont typeface="Calibri" panose="020F0502020204030204" pitchFamily="34" charset="0"/>
              <a:buChar char="–"/>
            </a:pPr>
            <a:endParaRPr lang="en-GB" sz="2000" dirty="0"/>
          </a:p>
          <a:p>
            <a:endParaRPr lang="en-GB" dirty="0"/>
          </a:p>
        </p:txBody>
      </p:sp>
      <p:sp>
        <p:nvSpPr>
          <p:cNvPr id="4" name="Tijdelijke aanduiding voor tekst 3"/>
          <p:cNvSpPr>
            <a:spLocks noGrp="1"/>
          </p:cNvSpPr>
          <p:nvPr>
            <p:ph type="body" sz="quarter" idx="14"/>
          </p:nvPr>
        </p:nvSpPr>
        <p:spPr/>
        <p:txBody>
          <a:bodyPr/>
          <a:lstStyle/>
          <a:p>
            <a:r>
              <a:rPr lang="nl-NL" dirty="0"/>
              <a:t>Global model performance (source = </a:t>
            </a:r>
            <a:r>
              <a:rPr lang="nl-NL" dirty="0" err="1"/>
              <a:t>all</a:t>
            </a:r>
            <a:r>
              <a:rPr lang="nl-NL" dirty="0"/>
              <a:t>)</a:t>
            </a:r>
          </a:p>
        </p:txBody>
      </p:sp>
      <p:sp>
        <p:nvSpPr>
          <p:cNvPr id="7" name="Rechthoek 6"/>
          <p:cNvSpPr/>
          <p:nvPr/>
        </p:nvSpPr>
        <p:spPr>
          <a:xfrm>
            <a:off x="899592" y="2826666"/>
            <a:ext cx="4464496" cy="9162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8440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0072"/>
          <a:stretch/>
        </p:blipFill>
        <p:spPr>
          <a:xfrm>
            <a:off x="179512" y="864096"/>
            <a:ext cx="8102674" cy="4371950"/>
          </a:xfrm>
          <a:prstGeom prst="rect">
            <a:avLst/>
          </a:prstGeom>
        </p:spPr>
      </p:pic>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12</a:t>
            </a:fld>
            <a:endParaRPr lang="nl-NL" sz="1200" dirty="0"/>
          </a:p>
        </p:txBody>
      </p:sp>
      <p:sp>
        <p:nvSpPr>
          <p:cNvPr id="3" name="Tijdelijke aanduiding voor tekst 2"/>
          <p:cNvSpPr>
            <a:spLocks noGrp="1"/>
          </p:cNvSpPr>
          <p:nvPr>
            <p:ph type="body" sz="quarter" idx="11"/>
          </p:nvPr>
        </p:nvSpPr>
        <p:spPr>
          <a:xfrm>
            <a:off x="467544" y="987574"/>
            <a:ext cx="8208912" cy="3672408"/>
          </a:xfrm>
        </p:spPr>
        <p:txBody>
          <a:bodyPr>
            <a:normAutofit/>
          </a:bodyPr>
          <a:lstStyle/>
          <a:p>
            <a:pPr marL="342900" indent="-342900">
              <a:buFont typeface="Calibri" panose="020F0502020204030204" pitchFamily="34" charset="0"/>
              <a:buChar char="–"/>
            </a:pPr>
            <a:endParaRPr lang="en-GB" sz="2000" dirty="0"/>
          </a:p>
          <a:p>
            <a:endParaRPr lang="en-GB" sz="2000" dirty="0"/>
          </a:p>
          <a:p>
            <a:pPr marL="342900" indent="-342900">
              <a:buFont typeface="Calibri" panose="020F0502020204030204" pitchFamily="34" charset="0"/>
              <a:buChar char="–"/>
            </a:pPr>
            <a:endParaRPr lang="en-GB" sz="2000" dirty="0"/>
          </a:p>
          <a:p>
            <a:endParaRPr lang="en-GB" dirty="0"/>
          </a:p>
        </p:txBody>
      </p:sp>
      <p:sp>
        <p:nvSpPr>
          <p:cNvPr id="4" name="Tijdelijke aanduiding voor tekst 3"/>
          <p:cNvSpPr>
            <a:spLocks noGrp="1"/>
          </p:cNvSpPr>
          <p:nvPr>
            <p:ph type="body" sz="quarter" idx="14"/>
          </p:nvPr>
        </p:nvSpPr>
        <p:spPr/>
        <p:txBody>
          <a:bodyPr/>
          <a:lstStyle/>
          <a:p>
            <a:r>
              <a:rPr lang="nl-NL" dirty="0"/>
              <a:t>Global model performance (source = </a:t>
            </a:r>
            <a:r>
              <a:rPr lang="nl-NL" dirty="0" err="1"/>
              <a:t>all</a:t>
            </a:r>
            <a:r>
              <a:rPr lang="nl-NL" dirty="0"/>
              <a:t>)</a:t>
            </a:r>
          </a:p>
        </p:txBody>
      </p:sp>
      <p:sp>
        <p:nvSpPr>
          <p:cNvPr id="9" name="Rechthoek 8"/>
          <p:cNvSpPr/>
          <p:nvPr/>
        </p:nvSpPr>
        <p:spPr>
          <a:xfrm>
            <a:off x="899592" y="3767838"/>
            <a:ext cx="4464496" cy="10156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5441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0072"/>
          <a:stretch/>
        </p:blipFill>
        <p:spPr>
          <a:xfrm>
            <a:off x="179512" y="864096"/>
            <a:ext cx="8102674" cy="4371950"/>
          </a:xfrm>
          <a:prstGeom prst="rect">
            <a:avLst/>
          </a:prstGeom>
        </p:spPr>
      </p:pic>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13</a:t>
            </a:fld>
            <a:endParaRPr lang="nl-NL" sz="1200" dirty="0"/>
          </a:p>
        </p:txBody>
      </p:sp>
      <p:sp>
        <p:nvSpPr>
          <p:cNvPr id="3" name="Tijdelijke aanduiding voor tekst 2"/>
          <p:cNvSpPr>
            <a:spLocks noGrp="1"/>
          </p:cNvSpPr>
          <p:nvPr>
            <p:ph type="body" sz="quarter" idx="11"/>
          </p:nvPr>
        </p:nvSpPr>
        <p:spPr>
          <a:xfrm>
            <a:off x="467544" y="987574"/>
            <a:ext cx="8208912" cy="3672408"/>
          </a:xfrm>
        </p:spPr>
        <p:txBody>
          <a:bodyPr>
            <a:normAutofit/>
          </a:bodyPr>
          <a:lstStyle/>
          <a:p>
            <a:pPr marL="342900" indent="-342900">
              <a:buFont typeface="Calibri" panose="020F0502020204030204" pitchFamily="34" charset="0"/>
              <a:buChar char="–"/>
            </a:pPr>
            <a:endParaRPr lang="en-GB" sz="2000" dirty="0"/>
          </a:p>
          <a:p>
            <a:endParaRPr lang="en-GB" sz="2000" dirty="0"/>
          </a:p>
          <a:p>
            <a:pPr marL="342900" indent="-342900">
              <a:buFont typeface="Calibri" panose="020F0502020204030204" pitchFamily="34" charset="0"/>
              <a:buChar char="–"/>
            </a:pPr>
            <a:endParaRPr lang="en-GB" sz="2000" dirty="0"/>
          </a:p>
          <a:p>
            <a:endParaRPr lang="en-GB" dirty="0"/>
          </a:p>
        </p:txBody>
      </p:sp>
      <p:sp>
        <p:nvSpPr>
          <p:cNvPr id="4" name="Tijdelijke aanduiding voor tekst 3"/>
          <p:cNvSpPr>
            <a:spLocks noGrp="1"/>
          </p:cNvSpPr>
          <p:nvPr>
            <p:ph type="body" sz="quarter" idx="14"/>
          </p:nvPr>
        </p:nvSpPr>
        <p:spPr/>
        <p:txBody>
          <a:bodyPr/>
          <a:lstStyle/>
          <a:p>
            <a:r>
              <a:rPr lang="nl-NL" dirty="0"/>
              <a:t>Global model performance (source = </a:t>
            </a:r>
            <a:r>
              <a:rPr lang="nl-NL" dirty="0" err="1"/>
              <a:t>all</a:t>
            </a:r>
            <a:r>
              <a:rPr lang="nl-NL" dirty="0"/>
              <a:t>)</a:t>
            </a:r>
          </a:p>
        </p:txBody>
      </p:sp>
      <p:sp>
        <p:nvSpPr>
          <p:cNvPr id="10" name="Rechthoek 9"/>
          <p:cNvSpPr/>
          <p:nvPr/>
        </p:nvSpPr>
        <p:spPr>
          <a:xfrm>
            <a:off x="5364087" y="882450"/>
            <a:ext cx="2160241" cy="18959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534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0072"/>
          <a:stretch/>
        </p:blipFill>
        <p:spPr>
          <a:xfrm>
            <a:off x="179512" y="864096"/>
            <a:ext cx="8102674" cy="4371950"/>
          </a:xfrm>
          <a:prstGeom prst="rect">
            <a:avLst/>
          </a:prstGeom>
        </p:spPr>
      </p:pic>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14</a:t>
            </a:fld>
            <a:endParaRPr lang="nl-NL" sz="1200" dirty="0"/>
          </a:p>
        </p:txBody>
      </p:sp>
      <p:sp>
        <p:nvSpPr>
          <p:cNvPr id="3" name="Tijdelijke aanduiding voor tekst 2"/>
          <p:cNvSpPr>
            <a:spLocks noGrp="1"/>
          </p:cNvSpPr>
          <p:nvPr>
            <p:ph type="body" sz="quarter" idx="11"/>
          </p:nvPr>
        </p:nvSpPr>
        <p:spPr>
          <a:xfrm>
            <a:off x="467544" y="987574"/>
            <a:ext cx="8208912" cy="3672408"/>
          </a:xfrm>
        </p:spPr>
        <p:txBody>
          <a:bodyPr>
            <a:normAutofit/>
          </a:bodyPr>
          <a:lstStyle/>
          <a:p>
            <a:pPr marL="342900" indent="-342900">
              <a:buFont typeface="Calibri" panose="020F0502020204030204" pitchFamily="34" charset="0"/>
              <a:buChar char="–"/>
            </a:pPr>
            <a:endParaRPr lang="en-GB" sz="2000" dirty="0"/>
          </a:p>
          <a:p>
            <a:endParaRPr lang="en-GB" sz="2000" dirty="0"/>
          </a:p>
          <a:p>
            <a:pPr marL="342900" indent="-342900">
              <a:buFont typeface="Calibri" panose="020F0502020204030204" pitchFamily="34" charset="0"/>
              <a:buChar char="–"/>
            </a:pPr>
            <a:endParaRPr lang="en-GB" sz="2000" dirty="0"/>
          </a:p>
          <a:p>
            <a:endParaRPr lang="en-GB" dirty="0"/>
          </a:p>
        </p:txBody>
      </p:sp>
      <p:sp>
        <p:nvSpPr>
          <p:cNvPr id="4" name="Tijdelijke aanduiding voor tekst 3"/>
          <p:cNvSpPr>
            <a:spLocks noGrp="1"/>
          </p:cNvSpPr>
          <p:nvPr>
            <p:ph type="body" sz="quarter" idx="14"/>
          </p:nvPr>
        </p:nvSpPr>
        <p:spPr/>
        <p:txBody>
          <a:bodyPr/>
          <a:lstStyle/>
          <a:p>
            <a:r>
              <a:rPr lang="nl-NL" dirty="0"/>
              <a:t>Global model performance (source = </a:t>
            </a:r>
            <a:r>
              <a:rPr lang="nl-NL" dirty="0" err="1"/>
              <a:t>all</a:t>
            </a:r>
            <a:r>
              <a:rPr lang="nl-NL" dirty="0"/>
              <a:t>)</a:t>
            </a:r>
          </a:p>
        </p:txBody>
      </p:sp>
      <p:sp>
        <p:nvSpPr>
          <p:cNvPr id="11" name="Rechthoek 10"/>
          <p:cNvSpPr/>
          <p:nvPr/>
        </p:nvSpPr>
        <p:spPr>
          <a:xfrm>
            <a:off x="5364086" y="2832240"/>
            <a:ext cx="2160241" cy="9162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537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15</a:t>
            </a:fld>
            <a:endParaRPr lang="nl-NL" sz="1200" dirty="0"/>
          </a:p>
        </p:txBody>
      </p:sp>
      <p:sp>
        <p:nvSpPr>
          <p:cNvPr id="4" name="Tijdelijke aanduiding voor tekst 3"/>
          <p:cNvSpPr>
            <a:spLocks noGrp="1"/>
          </p:cNvSpPr>
          <p:nvPr>
            <p:ph type="body" sz="quarter" idx="14"/>
          </p:nvPr>
        </p:nvSpPr>
        <p:spPr/>
        <p:txBody>
          <a:bodyPr/>
          <a:lstStyle/>
          <a:p>
            <a:r>
              <a:rPr lang="nl-NL" dirty="0"/>
              <a:t> </a:t>
            </a:r>
            <a:r>
              <a:rPr lang="nl-NL" dirty="0" err="1"/>
              <a:t>Subpopulation</a:t>
            </a:r>
            <a:r>
              <a:rPr lang="nl-NL" dirty="0"/>
              <a:t> model performance</a:t>
            </a:r>
          </a:p>
        </p:txBody>
      </p:sp>
      <p:sp>
        <p:nvSpPr>
          <p:cNvPr id="6" name="Tekstvak 5"/>
          <p:cNvSpPr txBox="1"/>
          <p:nvPr/>
        </p:nvSpPr>
        <p:spPr>
          <a:xfrm>
            <a:off x="179512" y="1481098"/>
            <a:ext cx="648072" cy="369332"/>
          </a:xfrm>
          <a:prstGeom prst="rect">
            <a:avLst/>
          </a:prstGeom>
          <a:noFill/>
        </p:spPr>
        <p:txBody>
          <a:bodyPr wrap="square" rtlCol="0">
            <a:spAutoFit/>
          </a:bodyPr>
          <a:lstStyle/>
          <a:p>
            <a:r>
              <a:rPr lang="nl-NL" dirty="0"/>
              <a:t>BAS</a:t>
            </a:r>
          </a:p>
        </p:txBody>
      </p:sp>
      <p:sp>
        <p:nvSpPr>
          <p:cNvPr id="8" name="Tekstvak 7"/>
          <p:cNvSpPr txBox="1"/>
          <p:nvPr/>
        </p:nvSpPr>
        <p:spPr>
          <a:xfrm>
            <a:off x="184136" y="2987864"/>
            <a:ext cx="648072" cy="369332"/>
          </a:xfrm>
          <a:prstGeom prst="rect">
            <a:avLst/>
          </a:prstGeom>
          <a:noFill/>
        </p:spPr>
        <p:txBody>
          <a:bodyPr wrap="square" rtlCol="0">
            <a:spAutoFit/>
          </a:bodyPr>
          <a:lstStyle/>
          <a:p>
            <a:r>
              <a:rPr lang="nl-NL" dirty="0"/>
              <a:t>ALL</a:t>
            </a:r>
          </a:p>
        </p:txBody>
      </p:sp>
      <p:pic>
        <p:nvPicPr>
          <p:cNvPr id="10" name="Afbeelding 9"/>
          <p:cNvPicPr>
            <a:picLocks noChangeAspect="1"/>
          </p:cNvPicPr>
          <p:nvPr/>
        </p:nvPicPr>
        <p:blipFill>
          <a:blip r:embed="rId3"/>
          <a:stretch>
            <a:fillRect/>
          </a:stretch>
        </p:blipFill>
        <p:spPr>
          <a:xfrm>
            <a:off x="817315" y="1314928"/>
            <a:ext cx="7843838" cy="1421606"/>
          </a:xfrm>
          <a:prstGeom prst="rect">
            <a:avLst/>
          </a:prstGeom>
        </p:spPr>
      </p:pic>
      <p:pic>
        <p:nvPicPr>
          <p:cNvPr id="11" name="Afbeelding 10"/>
          <p:cNvPicPr>
            <a:picLocks noChangeAspect="1"/>
          </p:cNvPicPr>
          <p:nvPr/>
        </p:nvPicPr>
        <p:blipFill>
          <a:blip r:embed="rId4"/>
          <a:stretch>
            <a:fillRect/>
          </a:stretch>
        </p:blipFill>
        <p:spPr>
          <a:xfrm>
            <a:off x="755576" y="2555726"/>
            <a:ext cx="7993856" cy="1500188"/>
          </a:xfrm>
          <a:prstGeom prst="rect">
            <a:avLst/>
          </a:prstGeom>
        </p:spPr>
      </p:pic>
      <p:sp>
        <p:nvSpPr>
          <p:cNvPr id="12" name="Tekstvak 11"/>
          <p:cNvSpPr txBox="1"/>
          <p:nvPr/>
        </p:nvSpPr>
        <p:spPr>
          <a:xfrm>
            <a:off x="971600" y="987574"/>
            <a:ext cx="1512168" cy="369332"/>
          </a:xfrm>
          <a:prstGeom prst="rect">
            <a:avLst/>
          </a:prstGeom>
          <a:noFill/>
        </p:spPr>
        <p:txBody>
          <a:bodyPr wrap="square" rtlCol="0">
            <a:spAutoFit/>
          </a:bodyPr>
          <a:lstStyle/>
          <a:p>
            <a:pPr algn="ctr"/>
            <a:r>
              <a:rPr lang="nl-NL" dirty="0" err="1"/>
              <a:t>Swindle</a:t>
            </a:r>
            <a:endParaRPr lang="nl-NL" dirty="0"/>
          </a:p>
        </p:txBody>
      </p:sp>
      <p:sp>
        <p:nvSpPr>
          <p:cNvPr id="13" name="Tekstvak 12"/>
          <p:cNvSpPr txBox="1"/>
          <p:nvPr/>
        </p:nvSpPr>
        <p:spPr>
          <a:xfrm>
            <a:off x="3131840" y="985061"/>
            <a:ext cx="1512168" cy="369332"/>
          </a:xfrm>
          <a:prstGeom prst="rect">
            <a:avLst/>
          </a:prstGeom>
          <a:noFill/>
        </p:spPr>
        <p:txBody>
          <a:bodyPr wrap="square" rtlCol="0">
            <a:spAutoFit/>
          </a:bodyPr>
          <a:lstStyle/>
          <a:p>
            <a:pPr algn="ctr"/>
            <a:r>
              <a:rPr lang="nl-NL" dirty="0" err="1"/>
              <a:t>Forgery</a:t>
            </a:r>
            <a:endParaRPr lang="nl-NL" dirty="0"/>
          </a:p>
        </p:txBody>
      </p:sp>
      <p:sp>
        <p:nvSpPr>
          <p:cNvPr id="15" name="Tekstvak 14"/>
          <p:cNvSpPr txBox="1"/>
          <p:nvPr/>
        </p:nvSpPr>
        <p:spPr>
          <a:xfrm>
            <a:off x="5140412" y="985061"/>
            <a:ext cx="1512168" cy="369332"/>
          </a:xfrm>
          <a:prstGeom prst="rect">
            <a:avLst/>
          </a:prstGeom>
          <a:noFill/>
        </p:spPr>
        <p:txBody>
          <a:bodyPr wrap="square" rtlCol="0">
            <a:spAutoFit/>
          </a:bodyPr>
          <a:lstStyle/>
          <a:p>
            <a:pPr algn="ctr"/>
            <a:r>
              <a:rPr lang="nl-NL" dirty="0" err="1"/>
              <a:t>Arson</a:t>
            </a:r>
            <a:endParaRPr lang="nl-NL" dirty="0"/>
          </a:p>
        </p:txBody>
      </p:sp>
      <p:sp>
        <p:nvSpPr>
          <p:cNvPr id="16" name="Tekstvak 15"/>
          <p:cNvSpPr txBox="1"/>
          <p:nvPr/>
        </p:nvSpPr>
        <p:spPr>
          <a:xfrm>
            <a:off x="7237264" y="985061"/>
            <a:ext cx="1512168" cy="369332"/>
          </a:xfrm>
          <a:prstGeom prst="rect">
            <a:avLst/>
          </a:prstGeom>
          <a:noFill/>
        </p:spPr>
        <p:txBody>
          <a:bodyPr wrap="square" rtlCol="0">
            <a:spAutoFit/>
          </a:bodyPr>
          <a:lstStyle/>
          <a:p>
            <a:pPr algn="ctr"/>
            <a:r>
              <a:rPr lang="nl-NL" dirty="0" err="1"/>
              <a:t>Abuse</a:t>
            </a:r>
            <a:endParaRPr lang="nl-NL" dirty="0"/>
          </a:p>
        </p:txBody>
      </p:sp>
    </p:spTree>
    <p:extLst>
      <p:ext uri="{BB962C8B-B14F-4D97-AF65-F5344CB8AC3E}">
        <p14:creationId xmlns:p14="http://schemas.microsoft.com/office/powerpoint/2010/main" val="111664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467544" y="987574"/>
            <a:ext cx="8136904" cy="3672408"/>
          </a:xfrm>
        </p:spPr>
        <p:txBody>
          <a:bodyPr>
            <a:noAutofit/>
          </a:bodyPr>
          <a:lstStyle/>
          <a:p>
            <a:r>
              <a:rPr lang="en-GB" b="1" dirty="0">
                <a:solidFill>
                  <a:srgbClr val="00B0F0"/>
                </a:solidFill>
              </a:rPr>
              <a:t>Generic</a:t>
            </a:r>
          </a:p>
          <a:p>
            <a:pPr marL="342900" indent="-342900">
              <a:spcBef>
                <a:spcPts val="1200"/>
              </a:spcBef>
              <a:buFontTx/>
              <a:buChar char="-"/>
            </a:pPr>
            <a:r>
              <a:rPr lang="en-GB" sz="2000" dirty="0"/>
              <a:t>Test! before you tabulate ML-outcomes for subpopulations.</a:t>
            </a:r>
          </a:p>
          <a:p>
            <a:pPr marL="342900" indent="-342900">
              <a:spcBef>
                <a:spcPts val="1200"/>
              </a:spcBef>
              <a:buFontTx/>
              <a:buChar char="-"/>
            </a:pPr>
            <a:r>
              <a:rPr lang="en-GB" sz="2000" dirty="0"/>
              <a:t>Proposed analysis at four levels: o</a:t>
            </a:r>
            <a:r>
              <a:rPr lang="en-GB" sz="2000" dirty="0">
                <a:solidFill>
                  <a:srgbClr val="271D6C"/>
                </a:solidFill>
              </a:rPr>
              <a:t>utput accuracy, global, subpopulation, local performance</a:t>
            </a:r>
          </a:p>
          <a:p>
            <a:r>
              <a:rPr lang="en-GB" b="1" dirty="0">
                <a:solidFill>
                  <a:srgbClr val="00B0F0"/>
                </a:solidFill>
              </a:rPr>
              <a:t>Case study</a:t>
            </a:r>
          </a:p>
          <a:p>
            <a:pPr marL="342900" indent="-342900">
              <a:spcBef>
                <a:spcPts val="1200"/>
              </a:spcBef>
              <a:buFontTx/>
              <a:buChar char="-"/>
            </a:pPr>
            <a:r>
              <a:rPr lang="en-GB" sz="2000" dirty="0"/>
              <a:t>retrain on crime type not successful</a:t>
            </a:r>
          </a:p>
          <a:p>
            <a:pPr marL="342900" lvl="1" indent="-342900">
              <a:spcBef>
                <a:spcPts val="1200"/>
              </a:spcBef>
              <a:buFontTx/>
              <a:buChar char="-"/>
            </a:pPr>
            <a:r>
              <a:rPr lang="en-GB" sz="2000" spc="40" dirty="0">
                <a:solidFill>
                  <a:srgbClr val="271D6C"/>
                </a:solidFill>
                <a:latin typeface="Calibri" pitchFamily="34" charset="0"/>
              </a:rPr>
              <a:t>near future:  -    retain on cyber type</a:t>
            </a:r>
          </a:p>
          <a:p>
            <a:pPr marL="2133600" lvl="1" indent="-342900">
              <a:spcBef>
                <a:spcPts val="1200"/>
              </a:spcBef>
              <a:buFontTx/>
              <a:buChar char="-"/>
            </a:pPr>
            <a:r>
              <a:rPr lang="en-GB" sz="2000" spc="40" dirty="0">
                <a:solidFill>
                  <a:srgbClr val="271D6C"/>
                </a:solidFill>
                <a:latin typeface="Calibri" pitchFamily="34" charset="0"/>
              </a:rPr>
              <a:t>improve features</a:t>
            </a:r>
          </a:p>
          <a:p>
            <a:pPr marL="2133600" lvl="1" indent="-342900">
              <a:spcBef>
                <a:spcPts val="1200"/>
              </a:spcBef>
              <a:buFontTx/>
              <a:buChar char="-"/>
            </a:pPr>
            <a:r>
              <a:rPr lang="en-GB" sz="2000" spc="40" dirty="0">
                <a:solidFill>
                  <a:srgbClr val="271D6C"/>
                </a:solidFill>
                <a:latin typeface="Calibri" pitchFamily="34" charset="0"/>
              </a:rPr>
              <a:t>…</a:t>
            </a:r>
          </a:p>
          <a:p>
            <a:pPr marL="800100" lvl="1" indent="-342900">
              <a:spcBef>
                <a:spcPts val="0"/>
              </a:spcBef>
              <a:buFont typeface="Arial" panose="020B0604020202020204" pitchFamily="34" charset="0"/>
              <a:buChar char="•"/>
            </a:pPr>
            <a:endParaRPr lang="en-GB" sz="2000" dirty="0">
              <a:solidFill>
                <a:srgbClr val="002060"/>
              </a:solidFill>
            </a:endParaRPr>
          </a:p>
          <a:p>
            <a:pPr marL="800100" lvl="1" indent="-342900">
              <a:spcBef>
                <a:spcPts val="0"/>
              </a:spcBef>
              <a:buFont typeface="Arial" panose="020B0604020202020204" pitchFamily="34" charset="0"/>
              <a:buChar char="•"/>
            </a:pPr>
            <a:endParaRPr lang="en-GB" sz="2000" dirty="0">
              <a:solidFill>
                <a:srgbClr val="002060"/>
              </a:solidFill>
            </a:endParaRPr>
          </a:p>
          <a:p>
            <a:pPr marL="800100" lvl="1" indent="-342900">
              <a:spcBef>
                <a:spcPts val="0"/>
              </a:spcBef>
              <a:buFont typeface="Arial" panose="020B0604020202020204" pitchFamily="34" charset="0"/>
              <a:buChar char="•"/>
            </a:pPr>
            <a:endParaRPr lang="en-GB" sz="2000" dirty="0">
              <a:solidFill>
                <a:srgbClr val="002060"/>
              </a:solidFill>
            </a:endParaRPr>
          </a:p>
        </p:txBody>
      </p:sp>
      <p:sp>
        <p:nvSpPr>
          <p:cNvPr id="4" name="Tijdelijke aanduiding voor tekst 3"/>
          <p:cNvSpPr>
            <a:spLocks noGrp="1"/>
          </p:cNvSpPr>
          <p:nvPr>
            <p:ph type="body" sz="quarter" idx="14"/>
          </p:nvPr>
        </p:nvSpPr>
        <p:spPr/>
        <p:txBody>
          <a:bodyPr/>
          <a:lstStyle/>
          <a:p>
            <a:r>
              <a:rPr lang="en-GB" dirty="0"/>
              <a:t>Conclusions</a:t>
            </a:r>
          </a:p>
        </p:txBody>
      </p:sp>
    </p:spTree>
    <p:extLst>
      <p:ext uri="{BB962C8B-B14F-4D97-AF65-F5344CB8AC3E}">
        <p14:creationId xmlns:p14="http://schemas.microsoft.com/office/powerpoint/2010/main" val="347284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696E01A-75AB-4878-ACC8-BA8609E6A755}"/>
              </a:ext>
            </a:extLst>
          </p:cNvPr>
          <p:cNvSpPr>
            <a:spLocks noGrp="1"/>
          </p:cNvSpPr>
          <p:nvPr>
            <p:ph type="sldNum" sz="quarter" idx="10"/>
          </p:nvPr>
        </p:nvSpPr>
        <p:spPr/>
        <p:txBody>
          <a:bodyPr/>
          <a:lstStyle/>
          <a:p>
            <a:pPr algn="ctr"/>
            <a:fld id="{845CA951-4815-4987-9CD6-BB5D6648C0B5}" type="slidenum">
              <a:rPr lang="nl-NL" sz="1200" smtClean="0"/>
              <a:pPr algn="ctr"/>
              <a:t>17</a:t>
            </a:fld>
            <a:endParaRPr lang="nl-NL" sz="1200" dirty="0"/>
          </a:p>
        </p:txBody>
      </p:sp>
      <p:sp>
        <p:nvSpPr>
          <p:cNvPr id="3" name="Tijdelijke aanduiding voor tekst 2">
            <a:extLst>
              <a:ext uri="{FF2B5EF4-FFF2-40B4-BE49-F238E27FC236}">
                <a16:creationId xmlns:a16="http://schemas.microsoft.com/office/drawing/2014/main" id="{C14FF1AC-2990-4DA1-95B1-CA1D705E7ECC}"/>
              </a:ext>
            </a:extLst>
          </p:cNvPr>
          <p:cNvSpPr>
            <a:spLocks noGrp="1"/>
          </p:cNvSpPr>
          <p:nvPr>
            <p:ph type="body" sz="quarter" idx="11"/>
          </p:nvPr>
        </p:nvSpPr>
        <p:spPr/>
        <p:txBody>
          <a:bodyPr/>
          <a:lstStyle/>
          <a:p>
            <a:endParaRPr lang="nl-NL"/>
          </a:p>
        </p:txBody>
      </p:sp>
      <p:sp>
        <p:nvSpPr>
          <p:cNvPr id="4" name="Tijdelijke aanduiding voor tekst 3">
            <a:extLst>
              <a:ext uri="{FF2B5EF4-FFF2-40B4-BE49-F238E27FC236}">
                <a16:creationId xmlns:a16="http://schemas.microsoft.com/office/drawing/2014/main" id="{D83D6A41-2527-414E-A30B-C6AC0C7401C0}"/>
              </a:ext>
            </a:extLst>
          </p:cNvPr>
          <p:cNvSpPr>
            <a:spLocks noGrp="1"/>
          </p:cNvSpPr>
          <p:nvPr>
            <p:ph type="body" sz="quarter" idx="14"/>
          </p:nvPr>
        </p:nvSpPr>
        <p:spPr/>
        <p:txBody>
          <a:bodyPr/>
          <a:lstStyle/>
          <a:p>
            <a:endParaRPr lang="nl-NL"/>
          </a:p>
        </p:txBody>
      </p:sp>
      <p:pic>
        <p:nvPicPr>
          <p:cNvPr id="5" name="Afbeelding 4">
            <a:extLst>
              <a:ext uri="{FF2B5EF4-FFF2-40B4-BE49-F238E27FC236}">
                <a16:creationId xmlns:a16="http://schemas.microsoft.com/office/drawing/2014/main" id="{3639BAFA-B242-439A-8AA8-3D237D8EFE87}"/>
              </a:ext>
            </a:extLst>
          </p:cNvPr>
          <p:cNvPicPr>
            <a:picLocks noChangeAspect="1"/>
          </p:cNvPicPr>
          <p:nvPr/>
        </p:nvPicPr>
        <p:blipFill>
          <a:blip r:embed="rId2"/>
          <a:stretch>
            <a:fillRect/>
          </a:stretch>
        </p:blipFill>
        <p:spPr>
          <a:xfrm>
            <a:off x="251520" y="224051"/>
            <a:ext cx="6552728" cy="4579947"/>
          </a:xfrm>
          <a:prstGeom prst="rect">
            <a:avLst/>
          </a:prstGeom>
        </p:spPr>
      </p:pic>
      <p:sp>
        <p:nvSpPr>
          <p:cNvPr id="6" name="Tekstvak 5">
            <a:extLst>
              <a:ext uri="{FF2B5EF4-FFF2-40B4-BE49-F238E27FC236}">
                <a16:creationId xmlns:a16="http://schemas.microsoft.com/office/drawing/2014/main" id="{ECE50C44-B023-4A5F-8671-7AB731026848}"/>
              </a:ext>
            </a:extLst>
          </p:cNvPr>
          <p:cNvSpPr txBox="1"/>
          <p:nvPr/>
        </p:nvSpPr>
        <p:spPr>
          <a:xfrm>
            <a:off x="6876256" y="1347614"/>
            <a:ext cx="1872208" cy="646331"/>
          </a:xfrm>
          <a:prstGeom prst="rect">
            <a:avLst/>
          </a:prstGeom>
          <a:noFill/>
        </p:spPr>
        <p:txBody>
          <a:bodyPr vert="horz" wrap="square" rtlCol="0">
            <a:spAutoFit/>
          </a:bodyPr>
          <a:lstStyle/>
          <a:p>
            <a:pPr algn="ctr"/>
            <a:r>
              <a:rPr lang="nl-NL" b="1" dirty="0" err="1"/>
              <a:t>Thanks</a:t>
            </a:r>
            <a:r>
              <a:rPr lang="nl-NL" b="1" dirty="0"/>
              <a:t> </a:t>
            </a:r>
            <a:r>
              <a:rPr lang="nl-NL" b="1" dirty="0" err="1"/>
              <a:t>for</a:t>
            </a:r>
            <a:r>
              <a:rPr lang="nl-NL" b="1" dirty="0"/>
              <a:t> </a:t>
            </a:r>
            <a:r>
              <a:rPr lang="nl-NL" b="1" dirty="0" err="1"/>
              <a:t>your</a:t>
            </a:r>
            <a:r>
              <a:rPr lang="nl-NL" b="1" dirty="0"/>
              <a:t> attention!</a:t>
            </a:r>
          </a:p>
        </p:txBody>
      </p:sp>
    </p:spTree>
    <p:extLst>
      <p:ext uri="{BB962C8B-B14F-4D97-AF65-F5344CB8AC3E}">
        <p14:creationId xmlns:p14="http://schemas.microsoft.com/office/powerpoint/2010/main" val="243721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1A0D99B-4254-422C-AD32-A8D617777FD3}"/>
              </a:ext>
            </a:extLst>
          </p:cNvPr>
          <p:cNvSpPr>
            <a:spLocks noGrp="1"/>
          </p:cNvSpPr>
          <p:nvPr>
            <p:ph type="sldNum" sz="quarter" idx="10"/>
          </p:nvPr>
        </p:nvSpPr>
        <p:spPr/>
        <p:txBody>
          <a:bodyPr/>
          <a:lstStyle/>
          <a:p>
            <a:pPr algn="ctr"/>
            <a:fld id="{845CA951-4815-4987-9CD6-BB5D6648C0B5}" type="slidenum">
              <a:rPr lang="nl-NL" sz="1200" smtClean="0"/>
              <a:pPr algn="ctr"/>
              <a:t>18</a:t>
            </a:fld>
            <a:endParaRPr lang="nl-NL" sz="1200" dirty="0"/>
          </a:p>
        </p:txBody>
      </p:sp>
      <p:sp>
        <p:nvSpPr>
          <p:cNvPr id="3" name="Tijdelijke aanduiding voor tekst 2">
            <a:extLst>
              <a:ext uri="{FF2B5EF4-FFF2-40B4-BE49-F238E27FC236}">
                <a16:creationId xmlns:a16="http://schemas.microsoft.com/office/drawing/2014/main" id="{5360F380-9D0B-4561-89F8-C330195D0611}"/>
              </a:ext>
            </a:extLst>
          </p:cNvPr>
          <p:cNvSpPr>
            <a:spLocks noGrp="1"/>
          </p:cNvSpPr>
          <p:nvPr>
            <p:ph type="body" sz="quarter" idx="11"/>
          </p:nvPr>
        </p:nvSpPr>
        <p:spPr/>
        <p:txBody>
          <a:bodyPr/>
          <a:lstStyle/>
          <a:p>
            <a:pPr algn="ctr"/>
            <a:r>
              <a:rPr lang="en-GB" dirty="0"/>
              <a:t>A technical report about this study will be published later on the website of Statistics Netherlands</a:t>
            </a:r>
          </a:p>
        </p:txBody>
      </p:sp>
      <p:sp>
        <p:nvSpPr>
          <p:cNvPr id="4" name="Tijdelijke aanduiding voor tekst 3">
            <a:extLst>
              <a:ext uri="{FF2B5EF4-FFF2-40B4-BE49-F238E27FC236}">
                <a16:creationId xmlns:a16="http://schemas.microsoft.com/office/drawing/2014/main" id="{396E6A8F-5B48-404E-9B52-C7BB30A5C0CA}"/>
              </a:ext>
            </a:extLst>
          </p:cNvPr>
          <p:cNvSpPr>
            <a:spLocks noGrp="1"/>
          </p:cNvSpPr>
          <p:nvPr>
            <p:ph type="body" sz="quarter" idx="14"/>
          </p:nvPr>
        </p:nvSpPr>
        <p:spPr/>
        <p:txBody>
          <a:bodyPr/>
          <a:lstStyle/>
          <a:p>
            <a:r>
              <a:rPr lang="nl-NL" dirty="0"/>
              <a:t>Postscriptum</a:t>
            </a:r>
          </a:p>
        </p:txBody>
      </p:sp>
    </p:spTree>
    <p:extLst>
      <p:ext uri="{BB962C8B-B14F-4D97-AF65-F5344CB8AC3E}">
        <p14:creationId xmlns:p14="http://schemas.microsoft.com/office/powerpoint/2010/main" val="161530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4"/>
          </p:nvPr>
        </p:nvSpPr>
        <p:spPr/>
        <p:txBody>
          <a:bodyPr/>
          <a:lstStyle/>
          <a:p>
            <a:r>
              <a:rPr lang="en-GB" dirty="0"/>
              <a:t>Reason for investigation</a:t>
            </a:r>
          </a:p>
        </p:txBody>
      </p:sp>
      <p:sp>
        <p:nvSpPr>
          <p:cNvPr id="6" name="Rechthoek 5"/>
          <p:cNvSpPr/>
          <p:nvPr/>
        </p:nvSpPr>
        <p:spPr>
          <a:xfrm>
            <a:off x="478766" y="1057515"/>
            <a:ext cx="8208911" cy="1610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24" y="1367830"/>
            <a:ext cx="1463714" cy="1137300"/>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9465" y="1397002"/>
            <a:ext cx="1059430" cy="1114684"/>
          </a:xfrm>
          <a:prstGeom prst="rect">
            <a:avLst/>
          </a:prstGeom>
        </p:spPr>
      </p:pic>
      <p:sp>
        <p:nvSpPr>
          <p:cNvPr id="9" name="Pijl-rechts 8"/>
          <p:cNvSpPr/>
          <p:nvPr/>
        </p:nvSpPr>
        <p:spPr>
          <a:xfrm>
            <a:off x="2398662" y="1819156"/>
            <a:ext cx="282465" cy="270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rechts 9"/>
          <p:cNvSpPr/>
          <p:nvPr/>
        </p:nvSpPr>
        <p:spPr>
          <a:xfrm>
            <a:off x="4480859" y="1905760"/>
            <a:ext cx="291920" cy="256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5051825" y="1348824"/>
            <a:ext cx="3804189" cy="1015663"/>
          </a:xfrm>
          <a:prstGeom prst="rect">
            <a:avLst/>
          </a:prstGeom>
          <a:noFill/>
        </p:spPr>
        <p:txBody>
          <a:bodyPr wrap="square" rtlCol="0">
            <a:spAutoFit/>
          </a:bodyPr>
          <a:lstStyle/>
          <a:p>
            <a:r>
              <a:rPr lang="nl-NL" sz="2000" dirty="0"/>
              <a:t>Cyber (y/n):</a:t>
            </a:r>
          </a:p>
          <a:p>
            <a:pPr marL="457200" indent="-457200">
              <a:buFont typeface="Arial" panose="020B0604020202020204" pitchFamily="34" charset="0"/>
              <a:buChar char="•"/>
            </a:pPr>
            <a:r>
              <a:rPr lang="nl-NL" sz="2000" dirty="0"/>
              <a:t>Pure (</a:t>
            </a:r>
            <a:r>
              <a:rPr lang="nl-NL" sz="2000" dirty="0" err="1"/>
              <a:t>hacking</a:t>
            </a:r>
            <a:r>
              <a:rPr lang="nl-NL" sz="2000" dirty="0"/>
              <a:t> …)</a:t>
            </a:r>
          </a:p>
          <a:p>
            <a:pPr marL="457200" indent="-457200">
              <a:buFont typeface="Arial" panose="020B0604020202020204" pitchFamily="34" charset="0"/>
              <a:buChar char="•"/>
            </a:pPr>
            <a:r>
              <a:rPr lang="nl-NL" sz="2000" dirty="0"/>
              <a:t>IT-</a:t>
            </a:r>
            <a:r>
              <a:rPr lang="nl-NL" sz="2000" dirty="0" err="1"/>
              <a:t>related</a:t>
            </a:r>
            <a:r>
              <a:rPr lang="nl-NL" sz="2000" dirty="0"/>
              <a:t> (</a:t>
            </a:r>
            <a:r>
              <a:rPr lang="nl-NL" sz="2000" dirty="0" err="1"/>
              <a:t>purchase</a:t>
            </a:r>
            <a:r>
              <a:rPr lang="nl-NL" sz="2000" dirty="0"/>
              <a:t> </a:t>
            </a:r>
            <a:r>
              <a:rPr lang="nl-NL" sz="2000" dirty="0" err="1"/>
              <a:t>fraud</a:t>
            </a:r>
            <a:r>
              <a:rPr lang="nl-NL" sz="2000" dirty="0"/>
              <a:t>, ..)</a:t>
            </a:r>
          </a:p>
        </p:txBody>
      </p:sp>
      <p:sp>
        <p:nvSpPr>
          <p:cNvPr id="16" name="Ovaal 15"/>
          <p:cNvSpPr/>
          <p:nvPr/>
        </p:nvSpPr>
        <p:spPr>
          <a:xfrm>
            <a:off x="4213895" y="1447170"/>
            <a:ext cx="738652" cy="373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dirty="0"/>
              <a:t>ML</a:t>
            </a:r>
          </a:p>
        </p:txBody>
      </p:sp>
      <p:sp>
        <p:nvSpPr>
          <p:cNvPr id="2" name="Tijdelijke aanduiding voor tekst 1"/>
          <p:cNvSpPr>
            <a:spLocks noGrp="1"/>
          </p:cNvSpPr>
          <p:nvPr>
            <p:ph type="body" sz="quarter" idx="11"/>
          </p:nvPr>
        </p:nvSpPr>
        <p:spPr>
          <a:xfrm>
            <a:off x="467543" y="2796846"/>
            <a:ext cx="8231359" cy="1863136"/>
          </a:xfrm>
        </p:spPr>
        <p:txBody>
          <a:bodyPr>
            <a:normAutofit/>
          </a:bodyPr>
          <a:lstStyle/>
          <a:p>
            <a:r>
              <a:rPr lang="en-US" dirty="0"/>
              <a:t>Police registration data (2016) on crimes </a:t>
            </a:r>
          </a:p>
          <a:p>
            <a:r>
              <a:rPr lang="en-US" dirty="0"/>
              <a:t>Code for crime type is registered</a:t>
            </a:r>
          </a:p>
          <a:p>
            <a:r>
              <a:rPr lang="en-US" dirty="0"/>
              <a:t>Texts by victims and / or police -&gt; predict cyber? </a:t>
            </a:r>
          </a:p>
          <a:p>
            <a:r>
              <a:rPr lang="en-US" dirty="0"/>
              <a:t>Two labelled sets: selective (5300) and random (1700)</a:t>
            </a:r>
          </a:p>
        </p:txBody>
      </p:sp>
    </p:spTree>
    <p:extLst>
      <p:ext uri="{BB962C8B-B14F-4D97-AF65-F5344CB8AC3E}">
        <p14:creationId xmlns:p14="http://schemas.microsoft.com/office/powerpoint/2010/main" val="34068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en-GB" sz="1200" smtClean="0"/>
              <a:pPr algn="ctr"/>
              <a:t>3</a:t>
            </a:fld>
            <a:endParaRPr lang="en-GB" sz="1200" dirty="0"/>
          </a:p>
        </p:txBody>
      </p:sp>
      <p:pic>
        <p:nvPicPr>
          <p:cNvPr id="5" name="Afbeelding 4"/>
          <p:cNvPicPr>
            <a:picLocks noChangeAspect="1"/>
          </p:cNvPicPr>
          <p:nvPr/>
        </p:nvPicPr>
        <p:blipFill rotWithShape="1">
          <a:blip r:embed="rId3"/>
          <a:srcRect l="26168"/>
          <a:stretch/>
        </p:blipFill>
        <p:spPr>
          <a:xfrm>
            <a:off x="5473557" y="147774"/>
            <a:ext cx="3384376" cy="2643758"/>
          </a:xfrm>
          <a:prstGeom prst="rect">
            <a:avLst/>
          </a:prstGeom>
        </p:spPr>
      </p:pic>
      <p:sp>
        <p:nvSpPr>
          <p:cNvPr id="3" name="Tijdelijke aanduiding voor tekst 2"/>
          <p:cNvSpPr>
            <a:spLocks noGrp="1"/>
          </p:cNvSpPr>
          <p:nvPr>
            <p:ph type="body" sz="quarter" idx="11"/>
          </p:nvPr>
        </p:nvSpPr>
        <p:spPr/>
        <p:txBody>
          <a:bodyPr/>
          <a:lstStyle/>
          <a:p>
            <a:r>
              <a:rPr lang="en-GB" dirty="0"/>
              <a:t>SVM bag of words model</a:t>
            </a:r>
          </a:p>
          <a:p>
            <a:r>
              <a:rPr lang="en-GB" dirty="0"/>
              <a:t>9% cyber (820 000 records)</a:t>
            </a:r>
          </a:p>
          <a:p>
            <a:r>
              <a:rPr lang="en-GB" dirty="0"/>
              <a:t>Precision 0.96, Recall 0.85</a:t>
            </a:r>
          </a:p>
          <a:p>
            <a:endParaRPr lang="en-GB" dirty="0"/>
          </a:p>
          <a:p>
            <a:endParaRPr lang="en-GB" dirty="0"/>
          </a:p>
          <a:p>
            <a:r>
              <a:rPr lang="en-GB" dirty="0"/>
              <a:t>Can we publish reliably by crime type (subpopulation)?</a:t>
            </a:r>
          </a:p>
          <a:p>
            <a:r>
              <a:rPr lang="en-GB" dirty="0"/>
              <a:t>How can you analyse this? </a:t>
            </a:r>
          </a:p>
        </p:txBody>
      </p:sp>
      <p:sp>
        <p:nvSpPr>
          <p:cNvPr id="4" name="Tijdelijke aanduiding voor tekst 3"/>
          <p:cNvSpPr>
            <a:spLocks noGrp="1"/>
          </p:cNvSpPr>
          <p:nvPr>
            <p:ph type="body" sz="quarter" idx="14"/>
          </p:nvPr>
        </p:nvSpPr>
        <p:spPr/>
        <p:txBody>
          <a:bodyPr/>
          <a:lstStyle/>
          <a:p>
            <a:r>
              <a:rPr lang="en-GB" dirty="0"/>
              <a:t>Beta product</a:t>
            </a:r>
          </a:p>
        </p:txBody>
      </p:sp>
      <p:grpSp>
        <p:nvGrpSpPr>
          <p:cNvPr id="13" name="Groep 12"/>
          <p:cNvGrpSpPr/>
          <p:nvPr/>
        </p:nvGrpSpPr>
        <p:grpSpPr>
          <a:xfrm>
            <a:off x="3909070" y="198811"/>
            <a:ext cx="1588765" cy="2228923"/>
            <a:chOff x="5690640" y="131085"/>
            <a:chExt cx="1687585" cy="2885836"/>
          </a:xfrm>
        </p:grpSpPr>
        <p:sp>
          <p:nvSpPr>
            <p:cNvPr id="6" name="Tekstvak 5"/>
            <p:cNvSpPr txBox="1"/>
            <p:nvPr/>
          </p:nvSpPr>
          <p:spPr>
            <a:xfrm>
              <a:off x="6200304" y="131085"/>
              <a:ext cx="1152128" cy="276999"/>
            </a:xfrm>
            <a:prstGeom prst="rect">
              <a:avLst/>
            </a:prstGeom>
            <a:solidFill>
              <a:schemeClr val="bg1"/>
            </a:solidFill>
            <a:ln>
              <a:solidFill>
                <a:schemeClr val="bg1"/>
              </a:solidFill>
            </a:ln>
          </p:spPr>
          <p:txBody>
            <a:bodyPr wrap="square" rtlCol="0">
              <a:spAutoFit/>
            </a:bodyPr>
            <a:lstStyle/>
            <a:p>
              <a:pPr algn="r"/>
              <a:r>
                <a:rPr lang="en-GB" sz="1200" dirty="0"/>
                <a:t>Swindle</a:t>
              </a:r>
            </a:p>
          </p:txBody>
        </p:sp>
        <p:sp>
          <p:nvSpPr>
            <p:cNvPr id="7" name="Tekstvak 6"/>
            <p:cNvSpPr txBox="1"/>
            <p:nvPr/>
          </p:nvSpPr>
          <p:spPr>
            <a:xfrm>
              <a:off x="6179385" y="572688"/>
              <a:ext cx="1152128" cy="276999"/>
            </a:xfrm>
            <a:prstGeom prst="rect">
              <a:avLst/>
            </a:prstGeom>
            <a:solidFill>
              <a:schemeClr val="bg1"/>
            </a:solidFill>
          </p:spPr>
          <p:txBody>
            <a:bodyPr wrap="square" rtlCol="0">
              <a:spAutoFit/>
            </a:bodyPr>
            <a:lstStyle/>
            <a:p>
              <a:pPr algn="r"/>
              <a:r>
                <a:rPr lang="en-GB" sz="1200" dirty="0"/>
                <a:t>Forgery</a:t>
              </a:r>
            </a:p>
          </p:txBody>
        </p:sp>
        <p:sp>
          <p:nvSpPr>
            <p:cNvPr id="8" name="Tekstvak 7"/>
            <p:cNvSpPr txBox="1"/>
            <p:nvPr/>
          </p:nvSpPr>
          <p:spPr>
            <a:xfrm>
              <a:off x="6200303" y="963832"/>
              <a:ext cx="1152128" cy="276999"/>
            </a:xfrm>
            <a:prstGeom prst="rect">
              <a:avLst/>
            </a:prstGeom>
            <a:solidFill>
              <a:schemeClr val="bg1"/>
            </a:solidFill>
          </p:spPr>
          <p:txBody>
            <a:bodyPr wrap="square" rtlCol="0">
              <a:spAutoFit/>
            </a:bodyPr>
            <a:lstStyle/>
            <a:p>
              <a:pPr algn="r"/>
              <a:r>
                <a:rPr lang="en-GB" sz="1200" dirty="0"/>
                <a:t>Extortion </a:t>
              </a:r>
            </a:p>
          </p:txBody>
        </p:sp>
        <p:sp>
          <p:nvSpPr>
            <p:cNvPr id="9" name="Tekstvak 8"/>
            <p:cNvSpPr txBox="1"/>
            <p:nvPr/>
          </p:nvSpPr>
          <p:spPr>
            <a:xfrm>
              <a:off x="5924976" y="1405435"/>
              <a:ext cx="1453249" cy="358637"/>
            </a:xfrm>
            <a:prstGeom prst="rect">
              <a:avLst/>
            </a:prstGeom>
            <a:solidFill>
              <a:schemeClr val="bg1"/>
            </a:solidFill>
          </p:spPr>
          <p:txBody>
            <a:bodyPr wrap="square" rtlCol="0">
              <a:spAutoFit/>
            </a:bodyPr>
            <a:lstStyle/>
            <a:p>
              <a:pPr algn="ctr"/>
              <a:r>
                <a:rPr lang="en-GB" sz="1200" dirty="0"/>
                <a:t>Public order crime </a:t>
              </a:r>
            </a:p>
          </p:txBody>
        </p:sp>
        <p:sp>
          <p:nvSpPr>
            <p:cNvPr id="10" name="Tekstvak 9"/>
            <p:cNvSpPr txBox="1"/>
            <p:nvPr/>
          </p:nvSpPr>
          <p:spPr>
            <a:xfrm>
              <a:off x="6033080" y="1808122"/>
              <a:ext cx="1319353" cy="358637"/>
            </a:xfrm>
            <a:prstGeom prst="rect">
              <a:avLst/>
            </a:prstGeom>
            <a:solidFill>
              <a:schemeClr val="bg1"/>
            </a:solidFill>
          </p:spPr>
          <p:txBody>
            <a:bodyPr wrap="square" rtlCol="0">
              <a:spAutoFit/>
            </a:bodyPr>
            <a:lstStyle/>
            <a:p>
              <a:pPr algn="r"/>
              <a:r>
                <a:rPr lang="en-GB" sz="1200" dirty="0"/>
                <a:t>Violence crime</a:t>
              </a:r>
            </a:p>
          </p:txBody>
        </p:sp>
        <p:sp>
          <p:nvSpPr>
            <p:cNvPr id="11" name="Tekstvak 10"/>
            <p:cNvSpPr txBox="1"/>
            <p:nvPr/>
          </p:nvSpPr>
          <p:spPr>
            <a:xfrm>
              <a:off x="5690640" y="2245343"/>
              <a:ext cx="1661791" cy="358637"/>
            </a:xfrm>
            <a:prstGeom prst="rect">
              <a:avLst/>
            </a:prstGeom>
            <a:solidFill>
              <a:schemeClr val="bg1"/>
            </a:solidFill>
          </p:spPr>
          <p:txBody>
            <a:bodyPr wrap="square" rtlCol="0">
              <a:spAutoFit/>
            </a:bodyPr>
            <a:lstStyle/>
            <a:p>
              <a:pPr algn="r"/>
              <a:r>
                <a:rPr lang="en-GB" sz="1200" dirty="0"/>
                <a:t>Crimes Wvsr (other)</a:t>
              </a:r>
            </a:p>
          </p:txBody>
        </p:sp>
        <p:sp>
          <p:nvSpPr>
            <p:cNvPr id="12" name="Rechthoek 11"/>
            <p:cNvSpPr/>
            <p:nvPr/>
          </p:nvSpPr>
          <p:spPr>
            <a:xfrm>
              <a:off x="5970361" y="2651940"/>
              <a:ext cx="1379818" cy="364981"/>
            </a:xfrm>
            <a:prstGeom prst="rect">
              <a:avLst/>
            </a:prstGeom>
            <a:solidFill>
              <a:schemeClr val="bg1"/>
            </a:solidFill>
          </p:spPr>
          <p:txBody>
            <a:bodyPr wrap="square">
              <a:spAutoFit/>
            </a:bodyPr>
            <a:lstStyle/>
            <a:p>
              <a:pPr algn="r"/>
              <a:r>
                <a:rPr lang="en-GB" sz="1200" dirty="0"/>
                <a:t>Crimes (other)</a:t>
              </a:r>
            </a:p>
          </p:txBody>
        </p:sp>
      </p:grpSp>
    </p:spTree>
    <p:extLst>
      <p:ext uri="{BB962C8B-B14F-4D97-AF65-F5344CB8AC3E}">
        <p14:creationId xmlns:p14="http://schemas.microsoft.com/office/powerpoint/2010/main" val="130287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4</a:t>
            </a:fld>
            <a:endParaRPr lang="nl-NL" sz="1200" dirty="0"/>
          </a:p>
        </p:txBody>
      </p:sp>
      <p:sp>
        <p:nvSpPr>
          <p:cNvPr id="3" name="Tijdelijke aanduiding voor tekst 2"/>
          <p:cNvSpPr>
            <a:spLocks noGrp="1"/>
          </p:cNvSpPr>
          <p:nvPr>
            <p:ph type="body" sz="quarter" idx="11"/>
          </p:nvPr>
        </p:nvSpPr>
        <p:spPr>
          <a:xfrm>
            <a:off x="467544" y="987574"/>
            <a:ext cx="8208912" cy="3672408"/>
          </a:xfrm>
        </p:spPr>
        <p:txBody>
          <a:bodyPr>
            <a:normAutofit fontScale="92500" lnSpcReduction="20000"/>
          </a:bodyPr>
          <a:lstStyle/>
          <a:p>
            <a:r>
              <a:rPr lang="en-GB" sz="2000" dirty="0"/>
              <a:t>Overall 4% records without text field (may lead to bias)</a:t>
            </a:r>
          </a:p>
          <a:p>
            <a:r>
              <a:rPr lang="en-GB" sz="2000" dirty="0"/>
              <a:t>Varied with crime type (50%* - 0.5%**)</a:t>
            </a:r>
          </a:p>
          <a:p>
            <a:endParaRPr lang="en-GB" sz="2000" dirty="0"/>
          </a:p>
          <a:p>
            <a:r>
              <a:rPr lang="en-GB" sz="2000" dirty="0"/>
              <a:t>Using logistic regression on background </a:t>
            </a:r>
            <a:r>
              <a:rPr lang="en-GB" sz="2000" dirty="0" err="1"/>
              <a:t>vars</a:t>
            </a:r>
            <a:r>
              <a:rPr lang="en-GB" sz="2000" dirty="0"/>
              <a:t> we found that:</a:t>
            </a:r>
          </a:p>
          <a:p>
            <a:pPr marL="342900" indent="-342900">
              <a:buFont typeface="Calibri" panose="020F0502020204030204" pitchFamily="34" charset="0"/>
              <a:buChar char="–"/>
            </a:pPr>
            <a:r>
              <a:rPr lang="en-GB" sz="2100" b="1" dirty="0" err="1"/>
              <a:t>Missingness</a:t>
            </a:r>
            <a:r>
              <a:rPr lang="en-GB" sz="2100" b="1" dirty="0"/>
              <a:t> (z) is not random</a:t>
            </a:r>
            <a:r>
              <a:rPr lang="en-GB" sz="2100" dirty="0"/>
              <a:t>: </a:t>
            </a:r>
          </a:p>
          <a:p>
            <a:pPr marL="355600" lvl="1"/>
            <a:r>
              <a:rPr lang="en-GB" sz="2100" dirty="0">
                <a:solidFill>
                  <a:srgbClr val="271D6C"/>
                </a:solidFill>
              </a:rPr>
              <a:t>z ~ crime type,  declared by victim or police and main crime (yes/no)</a:t>
            </a:r>
          </a:p>
          <a:p>
            <a:endParaRPr lang="en-GB" sz="2000" dirty="0"/>
          </a:p>
          <a:p>
            <a:pPr marL="342900" indent="-342900">
              <a:buFont typeface="Calibri" panose="020F0502020204030204" pitchFamily="34" charset="0"/>
              <a:buChar char="–"/>
            </a:pPr>
            <a:r>
              <a:rPr lang="en-US" sz="2000" b="1" dirty="0"/>
              <a:t>Cyber crime (y) may be imputed</a:t>
            </a:r>
          </a:p>
          <a:p>
            <a:pPr marL="355600" lvl="1"/>
            <a:r>
              <a:rPr lang="en-US" sz="2100" dirty="0">
                <a:solidFill>
                  <a:srgbClr val="271D6C"/>
                </a:solidFill>
              </a:rPr>
              <a:t>y ~ crime type, declared by victim or police and clarified incident (yes/no) (model fits the data well)</a:t>
            </a:r>
          </a:p>
          <a:p>
            <a:pPr marL="342900" indent="-342900">
              <a:buFont typeface="Calibri" panose="020F0502020204030204" pitchFamily="34" charset="0"/>
              <a:buChar char="–"/>
            </a:pPr>
            <a:endParaRPr lang="en-US" sz="2000" dirty="0"/>
          </a:p>
          <a:p>
            <a:endParaRPr lang="en-US" sz="1700" dirty="0"/>
          </a:p>
          <a:p>
            <a:r>
              <a:rPr lang="en-US" sz="1700" dirty="0"/>
              <a:t>(*) Public order crime (50%); healing (40%); (**) </a:t>
            </a:r>
            <a:r>
              <a:rPr lang="nl-NL" sz="1700" dirty="0" err="1"/>
              <a:t>swindle</a:t>
            </a:r>
            <a:endParaRPr lang="en-GB" sz="1700" dirty="0"/>
          </a:p>
          <a:p>
            <a:pPr marL="342900" indent="-342900">
              <a:buFont typeface="Calibri" panose="020F0502020204030204" pitchFamily="34" charset="0"/>
              <a:buChar char="–"/>
            </a:pPr>
            <a:endParaRPr lang="en-GB" sz="2000" dirty="0"/>
          </a:p>
          <a:p>
            <a:endParaRPr lang="en-GB" dirty="0"/>
          </a:p>
        </p:txBody>
      </p:sp>
      <p:sp>
        <p:nvSpPr>
          <p:cNvPr id="4" name="Tijdelijke aanduiding voor tekst 3"/>
          <p:cNvSpPr>
            <a:spLocks noGrp="1"/>
          </p:cNvSpPr>
          <p:nvPr>
            <p:ph type="body" sz="quarter" idx="14"/>
          </p:nvPr>
        </p:nvSpPr>
        <p:spPr/>
        <p:txBody>
          <a:bodyPr/>
          <a:lstStyle/>
          <a:p>
            <a:r>
              <a:rPr lang="nl-NL" dirty="0"/>
              <a:t>Issue of </a:t>
            </a:r>
            <a:r>
              <a:rPr lang="nl-NL" dirty="0" err="1"/>
              <a:t>missingness</a:t>
            </a:r>
            <a:endParaRPr lang="nl-NL" dirty="0"/>
          </a:p>
        </p:txBody>
      </p:sp>
    </p:spTree>
    <p:extLst>
      <p:ext uri="{BB962C8B-B14F-4D97-AF65-F5344CB8AC3E}">
        <p14:creationId xmlns:p14="http://schemas.microsoft.com/office/powerpoint/2010/main" val="185167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5</a:t>
            </a:fld>
            <a:endParaRPr lang="nl-NL" sz="1200" dirty="0"/>
          </a:p>
        </p:txBody>
      </p:sp>
      <p:sp>
        <p:nvSpPr>
          <p:cNvPr id="3" name="Tijdelijke aanduiding voor tekst 2"/>
          <p:cNvSpPr>
            <a:spLocks noGrp="1"/>
          </p:cNvSpPr>
          <p:nvPr>
            <p:ph type="body" sz="quarter" idx="11"/>
          </p:nvPr>
        </p:nvSpPr>
        <p:spPr>
          <a:xfrm>
            <a:off x="467544" y="987574"/>
            <a:ext cx="8208912" cy="3672408"/>
          </a:xfrm>
        </p:spPr>
        <p:txBody>
          <a:bodyPr>
            <a:normAutofit/>
          </a:bodyPr>
          <a:lstStyle/>
          <a:p>
            <a:pPr marL="342900" indent="-342900">
              <a:buFont typeface="Calibri" panose="020F0502020204030204" pitchFamily="34" charset="0"/>
              <a:buChar char="–"/>
            </a:pPr>
            <a:endParaRPr lang="en-GB" sz="2000" dirty="0"/>
          </a:p>
          <a:p>
            <a:endParaRPr lang="en-GB" dirty="0"/>
          </a:p>
        </p:txBody>
      </p:sp>
      <p:sp>
        <p:nvSpPr>
          <p:cNvPr id="4" name="Tijdelijke aanduiding voor tekst 3"/>
          <p:cNvSpPr>
            <a:spLocks noGrp="1"/>
          </p:cNvSpPr>
          <p:nvPr>
            <p:ph type="body" sz="quarter" idx="14"/>
          </p:nvPr>
        </p:nvSpPr>
        <p:spPr>
          <a:xfrm>
            <a:off x="282947" y="393074"/>
            <a:ext cx="4928897" cy="504056"/>
          </a:xfrm>
        </p:spPr>
        <p:txBody>
          <a:bodyPr/>
          <a:lstStyle/>
          <a:p>
            <a:pPr algn="ctr"/>
            <a:r>
              <a:rPr lang="nl-NL" dirty="0"/>
              <a:t>Analysis approach</a:t>
            </a:r>
          </a:p>
        </p:txBody>
      </p:sp>
      <p:graphicFrame>
        <p:nvGraphicFramePr>
          <p:cNvPr id="5" name="Diagram 4"/>
          <p:cNvGraphicFramePr/>
          <p:nvPr>
            <p:extLst>
              <p:ext uri="{D42A27DB-BD31-4B8C-83A1-F6EECF244321}">
                <p14:modId xmlns:p14="http://schemas.microsoft.com/office/powerpoint/2010/main" val="2777046361"/>
              </p:ext>
            </p:extLst>
          </p:nvPr>
        </p:nvGraphicFramePr>
        <p:xfrm>
          <a:off x="282947" y="753801"/>
          <a:ext cx="4928896" cy="4139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3311628820"/>
              </p:ext>
            </p:extLst>
          </p:nvPr>
        </p:nvGraphicFramePr>
        <p:xfrm>
          <a:off x="5184483" y="1563638"/>
          <a:ext cx="3649210" cy="25384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ijdelijke aanduiding voor tekst 3"/>
          <p:cNvSpPr txBox="1">
            <a:spLocks/>
          </p:cNvSpPr>
          <p:nvPr/>
        </p:nvSpPr>
        <p:spPr>
          <a:xfrm>
            <a:off x="5626100" y="381441"/>
            <a:ext cx="2755900" cy="504056"/>
          </a:xfrm>
          <a:prstGeom prst="rect">
            <a:avLst/>
          </a:prstGeom>
        </p:spPr>
        <p:txBody>
          <a:bodyPr/>
          <a:lstStyle>
            <a:lvl1pPr marL="0" indent="0" algn="l" defTabSz="914400" rtl="0" eaLnBrk="1" latinLnBrk="0" hangingPunct="1">
              <a:spcBef>
                <a:spcPct val="20000"/>
              </a:spcBef>
              <a:buFont typeface="Arial" pitchFamily="34" charset="0"/>
              <a:buNone/>
              <a:defRPr sz="3000" b="1" i="0" kern="1200" spc="60" baseline="0">
                <a:solidFill>
                  <a:srgbClr val="00A1CD"/>
                </a:solidFill>
                <a:latin typeface="Calibri" pitchFamily="34" charset="0"/>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dirty="0"/>
              <a:t>Retraining</a:t>
            </a:r>
          </a:p>
        </p:txBody>
      </p:sp>
      <p:sp>
        <p:nvSpPr>
          <p:cNvPr id="16" name="Pijl-rechts 15"/>
          <p:cNvSpPr/>
          <p:nvPr/>
        </p:nvSpPr>
        <p:spPr>
          <a:xfrm>
            <a:off x="5224264" y="2193907"/>
            <a:ext cx="432048" cy="36004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17" name="Pijl-rechts 16"/>
          <p:cNvSpPr/>
          <p:nvPr/>
        </p:nvSpPr>
        <p:spPr>
          <a:xfrm rot="10800000">
            <a:off x="5194052" y="3111810"/>
            <a:ext cx="432048" cy="36004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5226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6</a:t>
            </a:fld>
            <a:endParaRPr lang="nl-NL" sz="1200" dirty="0"/>
          </a:p>
        </p:txBody>
      </p:sp>
      <p:sp>
        <p:nvSpPr>
          <p:cNvPr id="3" name="Tijdelijke aanduiding voor tekst 2"/>
          <p:cNvSpPr>
            <a:spLocks noGrp="1"/>
          </p:cNvSpPr>
          <p:nvPr>
            <p:ph type="body" sz="quarter" idx="11"/>
          </p:nvPr>
        </p:nvSpPr>
        <p:spPr>
          <a:xfrm>
            <a:off x="467544" y="897987"/>
            <a:ext cx="8422680" cy="3834003"/>
          </a:xfrm>
        </p:spPr>
        <p:txBody>
          <a:bodyPr>
            <a:noAutofit/>
          </a:bodyPr>
          <a:lstStyle/>
          <a:p>
            <a:r>
              <a:rPr lang="en-GB" b="1" dirty="0">
                <a:solidFill>
                  <a:srgbClr val="00B0F0"/>
                </a:solidFill>
              </a:rPr>
              <a:t>G2-test log-linear model effect of crime type:</a:t>
            </a:r>
          </a:p>
          <a:p>
            <a:pPr marL="342900" indent="-342900">
              <a:buFont typeface="Arial" panose="020B0604020202020204" pitchFamily="34" charset="0"/>
              <a:buChar char="•"/>
            </a:pPr>
            <a:r>
              <a:rPr lang="en-GB" sz="2200" dirty="0"/>
              <a:t>association (label × prediction) (ORG) </a:t>
            </a:r>
          </a:p>
          <a:p>
            <a:pPr marL="342900" indent="-342900">
              <a:buFont typeface="Arial" panose="020B0604020202020204" pitchFamily="34" charset="0"/>
              <a:buChar char="•"/>
            </a:pPr>
            <a:r>
              <a:rPr lang="en-GB" sz="2200" dirty="0"/>
              <a:t>per label (LAB)</a:t>
            </a:r>
          </a:p>
          <a:p>
            <a:r>
              <a:rPr lang="en-GB" b="1" dirty="0">
                <a:solidFill>
                  <a:srgbClr val="00B0F0"/>
                </a:solidFill>
              </a:rPr>
              <a:t>Training settings</a:t>
            </a:r>
          </a:p>
          <a:p>
            <a:pPr marL="1974850" indent="-342900">
              <a:buFont typeface="Arial" panose="020B0604020202020204" pitchFamily="34" charset="0"/>
              <a:buChar char="•"/>
            </a:pPr>
            <a:r>
              <a:rPr lang="en-GB" sz="2200" b="1" dirty="0"/>
              <a:t>Basic model</a:t>
            </a:r>
            <a:r>
              <a:rPr lang="en-GB" sz="2200" dirty="0"/>
              <a:t>: single model</a:t>
            </a:r>
          </a:p>
          <a:p>
            <a:pPr marL="1974850" indent="-342900">
              <a:buFont typeface="Arial" panose="020B0604020202020204" pitchFamily="34" charset="0"/>
              <a:buChar char="•"/>
            </a:pPr>
            <a:r>
              <a:rPr lang="en-GB" sz="2200" b="1" dirty="0"/>
              <a:t>Binary</a:t>
            </a:r>
            <a:r>
              <a:rPr lang="en-GB" sz="2200" dirty="0"/>
              <a:t>: significant / non-significant</a:t>
            </a:r>
          </a:p>
          <a:p>
            <a:pPr marL="1974850" indent="-342900">
              <a:buFont typeface="Arial" panose="020B0604020202020204" pitchFamily="34" charset="0"/>
              <a:buChar char="•"/>
            </a:pPr>
            <a:r>
              <a:rPr lang="en-GB" sz="2200" b="1" dirty="0"/>
              <a:t>Deviation</a:t>
            </a:r>
            <a:r>
              <a:rPr lang="en-GB" sz="2200" dirty="0"/>
              <a:t>: each sign. crime type separately + others</a:t>
            </a:r>
          </a:p>
          <a:p>
            <a:pPr marL="1974850" indent="-342900">
              <a:buFont typeface="Arial" panose="020B0604020202020204" pitchFamily="34" charset="0"/>
              <a:buChar char="•"/>
            </a:pPr>
            <a:r>
              <a:rPr lang="en-GB" sz="2200" b="1" dirty="0"/>
              <a:t>All</a:t>
            </a:r>
            <a:r>
              <a:rPr lang="en-GB" sz="2200" dirty="0"/>
              <a:t>: train each crime type trained separately</a:t>
            </a:r>
          </a:p>
          <a:p>
            <a:r>
              <a:rPr lang="en-GB" dirty="0"/>
              <a:t> </a:t>
            </a:r>
          </a:p>
        </p:txBody>
      </p:sp>
      <p:sp>
        <p:nvSpPr>
          <p:cNvPr id="4" name="Tijdelijke aanduiding voor tekst 3"/>
          <p:cNvSpPr>
            <a:spLocks noGrp="1"/>
          </p:cNvSpPr>
          <p:nvPr>
            <p:ph type="body" sz="quarter" idx="14"/>
          </p:nvPr>
        </p:nvSpPr>
        <p:spPr/>
        <p:txBody>
          <a:bodyPr/>
          <a:lstStyle/>
          <a:p>
            <a:r>
              <a:rPr lang="en-GB" dirty="0"/>
              <a:t>Retraining</a:t>
            </a:r>
          </a:p>
        </p:txBody>
      </p:sp>
      <p:pic>
        <p:nvPicPr>
          <p:cNvPr id="5" name="Afbeelding 4"/>
          <p:cNvPicPr>
            <a:picLocks noChangeAspect="1"/>
          </p:cNvPicPr>
          <p:nvPr/>
        </p:nvPicPr>
        <p:blipFill>
          <a:blip r:embed="rId3"/>
          <a:stretch>
            <a:fillRect/>
          </a:stretch>
        </p:blipFill>
        <p:spPr>
          <a:xfrm>
            <a:off x="5076056" y="5308054"/>
            <a:ext cx="4336138" cy="1512168"/>
          </a:xfrm>
          <a:prstGeom prst="rect">
            <a:avLst/>
          </a:prstGeom>
        </p:spPr>
      </p:pic>
      <p:pic>
        <p:nvPicPr>
          <p:cNvPr id="6" name="Afbeelding 5"/>
          <p:cNvPicPr>
            <a:picLocks noChangeAspect="1"/>
          </p:cNvPicPr>
          <p:nvPr/>
        </p:nvPicPr>
        <p:blipFill>
          <a:blip r:embed="rId4"/>
          <a:stretch>
            <a:fillRect/>
          </a:stretch>
        </p:blipFill>
        <p:spPr>
          <a:xfrm>
            <a:off x="432790" y="2553278"/>
            <a:ext cx="1681336" cy="1856475"/>
          </a:xfrm>
          <a:prstGeom prst="rect">
            <a:avLst/>
          </a:prstGeom>
        </p:spPr>
      </p:pic>
    </p:spTree>
    <p:extLst>
      <p:ext uri="{BB962C8B-B14F-4D97-AF65-F5344CB8AC3E}">
        <p14:creationId xmlns:p14="http://schemas.microsoft.com/office/powerpoint/2010/main" val="382166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7</a:t>
            </a:fld>
            <a:endParaRPr lang="nl-NL" sz="1200" dirty="0"/>
          </a:p>
        </p:txBody>
      </p:sp>
      <p:sp>
        <p:nvSpPr>
          <p:cNvPr id="3" name="Tijdelijke aanduiding voor tekst 2"/>
          <p:cNvSpPr>
            <a:spLocks noGrp="1"/>
          </p:cNvSpPr>
          <p:nvPr>
            <p:ph type="body" sz="quarter" idx="11"/>
          </p:nvPr>
        </p:nvSpPr>
        <p:spPr>
          <a:xfrm>
            <a:off x="467544" y="987574"/>
            <a:ext cx="8208912" cy="3672408"/>
          </a:xfrm>
        </p:spPr>
        <p:txBody>
          <a:bodyPr>
            <a:noAutofit/>
          </a:bodyPr>
          <a:lstStyle/>
          <a:p>
            <a:pPr marL="342900" indent="-342900">
              <a:buFont typeface="Calibri" panose="020F0502020204030204" pitchFamily="34" charset="0"/>
              <a:buChar char="–"/>
            </a:pPr>
            <a:r>
              <a:rPr lang="en-GB" sz="2000" dirty="0"/>
              <a:t>First set tuning params via cross-validation on separate 300 set</a:t>
            </a:r>
          </a:p>
          <a:p>
            <a:pPr marL="342900" indent="-342900">
              <a:buFont typeface="Calibri" panose="020F0502020204030204" pitchFamily="34" charset="0"/>
              <a:buChar char="–"/>
            </a:pPr>
            <a:endParaRPr lang="en-GB" sz="2000" dirty="0"/>
          </a:p>
          <a:p>
            <a:r>
              <a:rPr lang="en-GB" b="1" dirty="0">
                <a:solidFill>
                  <a:srgbClr val="00B0F0"/>
                </a:solidFill>
              </a:rPr>
              <a:t>Labelled sets</a:t>
            </a:r>
          </a:p>
          <a:p>
            <a:pPr marL="342900" indent="-342900">
              <a:buFont typeface="Calibri" panose="020F0502020204030204" pitchFamily="34" charset="0"/>
              <a:buChar char="–"/>
            </a:pPr>
            <a:r>
              <a:rPr lang="en-GB" sz="2000" dirty="0"/>
              <a:t>Random (1700): SRS sampling scheme per crime code</a:t>
            </a:r>
          </a:p>
          <a:p>
            <a:pPr marL="342900" indent="-342900">
              <a:buFont typeface="Calibri" panose="020F0502020204030204" pitchFamily="34" charset="0"/>
              <a:buChar char="–"/>
            </a:pPr>
            <a:r>
              <a:rPr lang="en-GB" sz="2000" dirty="0"/>
              <a:t>Selective (5300): based on keywords to find cyber</a:t>
            </a:r>
          </a:p>
          <a:p>
            <a:pPr marL="342900" indent="-342900">
              <a:buFont typeface="Calibri" panose="020F0502020204030204" pitchFamily="34" charset="0"/>
              <a:buChar char="–"/>
            </a:pPr>
            <a:r>
              <a:rPr lang="en-GB" sz="2000" dirty="0"/>
              <a:t>ALL = Random + Selective</a:t>
            </a:r>
          </a:p>
          <a:p>
            <a:endParaRPr lang="en-GB" sz="2000" dirty="0"/>
          </a:p>
          <a:p>
            <a:r>
              <a:rPr lang="en-GB" sz="2000" dirty="0"/>
              <a:t>Use weights when testing model performances (to correct selectiveness)</a:t>
            </a:r>
          </a:p>
          <a:p>
            <a:endParaRPr lang="en-GB" sz="2000" dirty="0"/>
          </a:p>
          <a:p>
            <a:endParaRPr lang="en-GB" sz="2000" dirty="0"/>
          </a:p>
          <a:p>
            <a:pPr marL="342900" indent="-342900">
              <a:buFont typeface="Calibri" panose="020F0502020204030204" pitchFamily="34" charset="0"/>
              <a:buChar char="–"/>
            </a:pPr>
            <a:endParaRPr lang="en-GB" sz="2000" dirty="0"/>
          </a:p>
          <a:p>
            <a:endParaRPr lang="en-GB" sz="2000" dirty="0"/>
          </a:p>
          <a:p>
            <a:pPr marL="342900" indent="-342900">
              <a:buFont typeface="Calibri" panose="020F0502020204030204" pitchFamily="34" charset="0"/>
              <a:buChar char="–"/>
            </a:pPr>
            <a:endParaRPr lang="en-GB" sz="2000" dirty="0"/>
          </a:p>
          <a:p>
            <a:endParaRPr lang="en-GB" dirty="0"/>
          </a:p>
        </p:txBody>
      </p:sp>
      <p:sp>
        <p:nvSpPr>
          <p:cNvPr id="4" name="Tijdelijke aanduiding voor tekst 3"/>
          <p:cNvSpPr>
            <a:spLocks noGrp="1"/>
          </p:cNvSpPr>
          <p:nvPr>
            <p:ph type="body" sz="quarter" idx="14"/>
          </p:nvPr>
        </p:nvSpPr>
        <p:spPr/>
        <p:txBody>
          <a:bodyPr/>
          <a:lstStyle/>
          <a:p>
            <a:r>
              <a:rPr lang="nl-NL" dirty="0"/>
              <a:t>Data</a:t>
            </a:r>
          </a:p>
        </p:txBody>
      </p:sp>
    </p:spTree>
    <p:extLst>
      <p:ext uri="{BB962C8B-B14F-4D97-AF65-F5344CB8AC3E}">
        <p14:creationId xmlns:p14="http://schemas.microsoft.com/office/powerpoint/2010/main" val="154104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8</a:t>
            </a:fld>
            <a:endParaRPr lang="nl-NL" sz="1200" dirty="0"/>
          </a:p>
        </p:txBody>
      </p:sp>
      <mc:AlternateContent xmlns:mc="http://schemas.openxmlformats.org/markup-compatibility/2006" xmlns:a14="http://schemas.microsoft.com/office/drawing/2010/main">
        <mc:Choice Requires="a14">
          <p:sp>
            <p:nvSpPr>
              <p:cNvPr id="3" name="Tijdelijke aanduiding voor tekst 2"/>
              <p:cNvSpPr>
                <a:spLocks noGrp="1"/>
              </p:cNvSpPr>
              <p:nvPr>
                <p:ph type="body" sz="quarter" idx="11"/>
              </p:nvPr>
            </p:nvSpPr>
            <p:spPr>
              <a:xfrm>
                <a:off x="467544" y="987574"/>
                <a:ext cx="7632848" cy="1296144"/>
              </a:xfrm>
            </p:spPr>
            <p:txBody>
              <a:bodyPr>
                <a:normAutofit lnSpcReduction="10000"/>
              </a:bodyPr>
              <a:lstStyle/>
              <a:p>
                <a14:m>
                  <m:oMath xmlns:m="http://schemas.openxmlformats.org/officeDocument/2006/math">
                    <m:r>
                      <m:rPr>
                        <m:sty m:val="p"/>
                      </m:rPr>
                      <a:rPr lang="nl-NL" b="0" i="0" dirty="0" smtClean="0">
                        <a:latin typeface="Cambria Math" panose="02040503050406030204" pitchFamily="18" charset="0"/>
                      </a:rPr>
                      <m:t>Var</m:t>
                    </m:r>
                    <m:r>
                      <a:rPr lang="nl-NL" b="0" i="1" dirty="0" smtClean="0">
                        <a:latin typeface="Cambria Math" panose="02040503050406030204" pitchFamily="18" charset="0"/>
                      </a:rPr>
                      <m:t>(</m:t>
                    </m:r>
                    <m:acc>
                      <m:accPr>
                        <m:chr m:val="̂"/>
                        <m:ctrlPr>
                          <a:rPr lang="nl-NL" b="0" i="1" dirty="0" smtClean="0">
                            <a:latin typeface="Cambria Math" panose="02040503050406030204" pitchFamily="18" charset="0"/>
                          </a:rPr>
                        </m:ctrlPr>
                      </m:accPr>
                      <m:e>
                        <m:r>
                          <a:rPr lang="nl-NL" b="0" i="1" dirty="0" smtClean="0">
                            <a:latin typeface="Cambria Math" panose="02040503050406030204" pitchFamily="18" charset="0"/>
                          </a:rPr>
                          <m:t>𝑌</m:t>
                        </m:r>
                      </m:e>
                    </m:acc>
                    <m:r>
                      <a:rPr lang="nl-NL" b="0" i="1" dirty="0" smtClean="0">
                        <a:latin typeface="Cambria Math" panose="02040503050406030204" pitchFamily="18" charset="0"/>
                      </a:rPr>
                      <m:t>)</m:t>
                    </m:r>
                  </m:oMath>
                </a14:m>
                <a:r>
                  <a:rPr lang="nl-NL" dirty="0"/>
                  <a:t> </a:t>
                </a:r>
                <a:r>
                  <a:rPr lang="nl-NL" dirty="0" err="1"/>
                  <a:t>very</a:t>
                </a:r>
                <a:r>
                  <a:rPr lang="nl-NL" dirty="0"/>
                  <a:t> small</a:t>
                </a:r>
              </a:p>
              <a:p>
                <a:endParaRPr lang="nl-NL" b="0" i="0" dirty="0">
                  <a:latin typeface="Cambria Math" panose="02040503050406030204" pitchFamily="18" charset="0"/>
                </a:endParaRPr>
              </a:p>
              <a:p>
                <a14:m>
                  <m:oMath xmlns:m="http://schemas.openxmlformats.org/officeDocument/2006/math">
                    <m:r>
                      <m:rPr>
                        <m:sty m:val="p"/>
                      </m:rPr>
                      <a:rPr lang="nl-NL" b="0" i="0" dirty="0" smtClean="0">
                        <a:latin typeface="Cambria Math" panose="02040503050406030204" pitchFamily="18" charset="0"/>
                      </a:rPr>
                      <m:t>Bias</m:t>
                    </m:r>
                    <m:r>
                      <a:rPr lang="nl-NL" i="1" dirty="0">
                        <a:latin typeface="Cambria Math" panose="02040503050406030204" pitchFamily="18" charset="0"/>
                      </a:rPr>
                      <m:t>(</m:t>
                    </m:r>
                    <m:acc>
                      <m:accPr>
                        <m:chr m:val="̂"/>
                        <m:ctrlPr>
                          <a:rPr lang="nl-NL" i="1" dirty="0">
                            <a:latin typeface="Cambria Math" panose="02040503050406030204" pitchFamily="18" charset="0"/>
                          </a:rPr>
                        </m:ctrlPr>
                      </m:accPr>
                      <m:e>
                        <m:r>
                          <a:rPr lang="nl-NL" i="1" dirty="0">
                            <a:latin typeface="Cambria Math" panose="02040503050406030204" pitchFamily="18" charset="0"/>
                          </a:rPr>
                          <m:t>𝑌</m:t>
                        </m:r>
                      </m:e>
                    </m:acc>
                    <m:r>
                      <a:rPr lang="nl-NL" i="1" dirty="0">
                        <a:latin typeface="Cambria Math" panose="02040503050406030204" pitchFamily="18" charset="0"/>
                      </a:rPr>
                      <m:t>)</m:t>
                    </m:r>
                  </m:oMath>
                </a14:m>
                <a:r>
                  <a:rPr lang="nl-NL" dirty="0"/>
                  <a:t>: </a:t>
                </a:r>
                <a:r>
                  <a:rPr lang="nl-NL" dirty="0" err="1"/>
                  <a:t>true</a:t>
                </a:r>
                <a:r>
                  <a:rPr lang="nl-NL" dirty="0"/>
                  <a:t> % cyber </a:t>
                </a:r>
                <a:r>
                  <a:rPr lang="nl-NL" dirty="0" err="1"/>
                  <a:t>under</a:t>
                </a:r>
                <a:r>
                  <a:rPr lang="nl-NL" dirty="0"/>
                  <a:t> </a:t>
                </a:r>
                <a:r>
                  <a:rPr lang="nl-NL" dirty="0" err="1"/>
                  <a:t>estimated</a:t>
                </a:r>
                <a:endParaRPr lang="nl-NL" dirty="0"/>
              </a:p>
            </p:txBody>
          </p:sp>
        </mc:Choice>
        <mc:Fallback xmlns="">
          <p:sp>
            <p:nvSpPr>
              <p:cNvPr id="3" name="Tijdelijke aanduiding voor tekst 2"/>
              <p:cNvSpPr>
                <a:spLocks noGrp="1" noRot="1" noChangeAspect="1" noMove="1" noResize="1" noEditPoints="1" noAdjustHandles="1" noChangeArrowheads="1" noChangeShapeType="1" noTextEdit="1"/>
              </p:cNvSpPr>
              <p:nvPr>
                <p:ph type="body" sz="quarter" idx="11"/>
              </p:nvPr>
            </p:nvSpPr>
            <p:spPr>
              <a:xfrm>
                <a:off x="467544" y="987574"/>
                <a:ext cx="7632848" cy="1296144"/>
              </a:xfrm>
              <a:blipFill>
                <a:blip r:embed="rId3"/>
                <a:stretch>
                  <a:fillRect l="-240" t="-5634" b="-657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ijdelijke aanduiding voor tekst 3"/>
              <p:cNvSpPr>
                <a:spLocks noGrp="1"/>
              </p:cNvSpPr>
              <p:nvPr>
                <p:ph type="body" sz="quarter" idx="14"/>
              </p:nvPr>
            </p:nvSpPr>
            <p:spPr/>
            <p:txBody>
              <a:bodyPr/>
              <a:lstStyle/>
              <a:p>
                <a:r>
                  <a:rPr lang="nl-NL" dirty="0"/>
                  <a:t>Output </a:t>
                </a:r>
                <a:r>
                  <a:rPr lang="nl-NL" dirty="0" err="1"/>
                  <a:t>accuracy</a:t>
                </a:r>
                <a:r>
                  <a:rPr lang="nl-NL" dirty="0"/>
                  <a:t> of % cyber (</a:t>
                </a:r>
                <a14:m>
                  <m:oMath xmlns:m="http://schemas.openxmlformats.org/officeDocument/2006/math">
                    <m:acc>
                      <m:accPr>
                        <m:chr m:val="̂"/>
                        <m:ctrlPr>
                          <a:rPr lang="nl-NL" i="1" dirty="0" smtClean="0">
                            <a:latin typeface="Cambria Math" panose="02040503050406030204" pitchFamily="18" charset="0"/>
                          </a:rPr>
                        </m:ctrlPr>
                      </m:accPr>
                      <m:e>
                        <m:r>
                          <a:rPr lang="nl-NL" b="1" i="1" dirty="0" smtClean="0">
                            <a:latin typeface="Cambria Math" panose="02040503050406030204" pitchFamily="18" charset="0"/>
                          </a:rPr>
                          <m:t>𝒀</m:t>
                        </m:r>
                      </m:e>
                    </m:acc>
                  </m:oMath>
                </a14:m>
                <a:r>
                  <a:rPr lang="nl-NL" dirty="0"/>
                  <a:t>)</a:t>
                </a:r>
              </a:p>
            </p:txBody>
          </p:sp>
        </mc:Choice>
        <mc:Fallback xmlns="">
          <p:sp>
            <p:nvSpPr>
              <p:cNvPr id="4" name="Tijdelijke aanduiding voor tekst 3"/>
              <p:cNvSpPr>
                <a:spLocks noGrp="1" noRot="1" noChangeAspect="1" noMove="1" noResize="1" noEditPoints="1" noAdjustHandles="1" noChangeArrowheads="1" noChangeShapeType="1" noTextEdit="1"/>
              </p:cNvSpPr>
              <p:nvPr>
                <p:ph type="body" sz="quarter" idx="14"/>
              </p:nvPr>
            </p:nvSpPr>
            <p:spPr>
              <a:blipFill>
                <a:blip r:embed="rId4"/>
                <a:stretch>
                  <a:fillRect l="-1917" t="-12195" b="-51220"/>
                </a:stretch>
              </a:blipFill>
            </p:spPr>
            <p:txBody>
              <a:bodyPr/>
              <a:lstStyle/>
              <a:p>
                <a:r>
                  <a:rPr lang="nl-NL">
                    <a:noFill/>
                  </a:rPr>
                  <a:t> </a:t>
                </a:r>
              </a:p>
            </p:txBody>
          </p:sp>
        </mc:Fallback>
      </mc:AlternateContent>
      <p:pic>
        <p:nvPicPr>
          <p:cNvPr id="5" name="Afbeelding 4"/>
          <p:cNvPicPr>
            <a:picLocks noChangeAspect="1"/>
          </p:cNvPicPr>
          <p:nvPr/>
        </p:nvPicPr>
        <p:blipFill rotWithShape="1">
          <a:blip r:embed="rId5">
            <a:extLst>
              <a:ext uri="{28A0092B-C50C-407E-A947-70E740481C1C}">
                <a14:useLocalDpi xmlns:a14="http://schemas.microsoft.com/office/drawing/2010/main" val="0"/>
              </a:ext>
            </a:extLst>
          </a:blip>
          <a:srcRect l="36461" t="8333" r="36792"/>
          <a:stretch/>
        </p:blipFill>
        <p:spPr>
          <a:xfrm>
            <a:off x="1045010" y="2574572"/>
            <a:ext cx="3597597" cy="1849351"/>
          </a:xfrm>
          <a:prstGeom prst="rect">
            <a:avLst/>
          </a:prstGeom>
        </p:spPr>
      </p:pic>
      <p:pic>
        <p:nvPicPr>
          <p:cNvPr id="6" name="Afbeelding 5"/>
          <p:cNvPicPr>
            <a:picLocks noChangeAspect="1"/>
          </p:cNvPicPr>
          <p:nvPr/>
        </p:nvPicPr>
        <p:blipFill>
          <a:blip r:embed="rId6"/>
          <a:stretch>
            <a:fillRect/>
          </a:stretch>
        </p:blipFill>
        <p:spPr>
          <a:xfrm>
            <a:off x="5220072" y="2574572"/>
            <a:ext cx="1800200" cy="1987721"/>
          </a:xfrm>
          <a:prstGeom prst="rect">
            <a:avLst/>
          </a:prstGeom>
        </p:spPr>
      </p:pic>
      <p:sp>
        <p:nvSpPr>
          <p:cNvPr id="7" name="Tekstvak 6"/>
          <p:cNvSpPr txBox="1"/>
          <p:nvPr/>
        </p:nvSpPr>
        <p:spPr>
          <a:xfrm>
            <a:off x="1475656" y="4423923"/>
            <a:ext cx="3384376" cy="369332"/>
          </a:xfrm>
          <a:prstGeom prst="rect">
            <a:avLst/>
          </a:prstGeom>
          <a:noFill/>
        </p:spPr>
        <p:txBody>
          <a:bodyPr wrap="square" rtlCol="0">
            <a:spAutoFit/>
          </a:bodyPr>
          <a:lstStyle/>
          <a:p>
            <a:pPr algn="ctr"/>
            <a:r>
              <a:rPr lang="nl-NL" dirty="0"/>
              <a:t>Source = random</a:t>
            </a:r>
          </a:p>
        </p:txBody>
      </p:sp>
    </p:spTree>
    <p:extLst>
      <p:ext uri="{BB962C8B-B14F-4D97-AF65-F5344CB8AC3E}">
        <p14:creationId xmlns:p14="http://schemas.microsoft.com/office/powerpoint/2010/main" val="73995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0072"/>
          <a:stretch/>
        </p:blipFill>
        <p:spPr>
          <a:xfrm>
            <a:off x="179512" y="864096"/>
            <a:ext cx="8102674" cy="4371950"/>
          </a:xfrm>
          <a:prstGeom prst="rect">
            <a:avLst/>
          </a:prstGeom>
        </p:spPr>
      </p:pic>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9</a:t>
            </a:fld>
            <a:endParaRPr lang="nl-NL" sz="1200" dirty="0"/>
          </a:p>
        </p:txBody>
      </p:sp>
      <p:sp>
        <p:nvSpPr>
          <p:cNvPr id="3" name="Tijdelijke aanduiding voor tekst 2"/>
          <p:cNvSpPr>
            <a:spLocks noGrp="1"/>
          </p:cNvSpPr>
          <p:nvPr>
            <p:ph type="body" sz="quarter" idx="11"/>
          </p:nvPr>
        </p:nvSpPr>
        <p:spPr>
          <a:xfrm>
            <a:off x="467544" y="987574"/>
            <a:ext cx="8208912" cy="3672408"/>
          </a:xfrm>
        </p:spPr>
        <p:txBody>
          <a:bodyPr>
            <a:normAutofit/>
          </a:bodyPr>
          <a:lstStyle/>
          <a:p>
            <a:pPr marL="342900" indent="-342900">
              <a:buFont typeface="Calibri" panose="020F0502020204030204" pitchFamily="34" charset="0"/>
              <a:buChar char="–"/>
            </a:pPr>
            <a:endParaRPr lang="en-GB" sz="2000" dirty="0"/>
          </a:p>
          <a:p>
            <a:endParaRPr lang="en-GB" sz="2000" dirty="0"/>
          </a:p>
          <a:p>
            <a:pPr marL="342900" indent="-342900">
              <a:buFont typeface="Calibri" panose="020F0502020204030204" pitchFamily="34" charset="0"/>
              <a:buChar char="–"/>
            </a:pPr>
            <a:endParaRPr lang="en-GB" sz="2000" dirty="0"/>
          </a:p>
          <a:p>
            <a:endParaRPr lang="en-GB" dirty="0"/>
          </a:p>
        </p:txBody>
      </p:sp>
      <p:sp>
        <p:nvSpPr>
          <p:cNvPr id="4" name="Tijdelijke aanduiding voor tekst 3"/>
          <p:cNvSpPr>
            <a:spLocks noGrp="1"/>
          </p:cNvSpPr>
          <p:nvPr>
            <p:ph type="body" sz="quarter" idx="14"/>
          </p:nvPr>
        </p:nvSpPr>
        <p:spPr/>
        <p:txBody>
          <a:bodyPr/>
          <a:lstStyle/>
          <a:p>
            <a:r>
              <a:rPr lang="nl-NL" dirty="0"/>
              <a:t>Global model performance (source = </a:t>
            </a:r>
            <a:r>
              <a:rPr lang="nl-NL" dirty="0" err="1"/>
              <a:t>all</a:t>
            </a:r>
            <a:r>
              <a:rPr lang="nl-NL" dirty="0"/>
              <a:t>)</a:t>
            </a:r>
          </a:p>
        </p:txBody>
      </p:sp>
    </p:spTree>
    <p:extLst>
      <p:ext uri="{BB962C8B-B14F-4D97-AF65-F5344CB8AC3E}">
        <p14:creationId xmlns:p14="http://schemas.microsoft.com/office/powerpoint/2010/main" val="1153467712"/>
      </p:ext>
    </p:extLst>
  </p:cSld>
  <p:clrMapOvr>
    <a:masterClrMapping/>
  </p:clrMapOvr>
</p:sld>
</file>

<file path=ppt/theme/theme1.xml><?xml version="1.0" encoding="utf-8"?>
<a:theme xmlns:a="http://schemas.openxmlformats.org/drawingml/2006/main" name="CBS Powerpoint sjablo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TotalTime>
  <Words>1670</Words>
  <Application>Microsoft Office PowerPoint</Application>
  <PresentationFormat>Diavoorstelling (16:9)</PresentationFormat>
  <Paragraphs>188</Paragraphs>
  <Slides>18</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Cambria Math</vt:lpstr>
      <vt:lpstr>CBS Powerpoint sjabloon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Delden, dr ir A. van</dc:creator>
  <cp:lastModifiedBy>Arnout van Delden</cp:lastModifiedBy>
  <cp:revision>366</cp:revision>
  <cp:lastPrinted>2018-09-07T17:39:42Z</cp:lastPrinted>
  <dcterms:created xsi:type="dcterms:W3CDTF">2017-11-24T08:15:21Z</dcterms:created>
  <dcterms:modified xsi:type="dcterms:W3CDTF">2020-10-21T08:34:07Z</dcterms:modified>
</cp:coreProperties>
</file>